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1.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74"/>
  </p:notesMasterIdLst>
  <p:sldIdLst>
    <p:sldId id="256" r:id="rId2"/>
    <p:sldId id="326" r:id="rId3"/>
    <p:sldId id="258" r:id="rId4"/>
    <p:sldId id="266" r:id="rId5"/>
    <p:sldId id="257" r:id="rId6"/>
    <p:sldId id="356" r:id="rId7"/>
    <p:sldId id="344" r:id="rId8"/>
    <p:sldId id="345" r:id="rId9"/>
    <p:sldId id="346" r:id="rId10"/>
    <p:sldId id="347" r:id="rId11"/>
    <p:sldId id="348" r:id="rId12"/>
    <p:sldId id="289" r:id="rId13"/>
    <p:sldId id="349" r:id="rId14"/>
    <p:sldId id="350" r:id="rId15"/>
    <p:sldId id="351" r:id="rId16"/>
    <p:sldId id="308" r:id="rId17"/>
    <p:sldId id="352" r:id="rId18"/>
    <p:sldId id="353" r:id="rId19"/>
    <p:sldId id="357" r:id="rId20"/>
    <p:sldId id="358" r:id="rId21"/>
    <p:sldId id="354" r:id="rId22"/>
    <p:sldId id="295" r:id="rId23"/>
    <p:sldId id="296" r:id="rId24"/>
    <p:sldId id="355" r:id="rId25"/>
    <p:sldId id="297" r:id="rId26"/>
    <p:sldId id="298" r:id="rId27"/>
    <p:sldId id="299" r:id="rId28"/>
    <p:sldId id="300" r:id="rId29"/>
    <p:sldId id="294" r:id="rId30"/>
    <p:sldId id="361" r:id="rId31"/>
    <p:sldId id="360" r:id="rId32"/>
    <p:sldId id="301" r:id="rId33"/>
    <p:sldId id="302" r:id="rId34"/>
    <p:sldId id="263" r:id="rId35"/>
    <p:sldId id="262" r:id="rId36"/>
    <p:sldId id="264" r:id="rId37"/>
    <p:sldId id="267" r:id="rId38"/>
    <p:sldId id="268" r:id="rId39"/>
    <p:sldId id="269" r:id="rId40"/>
    <p:sldId id="272" r:id="rId41"/>
    <p:sldId id="278" r:id="rId42"/>
    <p:sldId id="273" r:id="rId43"/>
    <p:sldId id="274" r:id="rId44"/>
    <p:sldId id="275" r:id="rId45"/>
    <p:sldId id="270" r:id="rId46"/>
    <p:sldId id="293" r:id="rId47"/>
    <p:sldId id="291" r:id="rId48"/>
    <p:sldId id="281" r:id="rId49"/>
    <p:sldId id="284" r:id="rId50"/>
    <p:sldId id="280" r:id="rId51"/>
    <p:sldId id="286" r:id="rId52"/>
    <p:sldId id="285" r:id="rId53"/>
    <p:sldId id="283" r:id="rId54"/>
    <p:sldId id="290" r:id="rId55"/>
    <p:sldId id="287" r:id="rId56"/>
    <p:sldId id="288" r:id="rId57"/>
    <p:sldId id="321" r:id="rId58"/>
    <p:sldId id="362" r:id="rId59"/>
    <p:sldId id="322" r:id="rId60"/>
    <p:sldId id="303" r:id="rId61"/>
    <p:sldId id="304" r:id="rId62"/>
    <p:sldId id="319" r:id="rId63"/>
    <p:sldId id="307" r:id="rId64"/>
    <p:sldId id="309" r:id="rId65"/>
    <p:sldId id="310" r:id="rId66"/>
    <p:sldId id="311" r:id="rId67"/>
    <p:sldId id="305" r:id="rId68"/>
    <p:sldId id="306" r:id="rId69"/>
    <p:sldId id="320" r:id="rId70"/>
    <p:sldId id="313" r:id="rId71"/>
    <p:sldId id="312" r:id="rId72"/>
    <p:sldId id="315" r:id="rId7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125"/>
    <p:restoredTop sz="91986"/>
  </p:normalViewPr>
  <p:slideViewPr>
    <p:cSldViewPr snapToGrid="0" snapToObjects="1">
      <p:cViewPr varScale="1">
        <p:scale>
          <a:sx n="116" d="100"/>
          <a:sy n="116" d="100"/>
        </p:scale>
        <p:origin x="672"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charts/_rels/chart1.xml.rels><?xml version="1.0" encoding="UTF-8" standalone="yes"?>
<Relationships xmlns="http://schemas.openxmlformats.org/package/2006/relationships"><Relationship Id="rId3" Type="http://schemas.openxmlformats.org/officeDocument/2006/relationships/oleObject" Target="file:////Users/bshear/Dropbox/ucb/teaching/courses/educ8720/educ8720_spring18/three_item_test_solns.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Users/bshear/Dropbox/ucb/teaching/courses/educ8720/educ8720_spring18/three_item_test_solns.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Users/bshear/Dropbox/ucb/teaching/courses/educ8720/educ8720_spring18/three_item_test.xlsx" TargetMode="External"/><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ICCs</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7.7325421591294893E-2"/>
          <c:y val="9.8537170263788901E-2"/>
          <c:w val="0.79025158046209298"/>
          <c:h val="0.815543722502313"/>
        </c:manualLayout>
      </c:layout>
      <c:scatterChart>
        <c:scatterStyle val="smoothMarker"/>
        <c:varyColors val="0"/>
        <c:ser>
          <c:idx val="0"/>
          <c:order val="0"/>
          <c:tx>
            <c:strRef>
              <c:f>Sheet1!$B$15</c:f>
              <c:strCache>
                <c:ptCount val="1"/>
                <c:pt idx="0">
                  <c:v>P1</c:v>
                </c:pt>
              </c:strCache>
            </c:strRef>
          </c:tx>
          <c:spPr>
            <a:ln w="19050" cap="rnd">
              <a:solidFill>
                <a:schemeClr val="accent1"/>
              </a:solidFill>
              <a:round/>
            </a:ln>
            <a:effectLst/>
          </c:spPr>
          <c:marker>
            <c:symbol val="none"/>
          </c:marker>
          <c:xVal>
            <c:numRef>
              <c:f>Sheet1!$A$16:$A$56</c:f>
              <c:numCache>
                <c:formatCode>General</c:formatCode>
                <c:ptCount val="41"/>
                <c:pt idx="0">
                  <c:v>-4</c:v>
                </c:pt>
                <c:pt idx="1">
                  <c:v>-3.8</c:v>
                </c:pt>
                <c:pt idx="2">
                  <c:v>-3.6</c:v>
                </c:pt>
                <c:pt idx="3">
                  <c:v>-3.4</c:v>
                </c:pt>
                <c:pt idx="4">
                  <c:v>-3.2</c:v>
                </c:pt>
                <c:pt idx="5">
                  <c:v>-3</c:v>
                </c:pt>
                <c:pt idx="6">
                  <c:v>-2.8</c:v>
                </c:pt>
                <c:pt idx="7">
                  <c:v>-2.6</c:v>
                </c:pt>
                <c:pt idx="8">
                  <c:v>-2.4</c:v>
                </c:pt>
                <c:pt idx="9">
                  <c:v>-2.2000000000000002</c:v>
                </c:pt>
                <c:pt idx="10">
                  <c:v>-2</c:v>
                </c:pt>
                <c:pt idx="11">
                  <c:v>-1.8</c:v>
                </c:pt>
                <c:pt idx="12">
                  <c:v>-1.6</c:v>
                </c:pt>
                <c:pt idx="13">
                  <c:v>-1.4</c:v>
                </c:pt>
                <c:pt idx="14">
                  <c:v>-1.2</c:v>
                </c:pt>
                <c:pt idx="15">
                  <c:v>-1</c:v>
                </c:pt>
                <c:pt idx="16">
                  <c:v>-0.8</c:v>
                </c:pt>
                <c:pt idx="17">
                  <c:v>-0.6</c:v>
                </c:pt>
                <c:pt idx="18">
                  <c:v>-0.4</c:v>
                </c:pt>
                <c:pt idx="19">
                  <c:v>-0.2</c:v>
                </c:pt>
                <c:pt idx="20">
                  <c:v>0</c:v>
                </c:pt>
                <c:pt idx="21">
                  <c:v>0.2</c:v>
                </c:pt>
                <c:pt idx="22">
                  <c:v>0.4</c:v>
                </c:pt>
                <c:pt idx="23">
                  <c:v>0.6</c:v>
                </c:pt>
                <c:pt idx="24">
                  <c:v>0.8</c:v>
                </c:pt>
                <c:pt idx="25">
                  <c:v>1</c:v>
                </c:pt>
                <c:pt idx="26">
                  <c:v>1.2</c:v>
                </c:pt>
                <c:pt idx="27">
                  <c:v>1.4</c:v>
                </c:pt>
                <c:pt idx="28">
                  <c:v>1.6</c:v>
                </c:pt>
                <c:pt idx="29">
                  <c:v>1.80000000000001</c:v>
                </c:pt>
                <c:pt idx="30">
                  <c:v>2.0000000000000102</c:v>
                </c:pt>
                <c:pt idx="31">
                  <c:v>2.2000000000000099</c:v>
                </c:pt>
                <c:pt idx="32">
                  <c:v>2.4000000000000101</c:v>
                </c:pt>
                <c:pt idx="33">
                  <c:v>2.6000000000000099</c:v>
                </c:pt>
                <c:pt idx="34">
                  <c:v>2.80000000000001</c:v>
                </c:pt>
                <c:pt idx="35">
                  <c:v>3.0000000000000102</c:v>
                </c:pt>
                <c:pt idx="36">
                  <c:v>3.2000000000000099</c:v>
                </c:pt>
                <c:pt idx="37">
                  <c:v>3.4000000000000101</c:v>
                </c:pt>
                <c:pt idx="38">
                  <c:v>3.6000000000000099</c:v>
                </c:pt>
                <c:pt idx="39">
                  <c:v>3.80000000000001</c:v>
                </c:pt>
                <c:pt idx="40">
                  <c:v>4.0000000000000098</c:v>
                </c:pt>
              </c:numCache>
            </c:numRef>
          </c:xVal>
          <c:yVal>
            <c:numRef>
              <c:f>Sheet1!$B$16:$B$56</c:f>
              <c:numCache>
                <c:formatCode>General</c:formatCode>
                <c:ptCount val="41"/>
                <c:pt idx="0">
                  <c:v>0.26068654401699498</c:v>
                </c:pt>
                <c:pt idx="1">
                  <c:v>0.27289836881188501</c:v>
                </c:pt>
                <c:pt idx="2">
                  <c:v>0.28727745695648998</c:v>
                </c:pt>
                <c:pt idx="3">
                  <c:v>0.30408677949039797</c:v>
                </c:pt>
                <c:pt idx="4">
                  <c:v>0.32357221206682801</c:v>
                </c:pt>
                <c:pt idx="5">
                  <c:v>0.34594041904508499</c:v>
                </c:pt>
                <c:pt idx="6">
                  <c:v>0.37133201356595302</c:v>
                </c:pt>
                <c:pt idx="7">
                  <c:v>0.39979191552390603</c:v>
                </c:pt>
                <c:pt idx="8">
                  <c:v>0.43124039789999702</c:v>
                </c:pt>
                <c:pt idx="9">
                  <c:v>0.46544978226546702</c:v>
                </c:pt>
                <c:pt idx="10">
                  <c:v>0.50203253503851597</c:v>
                </c:pt>
                <c:pt idx="11">
                  <c:v>0.540445986550673</c:v>
                </c:pt>
                <c:pt idx="12">
                  <c:v>0.58001665001684799</c:v>
                </c:pt>
                <c:pt idx="13">
                  <c:v>0.61998334998315197</c:v>
                </c:pt>
                <c:pt idx="14">
                  <c:v>0.65955401344932696</c:v>
                </c:pt>
                <c:pt idx="15">
                  <c:v>0.69796746496148399</c:v>
                </c:pt>
                <c:pt idx="16">
                  <c:v>0.734550217734533</c:v>
                </c:pt>
                <c:pt idx="17">
                  <c:v>0.76875960210000305</c:v>
                </c:pt>
                <c:pt idx="18">
                  <c:v>0.80020808447609404</c:v>
                </c:pt>
                <c:pt idx="19">
                  <c:v>0.82866798643404704</c:v>
                </c:pt>
                <c:pt idx="20">
                  <c:v>0.85405958095491497</c:v>
                </c:pt>
                <c:pt idx="21">
                  <c:v>0.876427787933172</c:v>
                </c:pt>
                <c:pt idx="22">
                  <c:v>0.89591322050960198</c:v>
                </c:pt>
                <c:pt idx="23">
                  <c:v>0.91272254304350997</c:v>
                </c:pt>
                <c:pt idx="24">
                  <c:v>0.92710163118811495</c:v>
                </c:pt>
                <c:pt idx="25">
                  <c:v>0.93931345598300497</c:v>
                </c:pt>
                <c:pt idx="26">
                  <c:v>0.94962131515440296</c:v>
                </c:pt>
                <c:pt idx="27">
                  <c:v>0.95827714953726595</c:v>
                </c:pt>
                <c:pt idx="28">
                  <c:v>0.96551419604713096</c:v>
                </c:pt>
                <c:pt idx="29">
                  <c:v>0.971543048581891</c:v>
                </c:pt>
                <c:pt idx="30">
                  <c:v>0.97655021539891496</c:v>
                </c:pt>
                <c:pt idx="31">
                  <c:v>0.98069838286586497</c:v>
                </c:pt>
                <c:pt idx="32">
                  <c:v>0.984127755412738</c:v>
                </c:pt>
                <c:pt idx="33">
                  <c:v>0.98695800050284799</c:v>
                </c:pt>
                <c:pt idx="34">
                  <c:v>0.98929046573786805</c:v>
                </c:pt>
                <c:pt idx="35">
                  <c:v>0.99121044589552498</c:v>
                </c:pt>
                <c:pt idx="36">
                  <c:v>0.99278936107772198</c:v>
                </c:pt>
                <c:pt idx="37">
                  <c:v>0.99408676692457398</c:v>
                </c:pt>
                <c:pt idx="38">
                  <c:v>0.99515215880673302</c:v>
                </c:pt>
                <c:pt idx="39">
                  <c:v>0.99602655867995504</c:v>
                </c:pt>
                <c:pt idx="40">
                  <c:v>0.99674388982728301</c:v>
                </c:pt>
              </c:numCache>
            </c:numRef>
          </c:yVal>
          <c:smooth val="1"/>
          <c:extLst>
            <c:ext xmlns:c16="http://schemas.microsoft.com/office/drawing/2014/chart" uri="{C3380CC4-5D6E-409C-BE32-E72D297353CC}">
              <c16:uniqueId val="{00000000-478D-8544-86F0-E731056C13A9}"/>
            </c:ext>
          </c:extLst>
        </c:ser>
        <c:ser>
          <c:idx val="1"/>
          <c:order val="1"/>
          <c:tx>
            <c:strRef>
              <c:f>Sheet1!$C$15</c:f>
              <c:strCache>
                <c:ptCount val="1"/>
                <c:pt idx="0">
                  <c:v>P2</c:v>
                </c:pt>
              </c:strCache>
            </c:strRef>
          </c:tx>
          <c:spPr>
            <a:ln w="19050" cap="rnd">
              <a:solidFill>
                <a:schemeClr val="accent2"/>
              </a:solidFill>
              <a:round/>
            </a:ln>
            <a:effectLst/>
          </c:spPr>
          <c:marker>
            <c:symbol val="none"/>
          </c:marker>
          <c:xVal>
            <c:numRef>
              <c:f>Sheet1!$A$16:$A$56</c:f>
              <c:numCache>
                <c:formatCode>General</c:formatCode>
                <c:ptCount val="41"/>
                <c:pt idx="0">
                  <c:v>-4</c:v>
                </c:pt>
                <c:pt idx="1">
                  <c:v>-3.8</c:v>
                </c:pt>
                <c:pt idx="2">
                  <c:v>-3.6</c:v>
                </c:pt>
                <c:pt idx="3">
                  <c:v>-3.4</c:v>
                </c:pt>
                <c:pt idx="4">
                  <c:v>-3.2</c:v>
                </c:pt>
                <c:pt idx="5">
                  <c:v>-3</c:v>
                </c:pt>
                <c:pt idx="6">
                  <c:v>-2.8</c:v>
                </c:pt>
                <c:pt idx="7">
                  <c:v>-2.6</c:v>
                </c:pt>
                <c:pt idx="8">
                  <c:v>-2.4</c:v>
                </c:pt>
                <c:pt idx="9">
                  <c:v>-2.2000000000000002</c:v>
                </c:pt>
                <c:pt idx="10">
                  <c:v>-2</c:v>
                </c:pt>
                <c:pt idx="11">
                  <c:v>-1.8</c:v>
                </c:pt>
                <c:pt idx="12">
                  <c:v>-1.6</c:v>
                </c:pt>
                <c:pt idx="13">
                  <c:v>-1.4</c:v>
                </c:pt>
                <c:pt idx="14">
                  <c:v>-1.2</c:v>
                </c:pt>
                <c:pt idx="15">
                  <c:v>-1</c:v>
                </c:pt>
                <c:pt idx="16">
                  <c:v>-0.8</c:v>
                </c:pt>
                <c:pt idx="17">
                  <c:v>-0.6</c:v>
                </c:pt>
                <c:pt idx="18">
                  <c:v>-0.4</c:v>
                </c:pt>
                <c:pt idx="19">
                  <c:v>-0.2</c:v>
                </c:pt>
                <c:pt idx="20">
                  <c:v>0</c:v>
                </c:pt>
                <c:pt idx="21">
                  <c:v>0.2</c:v>
                </c:pt>
                <c:pt idx="22">
                  <c:v>0.4</c:v>
                </c:pt>
                <c:pt idx="23">
                  <c:v>0.6</c:v>
                </c:pt>
                <c:pt idx="24">
                  <c:v>0.8</c:v>
                </c:pt>
                <c:pt idx="25">
                  <c:v>1</c:v>
                </c:pt>
                <c:pt idx="26">
                  <c:v>1.2</c:v>
                </c:pt>
                <c:pt idx="27">
                  <c:v>1.4</c:v>
                </c:pt>
                <c:pt idx="28">
                  <c:v>1.6</c:v>
                </c:pt>
                <c:pt idx="29">
                  <c:v>1.80000000000001</c:v>
                </c:pt>
                <c:pt idx="30">
                  <c:v>2.0000000000000102</c:v>
                </c:pt>
                <c:pt idx="31">
                  <c:v>2.2000000000000099</c:v>
                </c:pt>
                <c:pt idx="32">
                  <c:v>2.4000000000000101</c:v>
                </c:pt>
                <c:pt idx="33">
                  <c:v>2.6000000000000099</c:v>
                </c:pt>
                <c:pt idx="34">
                  <c:v>2.80000000000001</c:v>
                </c:pt>
                <c:pt idx="35">
                  <c:v>3.0000000000000102</c:v>
                </c:pt>
                <c:pt idx="36">
                  <c:v>3.2000000000000099</c:v>
                </c:pt>
                <c:pt idx="37">
                  <c:v>3.4000000000000101</c:v>
                </c:pt>
                <c:pt idx="38">
                  <c:v>3.6000000000000099</c:v>
                </c:pt>
                <c:pt idx="39">
                  <c:v>3.80000000000001</c:v>
                </c:pt>
                <c:pt idx="40">
                  <c:v>4.0000000000000098</c:v>
                </c:pt>
              </c:numCache>
            </c:numRef>
          </c:xVal>
          <c:yVal>
            <c:numRef>
              <c:f>Sheet1!$C$16:$C$56</c:f>
              <c:numCache>
                <c:formatCode>General</c:formatCode>
                <c:ptCount val="41"/>
                <c:pt idx="0">
                  <c:v>0.21438896796967299</c:v>
                </c:pt>
                <c:pt idx="1">
                  <c:v>0.21750501674890399</c:v>
                </c:pt>
                <c:pt idx="2">
                  <c:v>0.22127759486149301</c:v>
                </c:pt>
                <c:pt idx="3">
                  <c:v>0.22583637175876001</c:v>
                </c:pt>
                <c:pt idx="4">
                  <c:v>0.23133257823741099</c:v>
                </c:pt>
                <c:pt idx="5">
                  <c:v>0.23794069854205299</c:v>
                </c:pt>
                <c:pt idx="6">
                  <c:v>0.24585934071909499</c:v>
                </c:pt>
                <c:pt idx="7">
                  <c:v>0.25531073627467699</c:v>
                </c:pt>
                <c:pt idx="8">
                  <c:v>0.26653815719513801</c:v>
                </c:pt>
                <c:pt idx="9">
                  <c:v>0.27980039129574802</c:v>
                </c:pt>
                <c:pt idx="10">
                  <c:v>0.29536233761769398</c:v>
                </c:pt>
                <c:pt idx="11">
                  <c:v>0.31348085192038999</c:v>
                </c:pt>
                <c:pt idx="12">
                  <c:v>0.33438529189285998</c:v>
                </c:pt>
                <c:pt idx="13">
                  <c:v>0.35825288915313502</c:v>
                </c:pt>
                <c:pt idx="14">
                  <c:v>0.38518017320078601</c:v>
                </c:pt>
                <c:pt idx="15">
                  <c:v>0.41515313709599599</c:v>
                </c:pt>
                <c:pt idx="16">
                  <c:v>0.44802041509791002</c:v>
                </c:pt>
                <c:pt idx="17">
                  <c:v>0.48347495501936399</c:v>
                </c:pt>
                <c:pt idx="18">
                  <c:v>0.52104987191003804</c:v>
                </c:pt>
                <c:pt idx="19">
                  <c:v>0.56013280215001804</c:v>
                </c:pt>
                <c:pt idx="20">
                  <c:v>0.6</c:v>
                </c:pt>
                <c:pt idx="21">
                  <c:v>0.63986719784998203</c:v>
                </c:pt>
                <c:pt idx="22">
                  <c:v>0.67895012808996202</c:v>
                </c:pt>
                <c:pt idx="23">
                  <c:v>0.71652504498063596</c:v>
                </c:pt>
                <c:pt idx="24">
                  <c:v>0.75197958490209005</c:v>
                </c:pt>
                <c:pt idx="25">
                  <c:v>0.78484686290400396</c:v>
                </c:pt>
                <c:pt idx="26">
                  <c:v>0.81481982679921405</c:v>
                </c:pt>
                <c:pt idx="27">
                  <c:v>0.84174711084686504</c:v>
                </c:pt>
                <c:pt idx="28">
                  <c:v>0.86561470810714003</c:v>
                </c:pt>
                <c:pt idx="29">
                  <c:v>0.88651914807961096</c:v>
                </c:pt>
                <c:pt idx="30">
                  <c:v>0.90463766238230703</c:v>
                </c:pt>
                <c:pt idx="31">
                  <c:v>0.92019960870425299</c:v>
                </c:pt>
                <c:pt idx="32">
                  <c:v>0.933461842804863</c:v>
                </c:pt>
                <c:pt idx="33">
                  <c:v>0.94468926372532303</c:v>
                </c:pt>
                <c:pt idx="34">
                  <c:v>0.95414065928090497</c:v>
                </c:pt>
                <c:pt idx="35">
                  <c:v>0.96205930145794705</c:v>
                </c:pt>
                <c:pt idx="36">
                  <c:v>0.96866742176258902</c:v>
                </c:pt>
                <c:pt idx="37">
                  <c:v>0.97416362824124003</c:v>
                </c:pt>
                <c:pt idx="38">
                  <c:v>0.97872240513850794</c:v>
                </c:pt>
                <c:pt idx="39">
                  <c:v>0.98249498325109597</c:v>
                </c:pt>
                <c:pt idx="40">
                  <c:v>0.98561103203032696</c:v>
                </c:pt>
              </c:numCache>
            </c:numRef>
          </c:yVal>
          <c:smooth val="1"/>
          <c:extLst>
            <c:ext xmlns:c16="http://schemas.microsoft.com/office/drawing/2014/chart" uri="{C3380CC4-5D6E-409C-BE32-E72D297353CC}">
              <c16:uniqueId val="{00000001-478D-8544-86F0-E731056C13A9}"/>
            </c:ext>
          </c:extLst>
        </c:ser>
        <c:ser>
          <c:idx val="2"/>
          <c:order val="2"/>
          <c:tx>
            <c:strRef>
              <c:f>Sheet1!$D$15</c:f>
              <c:strCache>
                <c:ptCount val="1"/>
                <c:pt idx="0">
                  <c:v>P3</c:v>
                </c:pt>
              </c:strCache>
            </c:strRef>
          </c:tx>
          <c:spPr>
            <a:ln w="19050" cap="rnd">
              <a:solidFill>
                <a:schemeClr val="accent3"/>
              </a:solidFill>
              <a:round/>
            </a:ln>
            <a:effectLst/>
          </c:spPr>
          <c:marker>
            <c:symbol val="none"/>
          </c:marker>
          <c:xVal>
            <c:numRef>
              <c:f>Sheet1!$A$16:$A$56</c:f>
              <c:numCache>
                <c:formatCode>General</c:formatCode>
                <c:ptCount val="41"/>
                <c:pt idx="0">
                  <c:v>-4</c:v>
                </c:pt>
                <c:pt idx="1">
                  <c:v>-3.8</c:v>
                </c:pt>
                <c:pt idx="2">
                  <c:v>-3.6</c:v>
                </c:pt>
                <c:pt idx="3">
                  <c:v>-3.4</c:v>
                </c:pt>
                <c:pt idx="4">
                  <c:v>-3.2</c:v>
                </c:pt>
                <c:pt idx="5">
                  <c:v>-3</c:v>
                </c:pt>
                <c:pt idx="6">
                  <c:v>-2.8</c:v>
                </c:pt>
                <c:pt idx="7">
                  <c:v>-2.6</c:v>
                </c:pt>
                <c:pt idx="8">
                  <c:v>-2.4</c:v>
                </c:pt>
                <c:pt idx="9">
                  <c:v>-2.2000000000000002</c:v>
                </c:pt>
                <c:pt idx="10">
                  <c:v>-2</c:v>
                </c:pt>
                <c:pt idx="11">
                  <c:v>-1.8</c:v>
                </c:pt>
                <c:pt idx="12">
                  <c:v>-1.6</c:v>
                </c:pt>
                <c:pt idx="13">
                  <c:v>-1.4</c:v>
                </c:pt>
                <c:pt idx="14">
                  <c:v>-1.2</c:v>
                </c:pt>
                <c:pt idx="15">
                  <c:v>-1</c:v>
                </c:pt>
                <c:pt idx="16">
                  <c:v>-0.8</c:v>
                </c:pt>
                <c:pt idx="17">
                  <c:v>-0.6</c:v>
                </c:pt>
                <c:pt idx="18">
                  <c:v>-0.4</c:v>
                </c:pt>
                <c:pt idx="19">
                  <c:v>-0.2</c:v>
                </c:pt>
                <c:pt idx="20">
                  <c:v>0</c:v>
                </c:pt>
                <c:pt idx="21">
                  <c:v>0.2</c:v>
                </c:pt>
                <c:pt idx="22">
                  <c:v>0.4</c:v>
                </c:pt>
                <c:pt idx="23">
                  <c:v>0.6</c:v>
                </c:pt>
                <c:pt idx="24">
                  <c:v>0.8</c:v>
                </c:pt>
                <c:pt idx="25">
                  <c:v>1</c:v>
                </c:pt>
                <c:pt idx="26">
                  <c:v>1.2</c:v>
                </c:pt>
                <c:pt idx="27">
                  <c:v>1.4</c:v>
                </c:pt>
                <c:pt idx="28">
                  <c:v>1.6</c:v>
                </c:pt>
                <c:pt idx="29">
                  <c:v>1.80000000000001</c:v>
                </c:pt>
                <c:pt idx="30">
                  <c:v>2.0000000000000102</c:v>
                </c:pt>
                <c:pt idx="31">
                  <c:v>2.2000000000000099</c:v>
                </c:pt>
                <c:pt idx="32">
                  <c:v>2.4000000000000101</c:v>
                </c:pt>
                <c:pt idx="33">
                  <c:v>2.6000000000000099</c:v>
                </c:pt>
                <c:pt idx="34">
                  <c:v>2.80000000000001</c:v>
                </c:pt>
                <c:pt idx="35">
                  <c:v>3.0000000000000102</c:v>
                </c:pt>
                <c:pt idx="36">
                  <c:v>3.2000000000000099</c:v>
                </c:pt>
                <c:pt idx="37">
                  <c:v>3.4000000000000101</c:v>
                </c:pt>
                <c:pt idx="38">
                  <c:v>3.6000000000000099</c:v>
                </c:pt>
                <c:pt idx="39">
                  <c:v>3.80000000000001</c:v>
                </c:pt>
                <c:pt idx="40">
                  <c:v>4.0000000000000098</c:v>
                </c:pt>
              </c:numCache>
            </c:numRef>
          </c:xVal>
          <c:yVal>
            <c:numRef>
              <c:f>Sheet1!$D$16:$D$56</c:f>
              <c:numCache>
                <c:formatCode>General</c:formatCode>
                <c:ptCount val="41"/>
                <c:pt idx="0">
                  <c:v>0.30015737173916301</c:v>
                </c:pt>
                <c:pt idx="1">
                  <c:v>0.30023474509132603</c:v>
                </c:pt>
                <c:pt idx="2">
                  <c:v>0.30035014077495598</c:v>
                </c:pt>
                <c:pt idx="3">
                  <c:v>0.30052222018368602</c:v>
                </c:pt>
                <c:pt idx="4">
                  <c:v>0.300778775223002</c:v>
                </c:pt>
                <c:pt idx="5">
                  <c:v>0.30116116075612198</c:v>
                </c:pt>
                <c:pt idx="6">
                  <c:v>0.30173083620964403</c:v>
                </c:pt>
                <c:pt idx="7">
                  <c:v>0.30257896792960498</c:v>
                </c:pt>
                <c:pt idx="8">
                  <c:v>0.30384040922961503</c:v>
                </c:pt>
                <c:pt idx="9">
                  <c:v>0.30571379980721203</c:v>
                </c:pt>
                <c:pt idx="10">
                  <c:v>0.308489904488992</c:v>
                </c:pt>
                <c:pt idx="11">
                  <c:v>0.312590346973464</c:v>
                </c:pt>
                <c:pt idx="12">
                  <c:v>0.31861789550380598</c:v>
                </c:pt>
                <c:pt idx="13">
                  <c:v>0.32741600595773501</c:v>
                </c:pt>
                <c:pt idx="14">
                  <c:v>0.340126923129208</c:v>
                </c:pt>
                <c:pt idx="15">
                  <c:v>0.35822088754574599</c:v>
                </c:pt>
                <c:pt idx="16">
                  <c:v>0.38344204541548199</c:v>
                </c:pt>
                <c:pt idx="17">
                  <c:v>0.417587130406253</c:v>
                </c:pt>
                <c:pt idx="18">
                  <c:v>0.46203265155068801</c:v>
                </c:pt>
                <c:pt idx="19">
                  <c:v>0.517017863210671</c:v>
                </c:pt>
                <c:pt idx="20">
                  <c:v>0.58091863792128395</c:v>
                </c:pt>
                <c:pt idx="21">
                  <c:v>0.65</c:v>
                </c:pt>
                <c:pt idx="22">
                  <c:v>0.71908136207871598</c:v>
                </c:pt>
                <c:pt idx="23">
                  <c:v>0.78298213678932904</c:v>
                </c:pt>
                <c:pt idx="24">
                  <c:v>0.83796734844931198</c:v>
                </c:pt>
                <c:pt idx="25">
                  <c:v>0.88241286959374698</c:v>
                </c:pt>
                <c:pt idx="26">
                  <c:v>0.91655795458451705</c:v>
                </c:pt>
                <c:pt idx="27">
                  <c:v>0.94177911245425405</c:v>
                </c:pt>
                <c:pt idx="28">
                  <c:v>0.95987307687079204</c:v>
                </c:pt>
                <c:pt idx="29">
                  <c:v>0.97258399404226503</c:v>
                </c:pt>
                <c:pt idx="30">
                  <c:v>0.98138210449619401</c:v>
                </c:pt>
                <c:pt idx="31">
                  <c:v>0.98740965302653605</c:v>
                </c:pt>
                <c:pt idx="32">
                  <c:v>0.99151009551100799</c:v>
                </c:pt>
                <c:pt idx="33">
                  <c:v>0.99428620019278802</c:v>
                </c:pt>
                <c:pt idx="34">
                  <c:v>0.99615959077038496</c:v>
                </c:pt>
                <c:pt idx="35">
                  <c:v>0.99742103207039501</c:v>
                </c:pt>
                <c:pt idx="36">
                  <c:v>0.99826916379035602</c:v>
                </c:pt>
                <c:pt idx="37">
                  <c:v>0.99883883924387795</c:v>
                </c:pt>
                <c:pt idx="38">
                  <c:v>0.99922122477699804</c:v>
                </c:pt>
                <c:pt idx="39">
                  <c:v>0.99947777981631403</c:v>
                </c:pt>
                <c:pt idx="40">
                  <c:v>0.99964985922504401</c:v>
                </c:pt>
              </c:numCache>
            </c:numRef>
          </c:yVal>
          <c:smooth val="1"/>
          <c:extLst>
            <c:ext xmlns:c16="http://schemas.microsoft.com/office/drawing/2014/chart" uri="{C3380CC4-5D6E-409C-BE32-E72D297353CC}">
              <c16:uniqueId val="{00000002-478D-8544-86F0-E731056C13A9}"/>
            </c:ext>
          </c:extLst>
        </c:ser>
        <c:dLbls>
          <c:showLegendKey val="0"/>
          <c:showVal val="0"/>
          <c:showCatName val="0"/>
          <c:showSerName val="0"/>
          <c:showPercent val="0"/>
          <c:showBubbleSize val="0"/>
        </c:dLbls>
        <c:axId val="-1002409328"/>
        <c:axId val="-1002407552"/>
      </c:scatterChart>
      <c:valAx>
        <c:axId val="-1002409328"/>
        <c:scaling>
          <c:orientation val="minMax"/>
          <c:max val="4"/>
          <c:min val="-4"/>
        </c:scaling>
        <c:delete val="0"/>
        <c:axPos val="b"/>
        <c:numFmt formatCode="General"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002407552"/>
        <c:crosses val="autoZero"/>
        <c:crossBetween val="midCat"/>
      </c:valAx>
      <c:valAx>
        <c:axId val="-1002407552"/>
        <c:scaling>
          <c:orientation val="minMax"/>
        </c:scaling>
        <c:delete val="0"/>
        <c:axPos val="l"/>
        <c:numFmt formatCode="General"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002409328"/>
        <c:crossesAt val="-4"/>
        <c:crossBetween val="midCat"/>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solidFill>
      <a:schemeClr val="bg1">
        <a:lumMod val="95000"/>
      </a:schemeClr>
    </a:solid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TCC</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9.1546804402979798E-2"/>
          <c:y val="0.11640226628895201"/>
          <c:w val="0.86922341382551804"/>
          <c:h val="0.78210122459904996"/>
        </c:manualLayout>
      </c:layout>
      <c:scatterChart>
        <c:scatterStyle val="smoothMarker"/>
        <c:varyColors val="0"/>
        <c:ser>
          <c:idx val="0"/>
          <c:order val="0"/>
          <c:tx>
            <c:strRef>
              <c:f>Sheet1!$E$15</c:f>
              <c:strCache>
                <c:ptCount val="1"/>
                <c:pt idx="0">
                  <c:v>E[TestScore]</c:v>
                </c:pt>
              </c:strCache>
            </c:strRef>
          </c:tx>
          <c:spPr>
            <a:ln w="19050" cap="rnd">
              <a:solidFill>
                <a:schemeClr val="accent1"/>
              </a:solidFill>
              <a:round/>
            </a:ln>
            <a:effectLst/>
          </c:spPr>
          <c:marker>
            <c:symbol val="none"/>
          </c:marker>
          <c:xVal>
            <c:numRef>
              <c:f>Sheet1!$A$16:$A$56</c:f>
              <c:numCache>
                <c:formatCode>General</c:formatCode>
                <c:ptCount val="41"/>
                <c:pt idx="0">
                  <c:v>-4</c:v>
                </c:pt>
                <c:pt idx="1">
                  <c:v>-3.8</c:v>
                </c:pt>
                <c:pt idx="2">
                  <c:v>-3.6</c:v>
                </c:pt>
                <c:pt idx="3">
                  <c:v>-3.4</c:v>
                </c:pt>
                <c:pt idx="4">
                  <c:v>-3.2</c:v>
                </c:pt>
                <c:pt idx="5">
                  <c:v>-3</c:v>
                </c:pt>
                <c:pt idx="6">
                  <c:v>-2.8</c:v>
                </c:pt>
                <c:pt idx="7">
                  <c:v>-2.6</c:v>
                </c:pt>
                <c:pt idx="8">
                  <c:v>-2.4</c:v>
                </c:pt>
                <c:pt idx="9">
                  <c:v>-2.2000000000000002</c:v>
                </c:pt>
                <c:pt idx="10">
                  <c:v>-2</c:v>
                </c:pt>
                <c:pt idx="11">
                  <c:v>-1.8</c:v>
                </c:pt>
                <c:pt idx="12">
                  <c:v>-1.6</c:v>
                </c:pt>
                <c:pt idx="13">
                  <c:v>-1.4</c:v>
                </c:pt>
                <c:pt idx="14">
                  <c:v>-1.2</c:v>
                </c:pt>
                <c:pt idx="15">
                  <c:v>-1</c:v>
                </c:pt>
                <c:pt idx="16">
                  <c:v>-0.8</c:v>
                </c:pt>
                <c:pt idx="17">
                  <c:v>-0.6</c:v>
                </c:pt>
                <c:pt idx="18">
                  <c:v>-0.4</c:v>
                </c:pt>
                <c:pt idx="19">
                  <c:v>-0.2</c:v>
                </c:pt>
                <c:pt idx="20">
                  <c:v>0</c:v>
                </c:pt>
                <c:pt idx="21">
                  <c:v>0.2</c:v>
                </c:pt>
                <c:pt idx="22">
                  <c:v>0.4</c:v>
                </c:pt>
                <c:pt idx="23">
                  <c:v>0.6</c:v>
                </c:pt>
                <c:pt idx="24">
                  <c:v>0.8</c:v>
                </c:pt>
                <c:pt idx="25">
                  <c:v>1</c:v>
                </c:pt>
                <c:pt idx="26">
                  <c:v>1.2</c:v>
                </c:pt>
                <c:pt idx="27">
                  <c:v>1.4</c:v>
                </c:pt>
                <c:pt idx="28">
                  <c:v>1.6</c:v>
                </c:pt>
                <c:pt idx="29">
                  <c:v>1.80000000000001</c:v>
                </c:pt>
                <c:pt idx="30">
                  <c:v>2.0000000000000102</c:v>
                </c:pt>
                <c:pt idx="31">
                  <c:v>2.2000000000000099</c:v>
                </c:pt>
                <c:pt idx="32">
                  <c:v>2.4000000000000101</c:v>
                </c:pt>
                <c:pt idx="33">
                  <c:v>2.6000000000000099</c:v>
                </c:pt>
                <c:pt idx="34">
                  <c:v>2.80000000000001</c:v>
                </c:pt>
                <c:pt idx="35">
                  <c:v>3.0000000000000102</c:v>
                </c:pt>
                <c:pt idx="36">
                  <c:v>3.2000000000000099</c:v>
                </c:pt>
                <c:pt idx="37">
                  <c:v>3.4000000000000101</c:v>
                </c:pt>
                <c:pt idx="38">
                  <c:v>3.6000000000000099</c:v>
                </c:pt>
                <c:pt idx="39">
                  <c:v>3.80000000000001</c:v>
                </c:pt>
                <c:pt idx="40">
                  <c:v>4.0000000000000098</c:v>
                </c:pt>
              </c:numCache>
            </c:numRef>
          </c:xVal>
          <c:yVal>
            <c:numRef>
              <c:f>Sheet1!$E$16:$E$56</c:f>
              <c:numCache>
                <c:formatCode>General</c:formatCode>
                <c:ptCount val="41"/>
                <c:pt idx="0">
                  <c:v>0.77523288372583099</c:v>
                </c:pt>
                <c:pt idx="1">
                  <c:v>0.79063813065211597</c:v>
                </c:pt>
                <c:pt idx="2">
                  <c:v>0.80890519259293903</c:v>
                </c:pt>
                <c:pt idx="3">
                  <c:v>0.83044537143284403</c:v>
                </c:pt>
                <c:pt idx="4">
                  <c:v>0.85568356552724101</c:v>
                </c:pt>
                <c:pt idx="5">
                  <c:v>0.88504227834326099</c:v>
                </c:pt>
                <c:pt idx="6">
                  <c:v>0.91892219049469204</c:v>
                </c:pt>
                <c:pt idx="7">
                  <c:v>0.95768161972818899</c:v>
                </c:pt>
                <c:pt idx="8">
                  <c:v>1.0016189643247499</c:v>
                </c:pt>
                <c:pt idx="9">
                  <c:v>1.0509639733684271</c:v>
                </c:pt>
                <c:pt idx="10">
                  <c:v>1.1058847771452021</c:v>
                </c:pt>
                <c:pt idx="11">
                  <c:v>1.1665171854445271</c:v>
                </c:pt>
                <c:pt idx="12">
                  <c:v>1.2330198374135151</c:v>
                </c:pt>
                <c:pt idx="13">
                  <c:v>1.305652245094022</c:v>
                </c:pt>
                <c:pt idx="14">
                  <c:v>1.3848611097793211</c:v>
                </c:pt>
                <c:pt idx="15">
                  <c:v>1.4713414896032251</c:v>
                </c:pt>
                <c:pt idx="16">
                  <c:v>1.5660126782479249</c:v>
                </c:pt>
                <c:pt idx="17">
                  <c:v>1.6698216875256191</c:v>
                </c:pt>
                <c:pt idx="18">
                  <c:v>1.78329060793682</c:v>
                </c:pt>
                <c:pt idx="19">
                  <c:v>1.905818651794736</c:v>
                </c:pt>
                <c:pt idx="20">
                  <c:v>2.0349782188762</c:v>
                </c:pt>
                <c:pt idx="21">
                  <c:v>2.1662949857831539</c:v>
                </c:pt>
                <c:pt idx="22">
                  <c:v>2.29394471067828</c:v>
                </c:pt>
                <c:pt idx="23">
                  <c:v>2.412229724813475</c:v>
                </c:pt>
                <c:pt idx="24">
                  <c:v>2.5170485645395169</c:v>
                </c:pt>
                <c:pt idx="25">
                  <c:v>2.6065731884807559</c:v>
                </c:pt>
                <c:pt idx="26">
                  <c:v>2.6809990965381352</c:v>
                </c:pt>
                <c:pt idx="27">
                  <c:v>2.7418033728383859</c:v>
                </c:pt>
                <c:pt idx="28">
                  <c:v>2.7910019810250621</c:v>
                </c:pt>
                <c:pt idx="29">
                  <c:v>2.830646190703765</c:v>
                </c:pt>
                <c:pt idx="30">
                  <c:v>2.862569982277416</c:v>
                </c:pt>
                <c:pt idx="31">
                  <c:v>2.8883076445966531</c:v>
                </c:pt>
                <c:pt idx="32">
                  <c:v>2.909099693728606</c:v>
                </c:pt>
                <c:pt idx="33">
                  <c:v>2.92593346442096</c:v>
                </c:pt>
                <c:pt idx="34">
                  <c:v>2.939590715789159</c:v>
                </c:pt>
                <c:pt idx="35">
                  <c:v>2.950690779423867</c:v>
                </c:pt>
                <c:pt idx="36">
                  <c:v>2.9597259466306669</c:v>
                </c:pt>
                <c:pt idx="37">
                  <c:v>2.9670892344096922</c:v>
                </c:pt>
                <c:pt idx="38">
                  <c:v>2.973095788722238</c:v>
                </c:pt>
                <c:pt idx="39">
                  <c:v>2.9779993217473648</c:v>
                </c:pt>
                <c:pt idx="40">
                  <c:v>2.982004781082654</c:v>
                </c:pt>
              </c:numCache>
            </c:numRef>
          </c:yVal>
          <c:smooth val="1"/>
          <c:extLst>
            <c:ext xmlns:c16="http://schemas.microsoft.com/office/drawing/2014/chart" uri="{C3380CC4-5D6E-409C-BE32-E72D297353CC}">
              <c16:uniqueId val="{00000000-2CAC-A84E-94FF-36BAC343306A}"/>
            </c:ext>
          </c:extLst>
        </c:ser>
        <c:dLbls>
          <c:showLegendKey val="0"/>
          <c:showVal val="0"/>
          <c:showCatName val="0"/>
          <c:showSerName val="0"/>
          <c:showPercent val="0"/>
          <c:showBubbleSize val="0"/>
        </c:dLbls>
        <c:axId val="-1003049776"/>
        <c:axId val="-1003047296"/>
      </c:scatterChart>
      <c:valAx>
        <c:axId val="-1003049776"/>
        <c:scaling>
          <c:orientation val="minMax"/>
          <c:max val="4"/>
          <c:min val="-4"/>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003047296"/>
        <c:crosses val="autoZero"/>
        <c:crossBetween val="midCat"/>
      </c:valAx>
      <c:valAx>
        <c:axId val="-100304729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003049776"/>
        <c:crossesAt val="-4"/>
        <c:crossBetween val="midCat"/>
      </c:valAx>
      <c:spPr>
        <a:noFill/>
        <a:ln>
          <a:noFill/>
        </a:ln>
        <a:effectLst/>
      </c:spPr>
    </c:plotArea>
    <c:plotVisOnly val="1"/>
    <c:dispBlanksAs val="gap"/>
    <c:showDLblsOverMax val="0"/>
  </c:chart>
  <c:spPr>
    <a:solidFill>
      <a:schemeClr val="bg1"/>
    </a:solid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Test and Item Info</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8.3243358232650902E-2"/>
          <c:y val="9.6880907196926797E-2"/>
          <c:w val="0.74971024923129104"/>
          <c:h val="0.78327755745076799"/>
        </c:manualLayout>
      </c:layout>
      <c:scatterChart>
        <c:scatterStyle val="smoothMarker"/>
        <c:varyColors val="0"/>
        <c:ser>
          <c:idx val="0"/>
          <c:order val="0"/>
          <c:tx>
            <c:strRef>
              <c:f>Solns!$J$15</c:f>
              <c:strCache>
                <c:ptCount val="1"/>
                <c:pt idx="0">
                  <c:v>info1</c:v>
                </c:pt>
              </c:strCache>
            </c:strRef>
          </c:tx>
          <c:spPr>
            <a:ln w="19050" cap="rnd">
              <a:solidFill>
                <a:schemeClr val="accent1"/>
              </a:solidFill>
              <a:round/>
            </a:ln>
            <a:effectLst/>
          </c:spPr>
          <c:marker>
            <c:symbol val="none"/>
          </c:marker>
          <c:xVal>
            <c:numRef>
              <c:f>Solns!$I$16:$I$56</c:f>
              <c:numCache>
                <c:formatCode>General</c:formatCode>
                <c:ptCount val="41"/>
                <c:pt idx="0">
                  <c:v>-4</c:v>
                </c:pt>
                <c:pt idx="1">
                  <c:v>-3.8</c:v>
                </c:pt>
                <c:pt idx="2">
                  <c:v>-3.6</c:v>
                </c:pt>
                <c:pt idx="3">
                  <c:v>-3.4</c:v>
                </c:pt>
                <c:pt idx="4">
                  <c:v>-3.2</c:v>
                </c:pt>
                <c:pt idx="5">
                  <c:v>-3</c:v>
                </c:pt>
                <c:pt idx="6">
                  <c:v>-2.8</c:v>
                </c:pt>
                <c:pt idx="7">
                  <c:v>-2.6</c:v>
                </c:pt>
                <c:pt idx="8">
                  <c:v>-2.4</c:v>
                </c:pt>
                <c:pt idx="9">
                  <c:v>-2.2000000000000002</c:v>
                </c:pt>
                <c:pt idx="10">
                  <c:v>-2</c:v>
                </c:pt>
                <c:pt idx="11">
                  <c:v>-1.8</c:v>
                </c:pt>
                <c:pt idx="12">
                  <c:v>-1.6</c:v>
                </c:pt>
                <c:pt idx="13">
                  <c:v>-1.4</c:v>
                </c:pt>
                <c:pt idx="14">
                  <c:v>-1.2</c:v>
                </c:pt>
                <c:pt idx="15">
                  <c:v>-1</c:v>
                </c:pt>
                <c:pt idx="16">
                  <c:v>-0.8</c:v>
                </c:pt>
                <c:pt idx="17">
                  <c:v>-0.6</c:v>
                </c:pt>
                <c:pt idx="18">
                  <c:v>-0.4</c:v>
                </c:pt>
                <c:pt idx="19">
                  <c:v>-0.2</c:v>
                </c:pt>
                <c:pt idx="20">
                  <c:v>0</c:v>
                </c:pt>
                <c:pt idx="21">
                  <c:v>0.2</c:v>
                </c:pt>
                <c:pt idx="22">
                  <c:v>0.4</c:v>
                </c:pt>
                <c:pt idx="23">
                  <c:v>0.6</c:v>
                </c:pt>
                <c:pt idx="24">
                  <c:v>0.8</c:v>
                </c:pt>
                <c:pt idx="25">
                  <c:v>1</c:v>
                </c:pt>
                <c:pt idx="26">
                  <c:v>1.2</c:v>
                </c:pt>
                <c:pt idx="27">
                  <c:v>1.4</c:v>
                </c:pt>
                <c:pt idx="28">
                  <c:v>1.6</c:v>
                </c:pt>
                <c:pt idx="29">
                  <c:v>1.80000000000001</c:v>
                </c:pt>
                <c:pt idx="30">
                  <c:v>2.0000000000000102</c:v>
                </c:pt>
                <c:pt idx="31">
                  <c:v>2.2000000000000099</c:v>
                </c:pt>
                <c:pt idx="32">
                  <c:v>2.4000000000000101</c:v>
                </c:pt>
                <c:pt idx="33">
                  <c:v>2.6000000000000099</c:v>
                </c:pt>
                <c:pt idx="34">
                  <c:v>2.80000000000001</c:v>
                </c:pt>
                <c:pt idx="35">
                  <c:v>3.0000000000000102</c:v>
                </c:pt>
                <c:pt idx="36">
                  <c:v>3.2000000000000099</c:v>
                </c:pt>
                <c:pt idx="37">
                  <c:v>3.4000000000000101</c:v>
                </c:pt>
                <c:pt idx="38">
                  <c:v>3.6000000000000099</c:v>
                </c:pt>
                <c:pt idx="39">
                  <c:v>3.80000000000001</c:v>
                </c:pt>
                <c:pt idx="40">
                  <c:v>4.0000000000000098</c:v>
                </c:pt>
              </c:numCache>
            </c:numRef>
          </c:xVal>
          <c:yVal>
            <c:numRef>
              <c:f>Solns!$J$16:$J$56</c:f>
              <c:numCache>
                <c:formatCode>General</c:formatCode>
                <c:ptCount val="41"/>
                <c:pt idx="0">
                  <c:v>1.6319800072198101E-2</c:v>
                </c:pt>
                <c:pt idx="1">
                  <c:v>2.2123295810146E-2</c:v>
                </c:pt>
                <c:pt idx="2">
                  <c:v>2.9528619316343201E-2</c:v>
                </c:pt>
                <c:pt idx="3">
                  <c:v>3.8740811778154603E-2</c:v>
                </c:pt>
                <c:pt idx="4">
                  <c:v>4.9878328420616798E-2</c:v>
                </c:pt>
                <c:pt idx="5">
                  <c:v>6.2919781892833204E-2</c:v>
                </c:pt>
                <c:pt idx="6">
                  <c:v>7.7652602706594506E-2</c:v>
                </c:pt>
                <c:pt idx="7">
                  <c:v>9.3636178453549004E-2</c:v>
                </c:pt>
                <c:pt idx="8">
                  <c:v>0.11019369490846299</c:v>
                </c:pt>
                <c:pt idx="9">
                  <c:v>0.12644464813078399</c:v>
                </c:pt>
                <c:pt idx="10">
                  <c:v>0.14138280287803201</c:v>
                </c:pt>
                <c:pt idx="11">
                  <c:v>0.153992911715822</c:v>
                </c:pt>
                <c:pt idx="12">
                  <c:v>0.163386770682905</c:v>
                </c:pt>
                <c:pt idx="13">
                  <c:v>0.16892999589197</c:v>
                </c:pt>
                <c:pt idx="14">
                  <c:v>0.17032994412543301</c:v>
                </c:pt>
                <c:pt idx="15">
                  <c:v>0.16766426616751201</c:v>
                </c:pt>
                <c:pt idx="16">
                  <c:v>0.16134589825445</c:v>
                </c:pt>
                <c:pt idx="17">
                  <c:v>0.15203748052854901</c:v>
                </c:pt>
                <c:pt idx="18">
                  <c:v>0.14053959048084799</c:v>
                </c:pt>
                <c:pt idx="19">
                  <c:v>0.127679353354617</c:v>
                </c:pt>
                <c:pt idx="20">
                  <c:v>0.11421997729123699</c:v>
                </c:pt>
                <c:pt idx="21">
                  <c:v>0.100801637885137</c:v>
                </c:pt>
                <c:pt idx="22">
                  <c:v>8.7914361478314607E-2</c:v>
                </c:pt>
                <c:pt idx="23">
                  <c:v>7.5896949959044294E-2</c:v>
                </c:pt>
                <c:pt idx="24">
                  <c:v>6.4953226515295198E-2</c:v>
                </c:pt>
                <c:pt idx="25">
                  <c:v>5.5177130303086602E-2</c:v>
                </c:pt>
                <c:pt idx="26">
                  <c:v>4.6580082323924299E-2</c:v>
                </c:pt>
                <c:pt idx="27">
                  <c:v>3.9116393167500797E-2</c:v>
                </c:pt>
                <c:pt idx="28">
                  <c:v>3.2704552806311703E-2</c:v>
                </c:pt>
                <c:pt idx="29">
                  <c:v>2.72437367524377E-2</c:v>
                </c:pt>
                <c:pt idx="30">
                  <c:v>2.2625771285640601E-2</c:v>
                </c:pt>
                <c:pt idx="31">
                  <c:v>1.8743246772599701E-2</c:v>
                </c:pt>
                <c:pt idx="32">
                  <c:v>1.54946063121925E-2</c:v>
                </c:pt>
                <c:pt idx="33">
                  <c:v>1.2786999350627701E-2</c:v>
                </c:pt>
                <c:pt idx="34">
                  <c:v>1.0537570677076599E-2</c:v>
                </c:pt>
                <c:pt idx="35">
                  <c:v>8.6737125292877908E-3</c:v>
                </c:pt>
                <c:pt idx="36">
                  <c:v>7.1326725535238002E-3</c:v>
                </c:pt>
                <c:pt idx="37">
                  <c:v>5.86079658694079E-3</c:v>
                </c:pt>
                <c:pt idx="38">
                  <c:v>4.8125960023434698E-3</c:v>
                </c:pt>
                <c:pt idx="39">
                  <c:v>3.9497629026528699E-3</c:v>
                </c:pt>
                <c:pt idx="40">
                  <c:v>3.24020895721159E-3</c:v>
                </c:pt>
              </c:numCache>
            </c:numRef>
          </c:yVal>
          <c:smooth val="1"/>
          <c:extLst>
            <c:ext xmlns:c16="http://schemas.microsoft.com/office/drawing/2014/chart" uri="{C3380CC4-5D6E-409C-BE32-E72D297353CC}">
              <c16:uniqueId val="{00000000-7A30-5246-B7ED-CC183D000D82}"/>
            </c:ext>
          </c:extLst>
        </c:ser>
        <c:ser>
          <c:idx val="1"/>
          <c:order val="1"/>
          <c:tx>
            <c:strRef>
              <c:f>Solns!$K$15</c:f>
              <c:strCache>
                <c:ptCount val="1"/>
                <c:pt idx="0">
                  <c:v>info2</c:v>
                </c:pt>
              </c:strCache>
            </c:strRef>
          </c:tx>
          <c:spPr>
            <a:ln w="19050" cap="rnd">
              <a:solidFill>
                <a:schemeClr val="accent2"/>
              </a:solidFill>
              <a:round/>
            </a:ln>
            <a:effectLst/>
          </c:spPr>
          <c:marker>
            <c:symbol val="none"/>
          </c:marker>
          <c:xVal>
            <c:numRef>
              <c:f>Solns!$I$16:$I$56</c:f>
              <c:numCache>
                <c:formatCode>General</c:formatCode>
                <c:ptCount val="41"/>
                <c:pt idx="0">
                  <c:v>-4</c:v>
                </c:pt>
                <c:pt idx="1">
                  <c:v>-3.8</c:v>
                </c:pt>
                <c:pt idx="2">
                  <c:v>-3.6</c:v>
                </c:pt>
                <c:pt idx="3">
                  <c:v>-3.4</c:v>
                </c:pt>
                <c:pt idx="4">
                  <c:v>-3.2</c:v>
                </c:pt>
                <c:pt idx="5">
                  <c:v>-3</c:v>
                </c:pt>
                <c:pt idx="6">
                  <c:v>-2.8</c:v>
                </c:pt>
                <c:pt idx="7">
                  <c:v>-2.6</c:v>
                </c:pt>
                <c:pt idx="8">
                  <c:v>-2.4</c:v>
                </c:pt>
                <c:pt idx="9">
                  <c:v>-2.2000000000000002</c:v>
                </c:pt>
                <c:pt idx="10">
                  <c:v>-2</c:v>
                </c:pt>
                <c:pt idx="11">
                  <c:v>-1.8</c:v>
                </c:pt>
                <c:pt idx="12">
                  <c:v>-1.6</c:v>
                </c:pt>
                <c:pt idx="13">
                  <c:v>-1.4</c:v>
                </c:pt>
                <c:pt idx="14">
                  <c:v>-1.2</c:v>
                </c:pt>
                <c:pt idx="15">
                  <c:v>-1</c:v>
                </c:pt>
                <c:pt idx="16">
                  <c:v>-0.8</c:v>
                </c:pt>
                <c:pt idx="17">
                  <c:v>-0.6</c:v>
                </c:pt>
                <c:pt idx="18">
                  <c:v>-0.4</c:v>
                </c:pt>
                <c:pt idx="19">
                  <c:v>-0.2</c:v>
                </c:pt>
                <c:pt idx="20">
                  <c:v>0</c:v>
                </c:pt>
                <c:pt idx="21">
                  <c:v>0.2</c:v>
                </c:pt>
                <c:pt idx="22">
                  <c:v>0.4</c:v>
                </c:pt>
                <c:pt idx="23">
                  <c:v>0.6</c:v>
                </c:pt>
                <c:pt idx="24">
                  <c:v>0.8</c:v>
                </c:pt>
                <c:pt idx="25">
                  <c:v>1</c:v>
                </c:pt>
                <c:pt idx="26">
                  <c:v>1.2</c:v>
                </c:pt>
                <c:pt idx="27">
                  <c:v>1.4</c:v>
                </c:pt>
                <c:pt idx="28">
                  <c:v>1.6</c:v>
                </c:pt>
                <c:pt idx="29">
                  <c:v>1.80000000000001</c:v>
                </c:pt>
                <c:pt idx="30">
                  <c:v>2.0000000000000102</c:v>
                </c:pt>
                <c:pt idx="31">
                  <c:v>2.2000000000000099</c:v>
                </c:pt>
                <c:pt idx="32">
                  <c:v>2.4000000000000101</c:v>
                </c:pt>
                <c:pt idx="33">
                  <c:v>2.6000000000000099</c:v>
                </c:pt>
                <c:pt idx="34">
                  <c:v>2.80000000000001</c:v>
                </c:pt>
                <c:pt idx="35">
                  <c:v>3.0000000000000102</c:v>
                </c:pt>
                <c:pt idx="36">
                  <c:v>3.2000000000000099</c:v>
                </c:pt>
                <c:pt idx="37">
                  <c:v>3.4000000000000101</c:v>
                </c:pt>
                <c:pt idx="38">
                  <c:v>3.6000000000000099</c:v>
                </c:pt>
                <c:pt idx="39">
                  <c:v>3.80000000000001</c:v>
                </c:pt>
                <c:pt idx="40">
                  <c:v>4.0000000000000098</c:v>
                </c:pt>
              </c:numCache>
            </c:numRef>
          </c:xVal>
          <c:yVal>
            <c:numRef>
              <c:f>Solns!$K$16:$K$56</c:f>
              <c:numCache>
                <c:formatCode>General</c:formatCode>
                <c:ptCount val="41"/>
                <c:pt idx="0">
                  <c:v>1.1854533205120201E-3</c:v>
                </c:pt>
                <c:pt idx="1">
                  <c:v>1.7224926235900799E-3</c:v>
                </c:pt>
                <c:pt idx="2">
                  <c:v>2.4894896483735399E-3</c:v>
                </c:pt>
                <c:pt idx="3">
                  <c:v>3.5753779008750198E-3</c:v>
                </c:pt>
                <c:pt idx="4">
                  <c:v>5.0969921917837901E-3</c:v>
                </c:pt>
                <c:pt idx="5">
                  <c:v>7.2036185423088699E-3</c:v>
                </c:pt>
                <c:pt idx="6">
                  <c:v>1.0079553248546201E-2</c:v>
                </c:pt>
                <c:pt idx="7">
                  <c:v>1.39426369793093E-2</c:v>
                </c:pt>
                <c:pt idx="8">
                  <c:v>1.9036175410009099E-2</c:v>
                </c:pt>
                <c:pt idx="9">
                  <c:v>2.56114773917877E-2</c:v>
                </c:pt>
                <c:pt idx="10">
                  <c:v>3.3898816686307197E-2</c:v>
                </c:pt>
                <c:pt idx="11">
                  <c:v>4.4066325438574597E-2</c:v>
                </c:pt>
                <c:pt idx="12">
                  <c:v>5.6169330500922099E-2</c:v>
                </c:pt>
                <c:pt idx="13">
                  <c:v>7.0096694971567397E-2</c:v>
                </c:pt>
                <c:pt idx="14">
                  <c:v>8.5524971487201104E-2</c:v>
                </c:pt>
                <c:pt idx="15">
                  <c:v>0.101894145671918</c:v>
                </c:pt>
                <c:pt idx="16">
                  <c:v>0.118418647759248</c:v>
                </c:pt>
                <c:pt idx="17">
                  <c:v>0.13414263055258499</c:v>
                </c:pt>
                <c:pt idx="18">
                  <c:v>0.14803896095889699</c:v>
                </c:pt>
                <c:pt idx="19">
                  <c:v>0.15913875525078999</c:v>
                </c:pt>
                <c:pt idx="20">
                  <c:v>0.16666666666666699</c:v>
                </c:pt>
                <c:pt idx="21">
                  <c:v>0.170151590245642</c:v>
                </c:pt>
                <c:pt idx="22">
                  <c:v>0.16948655017066</c:v>
                </c:pt>
                <c:pt idx="23">
                  <c:v>0.16492485631947301</c:v>
                </c:pt>
                <c:pt idx="24">
                  <c:v>0.157017275285708</c:v>
                </c:pt>
                <c:pt idx="25">
                  <c:v>0.14650994710013401</c:v>
                </c:pt>
                <c:pt idx="26">
                  <c:v>0.134229710163844</c:v>
                </c:pt>
                <c:pt idx="27">
                  <c:v>0.120981198736028</c:v>
                </c:pt>
                <c:pt idx="28">
                  <c:v>0.107471412743089</c:v>
                </c:pt>
                <c:pt idx="29">
                  <c:v>9.4267025332968393E-2</c:v>
                </c:pt>
                <c:pt idx="30">
                  <c:v>8.1781289526499601E-2</c:v>
                </c:pt>
                <c:pt idx="31">
                  <c:v>7.0282753029246206E-2</c:v>
                </c:pt>
                <c:pt idx="32">
                  <c:v>5.99168916852513E-2</c:v>
                </c:pt>
                <c:pt idx="33">
                  <c:v>5.0733014831589797E-2</c:v>
                </c:pt>
                <c:pt idx="34">
                  <c:v>4.2711039606455697E-2</c:v>
                </c:pt>
                <c:pt idx="35">
                  <c:v>3.5785001719300699E-2</c:v>
                </c:pt>
                <c:pt idx="36">
                  <c:v>2.9861967243660401E-2</c:v>
                </c:pt>
                <c:pt idx="37">
                  <c:v>2.4836201078015999E-2</c:v>
                </c:pt>
                <c:pt idx="38">
                  <c:v>2.05991059568645E-2</c:v>
                </c:pt>
                <c:pt idx="39">
                  <c:v>1.7045719554026399E-2</c:v>
                </c:pt>
                <c:pt idx="40">
                  <c:v>1.4078593284500699E-2</c:v>
                </c:pt>
              </c:numCache>
            </c:numRef>
          </c:yVal>
          <c:smooth val="1"/>
          <c:extLst>
            <c:ext xmlns:c16="http://schemas.microsoft.com/office/drawing/2014/chart" uri="{C3380CC4-5D6E-409C-BE32-E72D297353CC}">
              <c16:uniqueId val="{00000001-7A30-5246-B7ED-CC183D000D82}"/>
            </c:ext>
          </c:extLst>
        </c:ser>
        <c:ser>
          <c:idx val="2"/>
          <c:order val="2"/>
          <c:tx>
            <c:strRef>
              <c:f>Solns!$L$15</c:f>
              <c:strCache>
                <c:ptCount val="1"/>
                <c:pt idx="0">
                  <c:v>info3</c:v>
                </c:pt>
              </c:strCache>
            </c:strRef>
          </c:tx>
          <c:spPr>
            <a:ln w="19050" cap="rnd">
              <a:solidFill>
                <a:schemeClr val="accent3"/>
              </a:solidFill>
              <a:round/>
            </a:ln>
            <a:effectLst/>
          </c:spPr>
          <c:marker>
            <c:symbol val="none"/>
          </c:marker>
          <c:xVal>
            <c:numRef>
              <c:f>Solns!$I$16:$I$56</c:f>
              <c:numCache>
                <c:formatCode>General</c:formatCode>
                <c:ptCount val="41"/>
                <c:pt idx="0">
                  <c:v>-4</c:v>
                </c:pt>
                <c:pt idx="1">
                  <c:v>-3.8</c:v>
                </c:pt>
                <c:pt idx="2">
                  <c:v>-3.6</c:v>
                </c:pt>
                <c:pt idx="3">
                  <c:v>-3.4</c:v>
                </c:pt>
                <c:pt idx="4">
                  <c:v>-3.2</c:v>
                </c:pt>
                <c:pt idx="5">
                  <c:v>-3</c:v>
                </c:pt>
                <c:pt idx="6">
                  <c:v>-2.8</c:v>
                </c:pt>
                <c:pt idx="7">
                  <c:v>-2.6</c:v>
                </c:pt>
                <c:pt idx="8">
                  <c:v>-2.4</c:v>
                </c:pt>
                <c:pt idx="9">
                  <c:v>-2.2000000000000002</c:v>
                </c:pt>
                <c:pt idx="10">
                  <c:v>-2</c:v>
                </c:pt>
                <c:pt idx="11">
                  <c:v>-1.8</c:v>
                </c:pt>
                <c:pt idx="12">
                  <c:v>-1.6</c:v>
                </c:pt>
                <c:pt idx="13">
                  <c:v>-1.4</c:v>
                </c:pt>
                <c:pt idx="14">
                  <c:v>-1.2</c:v>
                </c:pt>
                <c:pt idx="15">
                  <c:v>-1</c:v>
                </c:pt>
                <c:pt idx="16">
                  <c:v>-0.8</c:v>
                </c:pt>
                <c:pt idx="17">
                  <c:v>-0.6</c:v>
                </c:pt>
                <c:pt idx="18">
                  <c:v>-0.4</c:v>
                </c:pt>
                <c:pt idx="19">
                  <c:v>-0.2</c:v>
                </c:pt>
                <c:pt idx="20">
                  <c:v>0</c:v>
                </c:pt>
                <c:pt idx="21">
                  <c:v>0.2</c:v>
                </c:pt>
                <c:pt idx="22">
                  <c:v>0.4</c:v>
                </c:pt>
                <c:pt idx="23">
                  <c:v>0.6</c:v>
                </c:pt>
                <c:pt idx="24">
                  <c:v>0.8</c:v>
                </c:pt>
                <c:pt idx="25">
                  <c:v>1</c:v>
                </c:pt>
                <c:pt idx="26">
                  <c:v>1.2</c:v>
                </c:pt>
                <c:pt idx="27">
                  <c:v>1.4</c:v>
                </c:pt>
                <c:pt idx="28">
                  <c:v>1.6</c:v>
                </c:pt>
                <c:pt idx="29">
                  <c:v>1.80000000000001</c:v>
                </c:pt>
                <c:pt idx="30">
                  <c:v>2.0000000000000102</c:v>
                </c:pt>
                <c:pt idx="31">
                  <c:v>2.2000000000000099</c:v>
                </c:pt>
                <c:pt idx="32">
                  <c:v>2.4000000000000101</c:v>
                </c:pt>
                <c:pt idx="33">
                  <c:v>2.6000000000000099</c:v>
                </c:pt>
                <c:pt idx="34">
                  <c:v>2.80000000000001</c:v>
                </c:pt>
                <c:pt idx="35">
                  <c:v>3.0000000000000102</c:v>
                </c:pt>
                <c:pt idx="36">
                  <c:v>3.2000000000000099</c:v>
                </c:pt>
                <c:pt idx="37">
                  <c:v>3.4000000000000101</c:v>
                </c:pt>
                <c:pt idx="38">
                  <c:v>3.6000000000000099</c:v>
                </c:pt>
                <c:pt idx="39">
                  <c:v>3.80000000000001</c:v>
                </c:pt>
                <c:pt idx="40">
                  <c:v>4.0000000000000098</c:v>
                </c:pt>
              </c:numCache>
            </c:numRef>
          </c:xVal>
          <c:yVal>
            <c:numRef>
              <c:f>Solns!$L$16:$L$56</c:f>
              <c:numCache>
                <c:formatCode>General</c:formatCode>
                <c:ptCount val="41"/>
                <c:pt idx="0">
                  <c:v>4.7137742372935498E-7</c:v>
                </c:pt>
                <c:pt idx="1">
                  <c:v>1.0484515723040301E-6</c:v>
                </c:pt>
                <c:pt idx="2">
                  <c:v>2.3313216659888099E-6</c:v>
                </c:pt>
                <c:pt idx="3">
                  <c:v>5.1816556931989502E-6</c:v>
                </c:pt>
                <c:pt idx="4">
                  <c:v>1.15094767306933E-5</c:v>
                </c:pt>
                <c:pt idx="5">
                  <c:v>2.5540340425509E-5</c:v>
                </c:pt>
                <c:pt idx="6">
                  <c:v>5.6595124933718498E-5</c:v>
                </c:pt>
                <c:pt idx="7">
                  <c:v>1.25144595083324E-4</c:v>
                </c:pt>
                <c:pt idx="8">
                  <c:v>2.7585585049797698E-4</c:v>
                </c:pt>
                <c:pt idx="9">
                  <c:v>6.0525368401721802E-4</c:v>
                </c:pt>
                <c:pt idx="10">
                  <c:v>1.3189462245246301E-3</c:v>
                </c:pt>
                <c:pt idx="11">
                  <c:v>2.84563617359015E-3</c:v>
                </c:pt>
                <c:pt idx="12">
                  <c:v>6.0512576775944103E-3</c:v>
                </c:pt>
                <c:pt idx="13">
                  <c:v>1.26043050197347E-2</c:v>
                </c:pt>
                <c:pt idx="14">
                  <c:v>2.5500871932481899E-2</c:v>
                </c:pt>
                <c:pt idx="15">
                  <c:v>4.9574258553327699E-2</c:v>
                </c:pt>
                <c:pt idx="16">
                  <c:v>9.1391954808511103E-2</c:v>
                </c:pt>
                <c:pt idx="17">
                  <c:v>0.157422698464073</c:v>
                </c:pt>
                <c:pt idx="18">
                  <c:v>0.249546934117197</c:v>
                </c:pt>
                <c:pt idx="19">
                  <c:v>0.35915374351358997</c:v>
                </c:pt>
                <c:pt idx="20">
                  <c:v>0.46473786195723898</c:v>
                </c:pt>
                <c:pt idx="21">
                  <c:v>0.53846153846153799</c:v>
                </c:pt>
                <c:pt idx="22">
                  <c:v>0.56009684516554603</c:v>
                </c:pt>
                <c:pt idx="23">
                  <c:v>0.52780035431703198</c:v>
                </c:pt>
                <c:pt idx="24">
                  <c:v>0.45682639408675901</c:v>
                </c:pt>
                <c:pt idx="25">
                  <c:v>0.36898931976145499</c:v>
                </c:pt>
                <c:pt idx="26">
                  <c:v>0.28251189109029401</c:v>
                </c:pt>
                <c:pt idx="27">
                  <c:v>0.20785708650583401</c:v>
                </c:pt>
                <c:pt idx="28">
                  <c:v>0.148595883817636</c:v>
                </c:pt>
                <c:pt idx="29">
                  <c:v>0.104095998377045</c:v>
                </c:pt>
                <c:pt idx="30">
                  <c:v>7.1901477026160801E-2</c:v>
                </c:pt>
                <c:pt idx="31">
                  <c:v>4.9185319233501799E-2</c:v>
                </c:pt>
                <c:pt idx="32">
                  <c:v>3.3424631269727903E-2</c:v>
                </c:pt>
                <c:pt idx="33">
                  <c:v>2.2612812720295899E-2</c:v>
                </c:pt>
                <c:pt idx="34">
                  <c:v>1.5252116601605401E-2</c:v>
                </c:pt>
                <c:pt idx="35">
                  <c:v>1.02664763631062E-2</c:v>
                </c:pt>
                <c:pt idx="36">
                  <c:v>6.9010941851377497E-3</c:v>
                </c:pt>
                <c:pt idx="37">
                  <c:v>4.63462827552669E-3</c:v>
                </c:pt>
                <c:pt idx="38">
                  <c:v>3.1105958787049602E-3</c:v>
                </c:pt>
                <c:pt idx="39">
                  <c:v>2.0868549645937798E-3</c:v>
                </c:pt>
                <c:pt idx="40">
                  <c:v>1.39965239919514E-3</c:v>
                </c:pt>
              </c:numCache>
            </c:numRef>
          </c:yVal>
          <c:smooth val="1"/>
          <c:extLst>
            <c:ext xmlns:c16="http://schemas.microsoft.com/office/drawing/2014/chart" uri="{C3380CC4-5D6E-409C-BE32-E72D297353CC}">
              <c16:uniqueId val="{00000002-7A30-5246-B7ED-CC183D000D82}"/>
            </c:ext>
          </c:extLst>
        </c:ser>
        <c:ser>
          <c:idx val="3"/>
          <c:order val="3"/>
          <c:tx>
            <c:strRef>
              <c:f>Solns!$M$15</c:f>
              <c:strCache>
                <c:ptCount val="1"/>
                <c:pt idx="0">
                  <c:v>testinfo</c:v>
                </c:pt>
              </c:strCache>
            </c:strRef>
          </c:tx>
          <c:spPr>
            <a:ln w="19050" cap="rnd">
              <a:solidFill>
                <a:schemeClr val="accent4"/>
              </a:solidFill>
              <a:round/>
            </a:ln>
            <a:effectLst/>
          </c:spPr>
          <c:marker>
            <c:symbol val="none"/>
          </c:marker>
          <c:xVal>
            <c:numRef>
              <c:f>Solns!$I$16:$I$56</c:f>
              <c:numCache>
                <c:formatCode>General</c:formatCode>
                <c:ptCount val="41"/>
                <c:pt idx="0">
                  <c:v>-4</c:v>
                </c:pt>
                <c:pt idx="1">
                  <c:v>-3.8</c:v>
                </c:pt>
                <c:pt idx="2">
                  <c:v>-3.6</c:v>
                </c:pt>
                <c:pt idx="3">
                  <c:v>-3.4</c:v>
                </c:pt>
                <c:pt idx="4">
                  <c:v>-3.2</c:v>
                </c:pt>
                <c:pt idx="5">
                  <c:v>-3</c:v>
                </c:pt>
                <c:pt idx="6">
                  <c:v>-2.8</c:v>
                </c:pt>
                <c:pt idx="7">
                  <c:v>-2.6</c:v>
                </c:pt>
                <c:pt idx="8">
                  <c:v>-2.4</c:v>
                </c:pt>
                <c:pt idx="9">
                  <c:v>-2.2000000000000002</c:v>
                </c:pt>
                <c:pt idx="10">
                  <c:v>-2</c:v>
                </c:pt>
                <c:pt idx="11">
                  <c:v>-1.8</c:v>
                </c:pt>
                <c:pt idx="12">
                  <c:v>-1.6</c:v>
                </c:pt>
                <c:pt idx="13">
                  <c:v>-1.4</c:v>
                </c:pt>
                <c:pt idx="14">
                  <c:v>-1.2</c:v>
                </c:pt>
                <c:pt idx="15">
                  <c:v>-1</c:v>
                </c:pt>
                <c:pt idx="16">
                  <c:v>-0.8</c:v>
                </c:pt>
                <c:pt idx="17">
                  <c:v>-0.6</c:v>
                </c:pt>
                <c:pt idx="18">
                  <c:v>-0.4</c:v>
                </c:pt>
                <c:pt idx="19">
                  <c:v>-0.2</c:v>
                </c:pt>
                <c:pt idx="20">
                  <c:v>0</c:v>
                </c:pt>
                <c:pt idx="21">
                  <c:v>0.2</c:v>
                </c:pt>
                <c:pt idx="22">
                  <c:v>0.4</c:v>
                </c:pt>
                <c:pt idx="23">
                  <c:v>0.6</c:v>
                </c:pt>
                <c:pt idx="24">
                  <c:v>0.8</c:v>
                </c:pt>
                <c:pt idx="25">
                  <c:v>1</c:v>
                </c:pt>
                <c:pt idx="26">
                  <c:v>1.2</c:v>
                </c:pt>
                <c:pt idx="27">
                  <c:v>1.4</c:v>
                </c:pt>
                <c:pt idx="28">
                  <c:v>1.6</c:v>
                </c:pt>
                <c:pt idx="29">
                  <c:v>1.80000000000001</c:v>
                </c:pt>
                <c:pt idx="30">
                  <c:v>2.0000000000000102</c:v>
                </c:pt>
                <c:pt idx="31">
                  <c:v>2.2000000000000099</c:v>
                </c:pt>
                <c:pt idx="32">
                  <c:v>2.4000000000000101</c:v>
                </c:pt>
                <c:pt idx="33">
                  <c:v>2.6000000000000099</c:v>
                </c:pt>
                <c:pt idx="34">
                  <c:v>2.80000000000001</c:v>
                </c:pt>
                <c:pt idx="35">
                  <c:v>3.0000000000000102</c:v>
                </c:pt>
                <c:pt idx="36">
                  <c:v>3.2000000000000099</c:v>
                </c:pt>
                <c:pt idx="37">
                  <c:v>3.4000000000000101</c:v>
                </c:pt>
                <c:pt idx="38">
                  <c:v>3.6000000000000099</c:v>
                </c:pt>
                <c:pt idx="39">
                  <c:v>3.80000000000001</c:v>
                </c:pt>
                <c:pt idx="40">
                  <c:v>4.0000000000000098</c:v>
                </c:pt>
              </c:numCache>
            </c:numRef>
          </c:xVal>
          <c:yVal>
            <c:numRef>
              <c:f>Solns!$M$16:$M$56</c:f>
              <c:numCache>
                <c:formatCode>General</c:formatCode>
                <c:ptCount val="41"/>
                <c:pt idx="0">
                  <c:v>1.7505724770133901E-2</c:v>
                </c:pt>
                <c:pt idx="1">
                  <c:v>2.3846836885308399E-2</c:v>
                </c:pt>
                <c:pt idx="2">
                  <c:v>3.20204402863827E-2</c:v>
                </c:pt>
                <c:pt idx="3">
                  <c:v>4.2321371334722802E-2</c:v>
                </c:pt>
                <c:pt idx="4">
                  <c:v>5.49868300891313E-2</c:v>
                </c:pt>
                <c:pt idx="5">
                  <c:v>7.0148940775567603E-2</c:v>
                </c:pt>
                <c:pt idx="6">
                  <c:v>8.7788751080074404E-2</c:v>
                </c:pt>
                <c:pt idx="7">
                  <c:v>0.107703960027942</c:v>
                </c:pt>
                <c:pt idx="8">
                  <c:v>0.12950572616897099</c:v>
                </c:pt>
                <c:pt idx="9">
                  <c:v>0.15266137920658901</c:v>
                </c:pt>
                <c:pt idx="10">
                  <c:v>0.17660056578886399</c:v>
                </c:pt>
                <c:pt idx="11">
                  <c:v>0.20090487332798601</c:v>
                </c:pt>
                <c:pt idx="12">
                  <c:v>0.225607358861422</c:v>
                </c:pt>
                <c:pt idx="13">
                  <c:v>0.25163099588327198</c:v>
                </c:pt>
                <c:pt idx="14">
                  <c:v>0.28135578754511598</c:v>
                </c:pt>
                <c:pt idx="15">
                  <c:v>0.319132670392759</c:v>
                </c:pt>
                <c:pt idx="16">
                  <c:v>0.37115650082220902</c:v>
                </c:pt>
                <c:pt idx="17">
                  <c:v>0.44360280954520698</c:v>
                </c:pt>
                <c:pt idx="18">
                  <c:v>0.53812548555694095</c:v>
                </c:pt>
                <c:pt idx="19">
                  <c:v>0.64597185211899699</c:v>
                </c:pt>
                <c:pt idx="20">
                  <c:v>0.74562450591514295</c:v>
                </c:pt>
                <c:pt idx="21">
                  <c:v>0.80941476659231804</c:v>
                </c:pt>
                <c:pt idx="22">
                  <c:v>0.81749775681451997</c:v>
                </c:pt>
                <c:pt idx="23">
                  <c:v>0.76862216059555</c:v>
                </c:pt>
                <c:pt idx="24">
                  <c:v>0.67879689588776304</c:v>
                </c:pt>
                <c:pt idx="25">
                  <c:v>0.570676397164676</c:v>
                </c:pt>
                <c:pt idx="26">
                  <c:v>0.46332168357806203</c:v>
                </c:pt>
                <c:pt idx="27">
                  <c:v>0.36795467840936202</c:v>
                </c:pt>
                <c:pt idx="28">
                  <c:v>0.28877184936703698</c:v>
                </c:pt>
                <c:pt idx="29">
                  <c:v>0.22560676046245101</c:v>
                </c:pt>
                <c:pt idx="30">
                  <c:v>0.176308537838301</c:v>
                </c:pt>
                <c:pt idx="31">
                  <c:v>0.138211319035348</c:v>
                </c:pt>
                <c:pt idx="32">
                  <c:v>0.108836129267172</c:v>
                </c:pt>
                <c:pt idx="33">
                  <c:v>8.6132826902513407E-2</c:v>
                </c:pt>
                <c:pt idx="34">
                  <c:v>6.8500726885137697E-2</c:v>
                </c:pt>
                <c:pt idx="35">
                  <c:v>5.4725190611694598E-2</c:v>
                </c:pt>
                <c:pt idx="36">
                  <c:v>4.3895733982321897E-2</c:v>
                </c:pt>
                <c:pt idx="37">
                  <c:v>3.5331625940483502E-2</c:v>
                </c:pt>
                <c:pt idx="38">
                  <c:v>2.8522297837912901E-2</c:v>
                </c:pt>
                <c:pt idx="39">
                  <c:v>2.3082337421273101E-2</c:v>
                </c:pt>
                <c:pt idx="40">
                  <c:v>1.87184546409075E-2</c:v>
                </c:pt>
              </c:numCache>
            </c:numRef>
          </c:yVal>
          <c:smooth val="1"/>
          <c:extLst>
            <c:ext xmlns:c16="http://schemas.microsoft.com/office/drawing/2014/chart" uri="{C3380CC4-5D6E-409C-BE32-E72D297353CC}">
              <c16:uniqueId val="{00000003-7A30-5246-B7ED-CC183D000D82}"/>
            </c:ext>
          </c:extLst>
        </c:ser>
        <c:dLbls>
          <c:showLegendKey val="0"/>
          <c:showVal val="0"/>
          <c:showCatName val="0"/>
          <c:showSerName val="0"/>
          <c:showPercent val="0"/>
          <c:showBubbleSize val="0"/>
        </c:dLbls>
        <c:axId val="-1002354256"/>
        <c:axId val="-1002351536"/>
      </c:scatterChart>
      <c:valAx>
        <c:axId val="-1002354256"/>
        <c:scaling>
          <c:orientation val="minMax"/>
          <c:max val="4"/>
          <c:min val="-4"/>
        </c:scaling>
        <c:delete val="0"/>
        <c:axPos val="b"/>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002351536"/>
        <c:crosses val="autoZero"/>
        <c:crossBetween val="midCat"/>
      </c:valAx>
      <c:valAx>
        <c:axId val="-1002351536"/>
        <c:scaling>
          <c:orientation val="minMax"/>
        </c:scaling>
        <c:delete val="0"/>
        <c:axPos val="l"/>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002354256"/>
        <c:crossesAt val="-4"/>
        <c:crossBetween val="midCat"/>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3A045BB-2ED9-6748-988A-0FF2A8B288DA}" type="datetimeFigureOut">
              <a:rPr lang="en-US" smtClean="0"/>
              <a:t>1/25/26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195B4A1-9DC8-0E4C-BB98-1DF79D36A9DE}" type="slidenum">
              <a:rPr lang="en-US" smtClean="0"/>
              <a:t>‹#›</a:t>
            </a:fld>
            <a:endParaRPr lang="en-US"/>
          </a:p>
        </p:txBody>
      </p:sp>
    </p:spTree>
    <p:extLst>
      <p:ext uri="{BB962C8B-B14F-4D97-AF65-F5344CB8AC3E}">
        <p14:creationId xmlns:p14="http://schemas.microsoft.com/office/powerpoint/2010/main" val="20774055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is how I generated the data for this plot in R:</a:t>
            </a:r>
          </a:p>
          <a:p>
            <a:endParaRPr lang="en-US"/>
          </a:p>
          <a:p>
            <a:r>
              <a:rPr lang="en-US"/>
              <a:t>library(MASS)</a:t>
            </a:r>
          </a:p>
          <a:p>
            <a:r>
              <a:rPr lang="en-US"/>
              <a:t>sigma&lt;-matrix(c(1,.7,.7,1),2,2)</a:t>
            </a:r>
          </a:p>
          <a:p>
            <a:r>
              <a:rPr lang="en-US"/>
              <a:t>mu&lt;-c(0,0)</a:t>
            </a:r>
          </a:p>
          <a:p>
            <a:r>
              <a:rPr lang="en-US"/>
              <a:t>bvn &lt;- mvrnorm(n=500, mu = mu, Sigma = sigma ) </a:t>
            </a:r>
          </a:p>
          <a:p>
            <a:endParaRPr lang="en-US"/>
          </a:p>
          <a:p>
            <a:r>
              <a:rPr lang="en-US"/>
              <a:t>plot(bvn,xlim=c(-3,3),ylim=c(-3,4),xlab="Theta",ylab="V")</a:t>
            </a:r>
          </a:p>
          <a:p>
            <a:r>
              <a:rPr lang="en-US"/>
              <a:t>abline(h=1,col="red")</a:t>
            </a:r>
          </a:p>
        </p:txBody>
      </p:sp>
      <p:sp>
        <p:nvSpPr>
          <p:cNvPr id="4" name="Slide Number Placeholder 3"/>
          <p:cNvSpPr>
            <a:spLocks noGrp="1"/>
          </p:cNvSpPr>
          <p:nvPr>
            <p:ph type="sldNum" sz="quarter" idx="5"/>
          </p:nvPr>
        </p:nvSpPr>
        <p:spPr/>
        <p:txBody>
          <a:bodyPr/>
          <a:lstStyle/>
          <a:p>
            <a:fld id="{C195B4A1-9DC8-0E4C-BB98-1DF79D36A9DE}" type="slidenum">
              <a:rPr lang="en-US" smtClean="0"/>
              <a:t>13</a:t>
            </a:fld>
            <a:endParaRPr lang="en-US"/>
          </a:p>
        </p:txBody>
      </p:sp>
    </p:spTree>
    <p:extLst>
      <p:ext uri="{BB962C8B-B14F-4D97-AF65-F5344CB8AC3E}">
        <p14:creationId xmlns:p14="http://schemas.microsoft.com/office/powerpoint/2010/main" val="8331994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300">
                <a:solidFill>
                  <a:schemeClr val="tx1"/>
                </a:solidFill>
                <a:latin typeface="Arial" charset="0"/>
                <a:ea typeface="ＭＳ Ｐゴシック" charset="0"/>
                <a:cs typeface="ＭＳ Ｐゴシック" charset="0"/>
              </a:defRPr>
            </a:lvl1pPr>
            <a:lvl2pPr marL="35932723" indent="-35499618" eaLnBrk="0" hangingPunct="0">
              <a:defRPr sz="2300">
                <a:solidFill>
                  <a:schemeClr val="tx1"/>
                </a:solidFill>
                <a:latin typeface="Arial" charset="0"/>
                <a:ea typeface="ＭＳ Ｐゴシック" charset="0"/>
              </a:defRPr>
            </a:lvl2pPr>
            <a:lvl3pPr eaLnBrk="0" hangingPunct="0">
              <a:defRPr sz="2300">
                <a:solidFill>
                  <a:schemeClr val="tx1"/>
                </a:solidFill>
                <a:latin typeface="Arial" charset="0"/>
                <a:ea typeface="ＭＳ Ｐゴシック" charset="0"/>
              </a:defRPr>
            </a:lvl3pPr>
            <a:lvl4pPr eaLnBrk="0" hangingPunct="0">
              <a:defRPr sz="2300">
                <a:solidFill>
                  <a:schemeClr val="tx1"/>
                </a:solidFill>
                <a:latin typeface="Arial" charset="0"/>
                <a:ea typeface="ＭＳ Ｐゴシック" charset="0"/>
              </a:defRPr>
            </a:lvl4pPr>
            <a:lvl5pPr eaLnBrk="0" hangingPunct="0">
              <a:defRPr sz="2300">
                <a:solidFill>
                  <a:schemeClr val="tx1"/>
                </a:solidFill>
                <a:latin typeface="Arial" charset="0"/>
                <a:ea typeface="ＭＳ Ｐゴシック" charset="0"/>
              </a:defRPr>
            </a:lvl5pPr>
            <a:lvl6pPr marL="433106" eaLnBrk="0" fontAlgn="base" hangingPunct="0">
              <a:spcBef>
                <a:spcPct val="0"/>
              </a:spcBef>
              <a:spcAft>
                <a:spcPct val="0"/>
              </a:spcAft>
              <a:defRPr sz="2300">
                <a:solidFill>
                  <a:schemeClr val="tx1"/>
                </a:solidFill>
                <a:latin typeface="Arial" charset="0"/>
                <a:ea typeface="ＭＳ Ｐゴシック" charset="0"/>
              </a:defRPr>
            </a:lvl6pPr>
            <a:lvl7pPr marL="866211" eaLnBrk="0" fontAlgn="base" hangingPunct="0">
              <a:spcBef>
                <a:spcPct val="0"/>
              </a:spcBef>
              <a:spcAft>
                <a:spcPct val="0"/>
              </a:spcAft>
              <a:defRPr sz="2300">
                <a:solidFill>
                  <a:schemeClr val="tx1"/>
                </a:solidFill>
                <a:latin typeface="Arial" charset="0"/>
                <a:ea typeface="ＭＳ Ｐゴシック" charset="0"/>
              </a:defRPr>
            </a:lvl7pPr>
            <a:lvl8pPr marL="1299317" eaLnBrk="0" fontAlgn="base" hangingPunct="0">
              <a:spcBef>
                <a:spcPct val="0"/>
              </a:spcBef>
              <a:spcAft>
                <a:spcPct val="0"/>
              </a:spcAft>
              <a:defRPr sz="2300">
                <a:solidFill>
                  <a:schemeClr val="tx1"/>
                </a:solidFill>
                <a:latin typeface="Arial" charset="0"/>
                <a:ea typeface="ＭＳ Ｐゴシック" charset="0"/>
              </a:defRPr>
            </a:lvl8pPr>
            <a:lvl9pPr marL="1732422" eaLnBrk="0" fontAlgn="base" hangingPunct="0">
              <a:spcBef>
                <a:spcPct val="0"/>
              </a:spcBef>
              <a:spcAft>
                <a:spcPct val="0"/>
              </a:spcAft>
              <a:defRPr sz="2300">
                <a:solidFill>
                  <a:schemeClr val="tx1"/>
                </a:solidFill>
                <a:latin typeface="Arial" charset="0"/>
                <a:ea typeface="ＭＳ Ｐゴシック" charset="0"/>
              </a:defRPr>
            </a:lvl9pPr>
          </a:lstStyle>
          <a:p>
            <a:pPr eaLnBrk="1" hangingPunct="1"/>
            <a:fld id="{FB4E27C8-5CF3-694B-A460-E70C13B2913E}" type="slidenum">
              <a:rPr lang="en-US" sz="1100"/>
              <a:pPr eaLnBrk="1" hangingPunct="1"/>
              <a:t>54</a:t>
            </a:fld>
            <a:endParaRPr lang="en-US" sz="1100"/>
          </a:p>
        </p:txBody>
      </p:sp>
      <p:sp>
        <p:nvSpPr>
          <p:cNvPr id="27651" name="Rectangle 2"/>
          <p:cNvSpPr>
            <a:spLocks noGrp="1" noRot="1" noChangeAspect="1" noChangeArrowheads="1" noTextEdit="1"/>
          </p:cNvSpPr>
          <p:nvPr>
            <p:ph type="sldImg"/>
          </p:nvPr>
        </p:nvSpPr>
        <p:spPr>
          <a:ln/>
        </p:spPr>
      </p:sp>
      <p:sp>
        <p:nvSpPr>
          <p:cNvPr id="27652"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en-US">
              <a:latin typeface="Arial" charset="0"/>
              <a:ea typeface="ＭＳ Ｐゴシック" charset="0"/>
              <a:cs typeface="ＭＳ Ｐゴシック" charset="0"/>
            </a:endParaRPr>
          </a:p>
        </p:txBody>
      </p:sp>
    </p:spTree>
    <p:extLst>
      <p:ext uri="{BB962C8B-B14F-4D97-AF65-F5344CB8AC3E}">
        <p14:creationId xmlns:p14="http://schemas.microsoft.com/office/powerpoint/2010/main" val="19865709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195B4A1-9DC8-0E4C-BB98-1DF79D36A9DE}" type="slidenum">
              <a:rPr lang="en-US" smtClean="0"/>
              <a:t>69</a:t>
            </a:fld>
            <a:endParaRPr lang="en-US"/>
          </a:p>
        </p:txBody>
      </p:sp>
    </p:spTree>
    <p:extLst>
      <p:ext uri="{BB962C8B-B14F-4D97-AF65-F5344CB8AC3E}">
        <p14:creationId xmlns:p14="http://schemas.microsoft.com/office/powerpoint/2010/main" val="15191850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195B4A1-9DC8-0E4C-BB98-1DF79D36A9DE}" type="slidenum">
              <a:rPr lang="en-US" smtClean="0"/>
              <a:t>35</a:t>
            </a:fld>
            <a:endParaRPr lang="en-US"/>
          </a:p>
        </p:txBody>
      </p:sp>
    </p:spTree>
    <p:extLst>
      <p:ext uri="{BB962C8B-B14F-4D97-AF65-F5344CB8AC3E}">
        <p14:creationId xmlns:p14="http://schemas.microsoft.com/office/powerpoint/2010/main" val="30760194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16CA062-4281-0C45-9AE1-36AD6500DA9D}" type="slidenum">
              <a:rPr lang="en-US" smtClean="0"/>
              <a:t>37</a:t>
            </a:fld>
            <a:endParaRPr lang="en-US"/>
          </a:p>
        </p:txBody>
      </p:sp>
    </p:spTree>
    <p:extLst>
      <p:ext uri="{BB962C8B-B14F-4D97-AF65-F5344CB8AC3E}">
        <p14:creationId xmlns:p14="http://schemas.microsoft.com/office/powerpoint/2010/main" val="15918996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p:cNvSpPr>
            <a:spLocks noGrp="1" noChangeArrowheads="1"/>
          </p:cNvSpPr>
          <p:nvPr>
            <p:ph type="sldNum" sz="quarter" idx="5"/>
          </p:nvPr>
        </p:nvSpPr>
        <p:spPr>
          <a:noFill/>
        </p:spPr>
        <p:txBody>
          <a:bodyPr/>
          <a:lstStyle/>
          <a:p>
            <a:fld id="{987E4979-451A-440F-B59B-D5BF9A9204A8}" type="slidenum">
              <a:rPr lang="en-US"/>
              <a:pPr/>
              <a:t>38</a:t>
            </a:fld>
            <a:endParaRPr lang="en-US" dirty="0"/>
          </a:p>
        </p:txBody>
      </p:sp>
      <p:sp>
        <p:nvSpPr>
          <p:cNvPr id="36867" name="Rectangle 2"/>
          <p:cNvSpPr>
            <a:spLocks noGrp="1" noRot="1" noChangeAspect="1" noChangeArrowheads="1" noTextEdit="1"/>
          </p:cNvSpPr>
          <p:nvPr>
            <p:ph type="sldImg"/>
          </p:nvPr>
        </p:nvSpPr>
        <p:spPr>
          <a:ln/>
        </p:spPr>
      </p:sp>
      <p:sp>
        <p:nvSpPr>
          <p:cNvPr id="36868" name="Rectangle 3"/>
          <p:cNvSpPr>
            <a:spLocks noGrp="1" noChangeArrowheads="1"/>
          </p:cNvSpPr>
          <p:nvPr>
            <p:ph type="body" idx="1"/>
          </p:nvPr>
        </p:nvSpPr>
        <p:spPr>
          <a:noFill/>
          <a:ln/>
        </p:spPr>
        <p:txBody>
          <a:bodyPr/>
          <a:lstStyle/>
          <a:p>
            <a:pPr eaLnBrk="1" hangingPunct="1"/>
            <a:endParaRPr lang="en-US" dirty="0"/>
          </a:p>
        </p:txBody>
      </p:sp>
    </p:spTree>
    <p:extLst>
      <p:ext uri="{BB962C8B-B14F-4D97-AF65-F5344CB8AC3E}">
        <p14:creationId xmlns:p14="http://schemas.microsoft.com/office/powerpoint/2010/main" val="858613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16CA062-4281-0C45-9AE1-36AD6500DA9D}" type="slidenum">
              <a:rPr lang="en-US" smtClean="0"/>
              <a:t>39</a:t>
            </a:fld>
            <a:endParaRPr lang="en-US"/>
          </a:p>
        </p:txBody>
      </p:sp>
    </p:spTree>
    <p:extLst>
      <p:ext uri="{BB962C8B-B14F-4D97-AF65-F5344CB8AC3E}">
        <p14:creationId xmlns:p14="http://schemas.microsoft.com/office/powerpoint/2010/main" val="10980897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Slope is maximal at b.</a:t>
            </a:r>
          </a:p>
        </p:txBody>
      </p:sp>
      <p:sp>
        <p:nvSpPr>
          <p:cNvPr id="4" name="Slide Number Placeholder 3"/>
          <p:cNvSpPr>
            <a:spLocks noGrp="1"/>
          </p:cNvSpPr>
          <p:nvPr>
            <p:ph type="sldNum" sz="quarter" idx="10"/>
          </p:nvPr>
        </p:nvSpPr>
        <p:spPr/>
        <p:txBody>
          <a:bodyPr/>
          <a:lstStyle/>
          <a:p>
            <a:fld id="{816CA062-4281-0C45-9AE1-36AD6500DA9D}" type="slidenum">
              <a:rPr lang="en-US" smtClean="0"/>
              <a:t>42</a:t>
            </a:fld>
            <a:endParaRPr lang="en-US"/>
          </a:p>
        </p:txBody>
      </p:sp>
    </p:spTree>
    <p:extLst>
      <p:ext uri="{BB962C8B-B14F-4D97-AF65-F5344CB8AC3E}">
        <p14:creationId xmlns:p14="http://schemas.microsoft.com/office/powerpoint/2010/main" val="6916030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a:noFill/>
        </p:spPr>
        <p:txBody>
          <a:bodyPr/>
          <a:lstStyle/>
          <a:p>
            <a:fld id="{CADDFD25-6521-4CA0-BAE9-E91762F78EC1}" type="slidenum">
              <a:rPr lang="en-US"/>
              <a:pPr/>
              <a:t>45</a:t>
            </a:fld>
            <a:endParaRPr lang="en-US" dirty="0"/>
          </a:p>
        </p:txBody>
      </p:sp>
      <p:sp>
        <p:nvSpPr>
          <p:cNvPr id="41987" name="Rectangle 2"/>
          <p:cNvSpPr>
            <a:spLocks noGrp="1" noRot="1" noChangeAspect="1" noChangeArrowheads="1" noTextEdit="1"/>
          </p:cNvSpPr>
          <p:nvPr>
            <p:ph type="sldImg"/>
          </p:nvPr>
        </p:nvSpPr>
        <p:spPr>
          <a:ln/>
        </p:spPr>
      </p:sp>
      <p:sp>
        <p:nvSpPr>
          <p:cNvPr id="41988" name="Rectangle 3"/>
          <p:cNvSpPr>
            <a:spLocks noGrp="1" noChangeArrowheads="1"/>
          </p:cNvSpPr>
          <p:nvPr>
            <p:ph type="body" idx="1"/>
          </p:nvPr>
        </p:nvSpPr>
        <p:spPr>
          <a:noFill/>
          <a:ln/>
        </p:spPr>
        <p:txBody>
          <a:bodyPr/>
          <a:lstStyle/>
          <a:p>
            <a:pPr eaLnBrk="1" hangingPunct="1"/>
            <a:endParaRPr lang="en-US" dirty="0"/>
          </a:p>
        </p:txBody>
      </p:sp>
    </p:spTree>
    <p:extLst>
      <p:ext uri="{BB962C8B-B14F-4D97-AF65-F5344CB8AC3E}">
        <p14:creationId xmlns:p14="http://schemas.microsoft.com/office/powerpoint/2010/main" val="21012739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p:cNvSpPr>
            <a:spLocks noGrp="1" noChangeArrowheads="1"/>
          </p:cNvSpPr>
          <p:nvPr>
            <p:ph type="sldNum" sz="quarter" idx="5"/>
          </p:nvPr>
        </p:nvSpPr>
        <p:spPr>
          <a:noFill/>
        </p:spPr>
        <p:txBody>
          <a:bodyPr/>
          <a:lstStyle/>
          <a:p>
            <a:fld id="{520B94D5-4B54-442E-BBA7-671E6D965E7D}" type="slidenum">
              <a:rPr lang="en-US"/>
              <a:pPr/>
              <a:t>48</a:t>
            </a:fld>
            <a:endParaRPr lang="en-US" dirty="0"/>
          </a:p>
        </p:txBody>
      </p:sp>
      <p:sp>
        <p:nvSpPr>
          <p:cNvPr id="48131" name="Rectangle 2"/>
          <p:cNvSpPr>
            <a:spLocks noGrp="1" noRot="1" noChangeAspect="1" noChangeArrowheads="1" noTextEdit="1"/>
          </p:cNvSpPr>
          <p:nvPr>
            <p:ph type="sldImg"/>
          </p:nvPr>
        </p:nvSpPr>
        <p:spPr>
          <a:ln/>
        </p:spPr>
      </p:sp>
      <p:sp>
        <p:nvSpPr>
          <p:cNvPr id="48132" name="Rectangle 3"/>
          <p:cNvSpPr>
            <a:spLocks noGrp="1" noChangeArrowheads="1"/>
          </p:cNvSpPr>
          <p:nvPr>
            <p:ph type="body" idx="1"/>
          </p:nvPr>
        </p:nvSpPr>
        <p:spPr>
          <a:noFill/>
          <a:ln/>
        </p:spPr>
        <p:txBody>
          <a:bodyPr/>
          <a:lstStyle/>
          <a:p>
            <a:pPr eaLnBrk="1" hangingPunct="1"/>
            <a:endParaRPr lang="en-US" dirty="0"/>
          </a:p>
        </p:txBody>
      </p:sp>
    </p:spTree>
    <p:extLst>
      <p:ext uri="{BB962C8B-B14F-4D97-AF65-F5344CB8AC3E}">
        <p14:creationId xmlns:p14="http://schemas.microsoft.com/office/powerpoint/2010/main" val="5577511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195B4A1-9DC8-0E4C-BB98-1DF79D36A9DE}" type="slidenum">
              <a:rPr lang="en-US" smtClean="0"/>
              <a:t>49</a:t>
            </a:fld>
            <a:endParaRPr lang="en-US"/>
          </a:p>
        </p:txBody>
      </p:sp>
    </p:spTree>
    <p:extLst>
      <p:ext uri="{BB962C8B-B14F-4D97-AF65-F5344CB8AC3E}">
        <p14:creationId xmlns:p14="http://schemas.microsoft.com/office/powerpoint/2010/main" val="17050136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31C39A-DD1F-A148-B0D3-4A1B95791A1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6E534CF-C42F-E947-A288-82F2720F45B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47F6B06-127F-E842-B63A-7E01ADB8A352}"/>
              </a:ext>
            </a:extLst>
          </p:cNvPr>
          <p:cNvSpPr>
            <a:spLocks noGrp="1"/>
          </p:cNvSpPr>
          <p:nvPr>
            <p:ph type="dt" sz="half" idx="10"/>
          </p:nvPr>
        </p:nvSpPr>
        <p:spPr/>
        <p:txBody>
          <a:bodyPr/>
          <a:lstStyle/>
          <a:p>
            <a:fld id="{33BB6E07-7DEB-724D-8C23-1856C3946DDD}" type="datetime1">
              <a:t>1/25/26</a:t>
            </a:fld>
            <a:endParaRPr lang="en-US"/>
          </a:p>
        </p:txBody>
      </p:sp>
      <p:sp>
        <p:nvSpPr>
          <p:cNvPr id="5" name="Footer Placeholder 4">
            <a:extLst>
              <a:ext uri="{FF2B5EF4-FFF2-40B4-BE49-F238E27FC236}">
                <a16:creationId xmlns:a16="http://schemas.microsoft.com/office/drawing/2014/main" id="{362F1D16-6683-824B-89A2-43070890069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0D1ACEB-79E0-204B-9E6A-C6F8A4605A79}"/>
              </a:ext>
            </a:extLst>
          </p:cNvPr>
          <p:cNvSpPr>
            <a:spLocks noGrp="1"/>
          </p:cNvSpPr>
          <p:nvPr>
            <p:ph type="sldNum" sz="quarter" idx="12"/>
          </p:nvPr>
        </p:nvSpPr>
        <p:spPr/>
        <p:txBody>
          <a:bodyPr/>
          <a:lstStyle/>
          <a:p>
            <a:fld id="{0B97A0ED-0713-854E-AE67-C1B678B4A72A}" type="slidenum">
              <a:rPr lang="en-US" smtClean="0"/>
              <a:t>‹#›</a:t>
            </a:fld>
            <a:endParaRPr lang="en-US"/>
          </a:p>
        </p:txBody>
      </p:sp>
    </p:spTree>
    <p:extLst>
      <p:ext uri="{BB962C8B-B14F-4D97-AF65-F5344CB8AC3E}">
        <p14:creationId xmlns:p14="http://schemas.microsoft.com/office/powerpoint/2010/main" val="19242958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0BCFFF-E244-9846-A016-E3A8E48F9AA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434A35A-59A3-8344-B17D-7B922C892818}"/>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5023E28-085A-2D4C-90F8-98DB75210DF4}"/>
              </a:ext>
            </a:extLst>
          </p:cNvPr>
          <p:cNvSpPr>
            <a:spLocks noGrp="1"/>
          </p:cNvSpPr>
          <p:nvPr>
            <p:ph type="dt" sz="half" idx="10"/>
          </p:nvPr>
        </p:nvSpPr>
        <p:spPr/>
        <p:txBody>
          <a:bodyPr/>
          <a:lstStyle/>
          <a:p>
            <a:fld id="{EE444E7C-57F9-2646-BDD5-6F79B223E060}" type="datetime1">
              <a:t>1/25/26</a:t>
            </a:fld>
            <a:endParaRPr lang="en-US"/>
          </a:p>
        </p:txBody>
      </p:sp>
      <p:sp>
        <p:nvSpPr>
          <p:cNvPr id="5" name="Footer Placeholder 4">
            <a:extLst>
              <a:ext uri="{FF2B5EF4-FFF2-40B4-BE49-F238E27FC236}">
                <a16:creationId xmlns:a16="http://schemas.microsoft.com/office/drawing/2014/main" id="{239EE92C-EED5-F94A-B2D1-BE4AB84919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F7CC517-0968-F349-8741-10CED7628BBD}"/>
              </a:ext>
            </a:extLst>
          </p:cNvPr>
          <p:cNvSpPr>
            <a:spLocks noGrp="1"/>
          </p:cNvSpPr>
          <p:nvPr>
            <p:ph type="sldNum" sz="quarter" idx="12"/>
          </p:nvPr>
        </p:nvSpPr>
        <p:spPr/>
        <p:txBody>
          <a:bodyPr/>
          <a:lstStyle/>
          <a:p>
            <a:fld id="{0B97A0ED-0713-854E-AE67-C1B678B4A72A}" type="slidenum">
              <a:rPr lang="en-US" smtClean="0"/>
              <a:t>‹#›</a:t>
            </a:fld>
            <a:endParaRPr lang="en-US"/>
          </a:p>
        </p:txBody>
      </p:sp>
    </p:spTree>
    <p:extLst>
      <p:ext uri="{BB962C8B-B14F-4D97-AF65-F5344CB8AC3E}">
        <p14:creationId xmlns:p14="http://schemas.microsoft.com/office/powerpoint/2010/main" val="13646841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ED7C5D9-E6AD-F543-B705-F9E926039AB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5FA712F-695F-DC48-A229-04E3A0C196E5}"/>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6A0FC80-C037-CD43-8493-116566D1393E}"/>
              </a:ext>
            </a:extLst>
          </p:cNvPr>
          <p:cNvSpPr>
            <a:spLocks noGrp="1"/>
          </p:cNvSpPr>
          <p:nvPr>
            <p:ph type="dt" sz="half" idx="10"/>
          </p:nvPr>
        </p:nvSpPr>
        <p:spPr/>
        <p:txBody>
          <a:bodyPr/>
          <a:lstStyle/>
          <a:p>
            <a:fld id="{6BBB2BE4-1FD0-F841-B400-D554CE242E6C}" type="datetime1">
              <a:t>1/25/26</a:t>
            </a:fld>
            <a:endParaRPr lang="en-US"/>
          </a:p>
        </p:txBody>
      </p:sp>
      <p:sp>
        <p:nvSpPr>
          <p:cNvPr id="5" name="Footer Placeholder 4">
            <a:extLst>
              <a:ext uri="{FF2B5EF4-FFF2-40B4-BE49-F238E27FC236}">
                <a16:creationId xmlns:a16="http://schemas.microsoft.com/office/drawing/2014/main" id="{DC7969A5-A6FC-5648-8EE3-096166036E9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8D2A83D-DC6E-FB40-8A48-74586AF71FB4}"/>
              </a:ext>
            </a:extLst>
          </p:cNvPr>
          <p:cNvSpPr>
            <a:spLocks noGrp="1"/>
          </p:cNvSpPr>
          <p:nvPr>
            <p:ph type="sldNum" sz="quarter" idx="12"/>
          </p:nvPr>
        </p:nvSpPr>
        <p:spPr/>
        <p:txBody>
          <a:bodyPr/>
          <a:lstStyle/>
          <a:p>
            <a:fld id="{0B97A0ED-0713-854E-AE67-C1B678B4A72A}" type="slidenum">
              <a:rPr lang="en-US" smtClean="0"/>
              <a:t>‹#›</a:t>
            </a:fld>
            <a:endParaRPr lang="en-US"/>
          </a:p>
        </p:txBody>
      </p:sp>
    </p:spTree>
    <p:extLst>
      <p:ext uri="{BB962C8B-B14F-4D97-AF65-F5344CB8AC3E}">
        <p14:creationId xmlns:p14="http://schemas.microsoft.com/office/powerpoint/2010/main" val="35156781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4C4CF6-AD01-5543-803F-C54639204B8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2E48BBA-28F7-0643-B15F-D56C25F98B0B}"/>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6F55F9-752E-EF46-B1BB-F890ADB20991}"/>
              </a:ext>
            </a:extLst>
          </p:cNvPr>
          <p:cNvSpPr>
            <a:spLocks noGrp="1"/>
          </p:cNvSpPr>
          <p:nvPr>
            <p:ph type="dt" sz="half" idx="10"/>
          </p:nvPr>
        </p:nvSpPr>
        <p:spPr/>
        <p:txBody>
          <a:bodyPr/>
          <a:lstStyle/>
          <a:p>
            <a:fld id="{A337887B-0420-4F4E-A047-ABDB69DD7D64}" type="datetime1">
              <a:t>1/25/26</a:t>
            </a:fld>
            <a:endParaRPr lang="en-US"/>
          </a:p>
        </p:txBody>
      </p:sp>
      <p:sp>
        <p:nvSpPr>
          <p:cNvPr id="5" name="Footer Placeholder 4">
            <a:extLst>
              <a:ext uri="{FF2B5EF4-FFF2-40B4-BE49-F238E27FC236}">
                <a16:creationId xmlns:a16="http://schemas.microsoft.com/office/drawing/2014/main" id="{AB9AAE76-683F-DF4F-AA92-A1A5B4DBA0C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108E903-ED97-8E40-919F-C4E6759E7E0D}"/>
              </a:ext>
            </a:extLst>
          </p:cNvPr>
          <p:cNvSpPr>
            <a:spLocks noGrp="1"/>
          </p:cNvSpPr>
          <p:nvPr>
            <p:ph type="sldNum" sz="quarter" idx="12"/>
          </p:nvPr>
        </p:nvSpPr>
        <p:spPr/>
        <p:txBody>
          <a:bodyPr/>
          <a:lstStyle/>
          <a:p>
            <a:fld id="{0B97A0ED-0713-854E-AE67-C1B678B4A72A}" type="slidenum">
              <a:rPr lang="en-US" smtClean="0"/>
              <a:t>‹#›</a:t>
            </a:fld>
            <a:endParaRPr lang="en-US"/>
          </a:p>
        </p:txBody>
      </p:sp>
    </p:spTree>
    <p:extLst>
      <p:ext uri="{BB962C8B-B14F-4D97-AF65-F5344CB8AC3E}">
        <p14:creationId xmlns:p14="http://schemas.microsoft.com/office/powerpoint/2010/main" val="10271545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ABE822-8388-3144-A79F-46DDE2647D1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BF9E753-968E-AF43-A069-5EE0A8A3A7A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7CF00C7A-50EC-CF46-84FE-359537D14AEC}"/>
              </a:ext>
            </a:extLst>
          </p:cNvPr>
          <p:cNvSpPr>
            <a:spLocks noGrp="1"/>
          </p:cNvSpPr>
          <p:nvPr>
            <p:ph type="dt" sz="half" idx="10"/>
          </p:nvPr>
        </p:nvSpPr>
        <p:spPr/>
        <p:txBody>
          <a:bodyPr/>
          <a:lstStyle/>
          <a:p>
            <a:fld id="{13CD65F4-CF46-FB45-BA6B-9EEC8BC66370}" type="datetime1">
              <a:t>1/25/26</a:t>
            </a:fld>
            <a:endParaRPr lang="en-US"/>
          </a:p>
        </p:txBody>
      </p:sp>
      <p:sp>
        <p:nvSpPr>
          <p:cNvPr id="5" name="Footer Placeholder 4">
            <a:extLst>
              <a:ext uri="{FF2B5EF4-FFF2-40B4-BE49-F238E27FC236}">
                <a16:creationId xmlns:a16="http://schemas.microsoft.com/office/drawing/2014/main" id="{8F06A446-B99F-A94C-AC0C-9D0E13E2D9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E0DCD3-1C3F-C34E-93F4-801886513A79}"/>
              </a:ext>
            </a:extLst>
          </p:cNvPr>
          <p:cNvSpPr>
            <a:spLocks noGrp="1"/>
          </p:cNvSpPr>
          <p:nvPr>
            <p:ph type="sldNum" sz="quarter" idx="12"/>
          </p:nvPr>
        </p:nvSpPr>
        <p:spPr/>
        <p:txBody>
          <a:bodyPr/>
          <a:lstStyle/>
          <a:p>
            <a:fld id="{0B97A0ED-0713-854E-AE67-C1B678B4A72A}" type="slidenum">
              <a:rPr lang="en-US" smtClean="0"/>
              <a:t>‹#›</a:t>
            </a:fld>
            <a:endParaRPr lang="en-US"/>
          </a:p>
        </p:txBody>
      </p:sp>
    </p:spTree>
    <p:extLst>
      <p:ext uri="{BB962C8B-B14F-4D97-AF65-F5344CB8AC3E}">
        <p14:creationId xmlns:p14="http://schemas.microsoft.com/office/powerpoint/2010/main" val="32588422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41FAE7-561D-D746-A9C4-73289808629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87316E3-7DD2-884E-8B6B-83B8CA10308E}"/>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759B3D4-32C2-004C-A8DC-0A9944EDD2E2}"/>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C5C59EF-8F55-EC4C-87F9-E26235153B8B}"/>
              </a:ext>
            </a:extLst>
          </p:cNvPr>
          <p:cNvSpPr>
            <a:spLocks noGrp="1"/>
          </p:cNvSpPr>
          <p:nvPr>
            <p:ph type="dt" sz="half" idx="10"/>
          </p:nvPr>
        </p:nvSpPr>
        <p:spPr/>
        <p:txBody>
          <a:bodyPr/>
          <a:lstStyle/>
          <a:p>
            <a:fld id="{19B80986-08CA-AB40-84FF-E2743FDA1A49}" type="datetime1">
              <a:t>1/25/26</a:t>
            </a:fld>
            <a:endParaRPr lang="en-US"/>
          </a:p>
        </p:txBody>
      </p:sp>
      <p:sp>
        <p:nvSpPr>
          <p:cNvPr id="6" name="Footer Placeholder 5">
            <a:extLst>
              <a:ext uri="{FF2B5EF4-FFF2-40B4-BE49-F238E27FC236}">
                <a16:creationId xmlns:a16="http://schemas.microsoft.com/office/drawing/2014/main" id="{EABBEB57-B775-7C46-9CE3-9F920DD19C1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E451C04-543E-5E4D-9B03-9D559B3F66DA}"/>
              </a:ext>
            </a:extLst>
          </p:cNvPr>
          <p:cNvSpPr>
            <a:spLocks noGrp="1"/>
          </p:cNvSpPr>
          <p:nvPr>
            <p:ph type="sldNum" sz="quarter" idx="12"/>
          </p:nvPr>
        </p:nvSpPr>
        <p:spPr/>
        <p:txBody>
          <a:bodyPr/>
          <a:lstStyle/>
          <a:p>
            <a:fld id="{0B97A0ED-0713-854E-AE67-C1B678B4A72A}" type="slidenum">
              <a:rPr lang="en-US" smtClean="0"/>
              <a:t>‹#›</a:t>
            </a:fld>
            <a:endParaRPr lang="en-US"/>
          </a:p>
        </p:txBody>
      </p:sp>
    </p:spTree>
    <p:extLst>
      <p:ext uri="{BB962C8B-B14F-4D97-AF65-F5344CB8AC3E}">
        <p14:creationId xmlns:p14="http://schemas.microsoft.com/office/powerpoint/2010/main" val="27953639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1F6A71-D5DD-8441-B67B-BBB8DCDC5C3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8BF922E-AA81-2B43-B031-DD239A72418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9A1FA3A4-D5F0-FE4B-96F8-51A011DCE6D2}"/>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AFD1CE6-8A9C-2C46-A1E4-8D7163C0FFB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6EC48417-6421-234A-99CC-49ADC1814B59}"/>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756567E-0258-4A4B-BCB3-337C01C422E3}"/>
              </a:ext>
            </a:extLst>
          </p:cNvPr>
          <p:cNvSpPr>
            <a:spLocks noGrp="1"/>
          </p:cNvSpPr>
          <p:nvPr>
            <p:ph type="dt" sz="half" idx="10"/>
          </p:nvPr>
        </p:nvSpPr>
        <p:spPr/>
        <p:txBody>
          <a:bodyPr/>
          <a:lstStyle/>
          <a:p>
            <a:fld id="{E781FDB9-57E3-9241-B74A-DBA989493D7D}" type="datetime1">
              <a:t>1/25/26</a:t>
            </a:fld>
            <a:endParaRPr lang="en-US"/>
          </a:p>
        </p:txBody>
      </p:sp>
      <p:sp>
        <p:nvSpPr>
          <p:cNvPr id="8" name="Footer Placeholder 7">
            <a:extLst>
              <a:ext uri="{FF2B5EF4-FFF2-40B4-BE49-F238E27FC236}">
                <a16:creationId xmlns:a16="http://schemas.microsoft.com/office/drawing/2014/main" id="{B7E777CD-E8A7-1A4C-85A7-4D501E7B21C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593ED2D-A467-FB4B-8EB4-206998BEFE0A}"/>
              </a:ext>
            </a:extLst>
          </p:cNvPr>
          <p:cNvSpPr>
            <a:spLocks noGrp="1"/>
          </p:cNvSpPr>
          <p:nvPr>
            <p:ph type="sldNum" sz="quarter" idx="12"/>
          </p:nvPr>
        </p:nvSpPr>
        <p:spPr/>
        <p:txBody>
          <a:bodyPr/>
          <a:lstStyle/>
          <a:p>
            <a:fld id="{0B97A0ED-0713-854E-AE67-C1B678B4A72A}" type="slidenum">
              <a:rPr lang="en-US" smtClean="0"/>
              <a:t>‹#›</a:t>
            </a:fld>
            <a:endParaRPr lang="en-US"/>
          </a:p>
        </p:txBody>
      </p:sp>
    </p:spTree>
    <p:extLst>
      <p:ext uri="{BB962C8B-B14F-4D97-AF65-F5344CB8AC3E}">
        <p14:creationId xmlns:p14="http://schemas.microsoft.com/office/powerpoint/2010/main" val="729770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08EA55-90DB-7E4B-8C11-80C6A33679C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59A4ABB-7AFF-6F48-B33F-BDB17D4E8086}"/>
              </a:ext>
            </a:extLst>
          </p:cNvPr>
          <p:cNvSpPr>
            <a:spLocks noGrp="1"/>
          </p:cNvSpPr>
          <p:nvPr>
            <p:ph type="dt" sz="half" idx="10"/>
          </p:nvPr>
        </p:nvSpPr>
        <p:spPr/>
        <p:txBody>
          <a:bodyPr/>
          <a:lstStyle/>
          <a:p>
            <a:fld id="{CDF9C1B4-14FF-074D-9DFA-DC35CBEC0C8A}" type="datetime1">
              <a:t>1/25/26</a:t>
            </a:fld>
            <a:endParaRPr lang="en-US"/>
          </a:p>
        </p:txBody>
      </p:sp>
      <p:sp>
        <p:nvSpPr>
          <p:cNvPr id="4" name="Footer Placeholder 3">
            <a:extLst>
              <a:ext uri="{FF2B5EF4-FFF2-40B4-BE49-F238E27FC236}">
                <a16:creationId xmlns:a16="http://schemas.microsoft.com/office/drawing/2014/main" id="{F9D0BD56-28BF-BC47-8662-BAAB14C8D43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4EF5C44-4DB2-F547-BAC9-0EA5A1731F93}"/>
              </a:ext>
            </a:extLst>
          </p:cNvPr>
          <p:cNvSpPr>
            <a:spLocks noGrp="1"/>
          </p:cNvSpPr>
          <p:nvPr>
            <p:ph type="sldNum" sz="quarter" idx="12"/>
          </p:nvPr>
        </p:nvSpPr>
        <p:spPr/>
        <p:txBody>
          <a:bodyPr/>
          <a:lstStyle/>
          <a:p>
            <a:fld id="{0B97A0ED-0713-854E-AE67-C1B678B4A72A}" type="slidenum">
              <a:rPr lang="en-US" smtClean="0"/>
              <a:t>‹#›</a:t>
            </a:fld>
            <a:endParaRPr lang="en-US"/>
          </a:p>
        </p:txBody>
      </p:sp>
    </p:spTree>
    <p:extLst>
      <p:ext uri="{BB962C8B-B14F-4D97-AF65-F5344CB8AC3E}">
        <p14:creationId xmlns:p14="http://schemas.microsoft.com/office/powerpoint/2010/main" val="41200235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ADDE13-37F7-2E41-8FA2-10F6FD188F32}"/>
              </a:ext>
            </a:extLst>
          </p:cNvPr>
          <p:cNvSpPr>
            <a:spLocks noGrp="1"/>
          </p:cNvSpPr>
          <p:nvPr>
            <p:ph type="dt" sz="half" idx="10"/>
          </p:nvPr>
        </p:nvSpPr>
        <p:spPr/>
        <p:txBody>
          <a:bodyPr/>
          <a:lstStyle/>
          <a:p>
            <a:fld id="{2228F75C-BC3A-6945-9BB4-2587966BC3AF}" type="datetime1">
              <a:t>1/25/26</a:t>
            </a:fld>
            <a:endParaRPr lang="en-US"/>
          </a:p>
        </p:txBody>
      </p:sp>
      <p:sp>
        <p:nvSpPr>
          <p:cNvPr id="3" name="Footer Placeholder 2">
            <a:extLst>
              <a:ext uri="{FF2B5EF4-FFF2-40B4-BE49-F238E27FC236}">
                <a16:creationId xmlns:a16="http://schemas.microsoft.com/office/drawing/2014/main" id="{B6A60609-70EC-DF4F-97BE-CEBB01D442D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26BAC87-03E5-814E-B14F-C2DCF65D544E}"/>
              </a:ext>
            </a:extLst>
          </p:cNvPr>
          <p:cNvSpPr>
            <a:spLocks noGrp="1"/>
          </p:cNvSpPr>
          <p:nvPr>
            <p:ph type="sldNum" sz="quarter" idx="12"/>
          </p:nvPr>
        </p:nvSpPr>
        <p:spPr/>
        <p:txBody>
          <a:bodyPr/>
          <a:lstStyle/>
          <a:p>
            <a:fld id="{0B97A0ED-0713-854E-AE67-C1B678B4A72A}" type="slidenum">
              <a:rPr lang="en-US" smtClean="0"/>
              <a:t>‹#›</a:t>
            </a:fld>
            <a:endParaRPr lang="en-US"/>
          </a:p>
        </p:txBody>
      </p:sp>
    </p:spTree>
    <p:extLst>
      <p:ext uri="{BB962C8B-B14F-4D97-AF65-F5344CB8AC3E}">
        <p14:creationId xmlns:p14="http://schemas.microsoft.com/office/powerpoint/2010/main" val="21336881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8F54E3-0519-2741-9836-89D503E949F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42B972A-8F43-6B4C-8A4F-09C4193EF4F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8139879-0C02-FB40-B638-F416DD96C66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E1124E2-8013-1446-943F-90E8C5CE33B7}"/>
              </a:ext>
            </a:extLst>
          </p:cNvPr>
          <p:cNvSpPr>
            <a:spLocks noGrp="1"/>
          </p:cNvSpPr>
          <p:nvPr>
            <p:ph type="dt" sz="half" idx="10"/>
          </p:nvPr>
        </p:nvSpPr>
        <p:spPr/>
        <p:txBody>
          <a:bodyPr/>
          <a:lstStyle/>
          <a:p>
            <a:fld id="{9E815A24-6042-4041-A641-0DDE0B3B4F05}" type="datetime1">
              <a:t>1/25/26</a:t>
            </a:fld>
            <a:endParaRPr lang="en-US"/>
          </a:p>
        </p:txBody>
      </p:sp>
      <p:sp>
        <p:nvSpPr>
          <p:cNvPr id="6" name="Footer Placeholder 5">
            <a:extLst>
              <a:ext uri="{FF2B5EF4-FFF2-40B4-BE49-F238E27FC236}">
                <a16:creationId xmlns:a16="http://schemas.microsoft.com/office/drawing/2014/main" id="{B552C0D4-0CB4-6047-AFFB-AB3D588A024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DD42813-4FB9-494D-9149-25E8DC69646D}"/>
              </a:ext>
            </a:extLst>
          </p:cNvPr>
          <p:cNvSpPr>
            <a:spLocks noGrp="1"/>
          </p:cNvSpPr>
          <p:nvPr>
            <p:ph type="sldNum" sz="quarter" idx="12"/>
          </p:nvPr>
        </p:nvSpPr>
        <p:spPr/>
        <p:txBody>
          <a:bodyPr/>
          <a:lstStyle/>
          <a:p>
            <a:fld id="{0B97A0ED-0713-854E-AE67-C1B678B4A72A}" type="slidenum">
              <a:rPr lang="en-US" smtClean="0"/>
              <a:t>‹#›</a:t>
            </a:fld>
            <a:endParaRPr lang="en-US"/>
          </a:p>
        </p:txBody>
      </p:sp>
    </p:spTree>
    <p:extLst>
      <p:ext uri="{BB962C8B-B14F-4D97-AF65-F5344CB8AC3E}">
        <p14:creationId xmlns:p14="http://schemas.microsoft.com/office/powerpoint/2010/main" val="13300729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6E214-B67B-1842-895A-8AFB2FA211F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44AED4A-0EDF-664F-AF09-5D27599D333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AFAE99B0-E56B-9B4C-BD84-D5649AB2821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8CB027E-9249-DA40-841B-CEA50DB35243}"/>
              </a:ext>
            </a:extLst>
          </p:cNvPr>
          <p:cNvSpPr>
            <a:spLocks noGrp="1"/>
          </p:cNvSpPr>
          <p:nvPr>
            <p:ph type="dt" sz="half" idx="10"/>
          </p:nvPr>
        </p:nvSpPr>
        <p:spPr/>
        <p:txBody>
          <a:bodyPr/>
          <a:lstStyle/>
          <a:p>
            <a:fld id="{322694A0-D5AB-FB46-8CB4-D42F469E28CB}" type="datetime1">
              <a:t>1/25/26</a:t>
            </a:fld>
            <a:endParaRPr lang="en-US"/>
          </a:p>
        </p:txBody>
      </p:sp>
      <p:sp>
        <p:nvSpPr>
          <p:cNvPr id="6" name="Footer Placeholder 5">
            <a:extLst>
              <a:ext uri="{FF2B5EF4-FFF2-40B4-BE49-F238E27FC236}">
                <a16:creationId xmlns:a16="http://schemas.microsoft.com/office/drawing/2014/main" id="{8D2DE9A3-71CB-2D42-B8A6-CFADF3DCF4F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17FF176-C547-7641-A9C8-48F13B239011}"/>
              </a:ext>
            </a:extLst>
          </p:cNvPr>
          <p:cNvSpPr>
            <a:spLocks noGrp="1"/>
          </p:cNvSpPr>
          <p:nvPr>
            <p:ph type="sldNum" sz="quarter" idx="12"/>
          </p:nvPr>
        </p:nvSpPr>
        <p:spPr/>
        <p:txBody>
          <a:bodyPr/>
          <a:lstStyle/>
          <a:p>
            <a:fld id="{0B97A0ED-0713-854E-AE67-C1B678B4A72A}" type="slidenum">
              <a:rPr lang="en-US" smtClean="0"/>
              <a:t>‹#›</a:t>
            </a:fld>
            <a:endParaRPr lang="en-US"/>
          </a:p>
        </p:txBody>
      </p:sp>
    </p:spTree>
    <p:extLst>
      <p:ext uri="{BB962C8B-B14F-4D97-AF65-F5344CB8AC3E}">
        <p14:creationId xmlns:p14="http://schemas.microsoft.com/office/powerpoint/2010/main" val="28143867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0CD8138-CD82-2D46-85A6-460DC8F6259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F3D3D98-B305-014C-817F-8EEF42DAC9A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191548F-1A0A-474D-9681-A9FE21A1073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1462AEF-4AD9-964A-B9C6-315976D3F490}" type="datetime1">
              <a:t>1/25/26</a:t>
            </a:fld>
            <a:endParaRPr lang="en-US"/>
          </a:p>
        </p:txBody>
      </p:sp>
      <p:sp>
        <p:nvSpPr>
          <p:cNvPr id="5" name="Footer Placeholder 4">
            <a:extLst>
              <a:ext uri="{FF2B5EF4-FFF2-40B4-BE49-F238E27FC236}">
                <a16:creationId xmlns:a16="http://schemas.microsoft.com/office/drawing/2014/main" id="{E7DCD391-7FBD-EA46-9266-5F19F9ADFD0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3B03041-2579-5E4F-8D4A-871D7A43FB8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B97A0ED-0713-854E-AE67-C1B678B4A72A}" type="slidenum">
              <a:rPr lang="en-US" smtClean="0"/>
              <a:t>‹#›</a:t>
            </a:fld>
            <a:endParaRPr lang="en-US"/>
          </a:p>
        </p:txBody>
      </p:sp>
    </p:spTree>
    <p:extLst>
      <p:ext uri="{BB962C8B-B14F-4D97-AF65-F5344CB8AC3E}">
        <p14:creationId xmlns:p14="http://schemas.microsoft.com/office/powerpoint/2010/main" val="10197930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oleObject" Target="../embeddings/oleObject2.bin"/><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oleObject" Target="../embeddings/oleObject3.bin"/><Relationship Id="rId1" Type="http://schemas.openxmlformats.org/officeDocument/2006/relationships/slideLayout" Target="../slideLayouts/slideLayout2.xml"/><Relationship Id="rId5" Type="http://schemas.openxmlformats.org/officeDocument/2006/relationships/image" Target="../media/image5.emf"/><Relationship Id="rId4" Type="http://schemas.openxmlformats.org/officeDocument/2006/relationships/oleObject" Target="../embeddings/oleObject4.bin"/></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6.tiff"/></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hyperlink" Target="http://www.r-bloggers.com/normal-distribution-functions/" TargetMode="External"/></Relationships>
</file>

<file path=ppt/slides/_rels/slide15.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54.png"/><Relationship Id="rId7" Type="http://schemas.openxmlformats.org/officeDocument/2006/relationships/image" Target="../media/image8.emf"/><Relationship Id="rId1" Type="http://schemas.openxmlformats.org/officeDocument/2006/relationships/slideLayout" Target="../slideLayouts/slideLayout2.xml"/><Relationship Id="rId6" Type="http://schemas.openxmlformats.org/officeDocument/2006/relationships/oleObject" Target="../embeddings/oleObject6.bin"/><Relationship Id="rId5" Type="http://schemas.openxmlformats.org/officeDocument/2006/relationships/image" Target="../media/image7.emf"/><Relationship Id="rId4" Type="http://schemas.openxmlformats.org/officeDocument/2006/relationships/oleObject" Target="../embeddings/oleObject5.bin"/></Relationships>
</file>

<file path=ppt/slides/_rels/slide16.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58.png"/><Relationship Id="rId7" Type="http://schemas.openxmlformats.org/officeDocument/2006/relationships/image" Target="../media/image60.png"/><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8.emf"/><Relationship Id="rId4" Type="http://schemas.openxmlformats.org/officeDocument/2006/relationships/oleObject" Target="../embeddings/oleObject7.bin"/></Relationships>
</file>

<file path=ppt/slides/_rels/slide18.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oleObject" Target="../embeddings/oleObject9.bin"/><Relationship Id="rId3" Type="http://schemas.openxmlformats.org/officeDocument/2006/relationships/image" Target="../media/image65.png"/><Relationship Id="rId7" Type="http://schemas.openxmlformats.org/officeDocument/2006/relationships/image" Target="../media/image8.emf"/><Relationship Id="rId1" Type="http://schemas.openxmlformats.org/officeDocument/2006/relationships/slideLayout" Target="../slideLayouts/slideLayout2.xml"/><Relationship Id="rId6" Type="http://schemas.openxmlformats.org/officeDocument/2006/relationships/oleObject" Target="../embeddings/oleObject7.bin"/><Relationship Id="rId5" Type="http://schemas.openxmlformats.org/officeDocument/2006/relationships/image" Target="../media/image11.emf"/><Relationship Id="rId4" Type="http://schemas.openxmlformats.org/officeDocument/2006/relationships/oleObject" Target="../embeddings/oleObject8.bin"/><Relationship Id="rId9" Type="http://schemas.openxmlformats.org/officeDocument/2006/relationships/image" Target="../media/image12.emf"/></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oleObject" Target="../embeddings/oleObject10.bin"/><Relationship Id="rId1" Type="http://schemas.openxmlformats.org/officeDocument/2006/relationships/slideLayout" Target="../slideLayouts/slideLayout2.xml"/><Relationship Id="rId5" Type="http://schemas.openxmlformats.org/officeDocument/2006/relationships/image" Target="../media/image16.png"/></Relationships>
</file>

<file path=ppt/slides/_rels/slide2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3" Type="http://schemas.openxmlformats.org/officeDocument/2006/relationships/image" Target="../media/image20.emf"/><Relationship Id="rId3" Type="http://schemas.openxmlformats.org/officeDocument/2006/relationships/image" Target="../media/image16.emf"/><Relationship Id="rId7" Type="http://schemas.openxmlformats.org/officeDocument/2006/relationships/image" Target="../media/image18.emf"/><Relationship Id="rId12" Type="http://schemas.openxmlformats.org/officeDocument/2006/relationships/oleObject" Target="../embeddings/oleObject15.bin"/><Relationship Id="rId2" Type="http://schemas.openxmlformats.org/officeDocument/2006/relationships/oleObject" Target="../embeddings/oleObject11.bin"/><Relationship Id="rId1" Type="http://schemas.openxmlformats.org/officeDocument/2006/relationships/slideLayout" Target="../slideLayouts/slideLayout2.xml"/><Relationship Id="rId6" Type="http://schemas.openxmlformats.org/officeDocument/2006/relationships/oleObject" Target="../embeddings/oleObject13.bin"/><Relationship Id="rId11" Type="http://schemas.openxmlformats.org/officeDocument/2006/relationships/image" Target="../media/image19.emf"/><Relationship Id="rId5" Type="http://schemas.openxmlformats.org/officeDocument/2006/relationships/image" Target="../media/image17.emf"/><Relationship Id="rId10" Type="http://schemas.openxmlformats.org/officeDocument/2006/relationships/oleObject" Target="../embeddings/oleObject14.bin"/><Relationship Id="rId4" Type="http://schemas.openxmlformats.org/officeDocument/2006/relationships/oleObject" Target="../embeddings/oleObject12.bin"/><Relationship Id="rId9" Type="http://schemas.openxmlformats.org/officeDocument/2006/relationships/image" Target="../media/image78.png"/></Relationships>
</file>

<file path=ppt/slides/_rels/slide26.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oleObject" Target="../embeddings/oleObject16.bin"/><Relationship Id="rId1" Type="http://schemas.openxmlformats.org/officeDocument/2006/relationships/slideLayout" Target="../slideLayouts/slideLayout2.xml"/><Relationship Id="rId5" Type="http://schemas.openxmlformats.org/officeDocument/2006/relationships/image" Target="../media/image23.emf"/><Relationship Id="rId4" Type="http://schemas.openxmlformats.org/officeDocument/2006/relationships/oleObject" Target="../embeddings/oleObject17.bin"/></Relationships>
</file>

<file path=ppt/slides/_rels/slide29.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4.xml"/><Relationship Id="rId6" Type="http://schemas.openxmlformats.org/officeDocument/2006/relationships/image" Target="../media/image87.png"/><Relationship Id="rId5" Type="http://schemas.openxmlformats.org/officeDocument/2006/relationships/hyperlink" Target="https://en.wikipedia.org/wiki/Logistic_distribution" TargetMode="External"/><Relationship Id="rId4" Type="http://schemas.openxmlformats.org/officeDocument/2006/relationships/image" Target="../media/image28.png"/></Relationships>
</file>

<file path=ppt/slides/_rels/slide31.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image" Target="../media/image29.tiff"/><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oleObject" Target="../embeddings/oleObject18.bin"/><Relationship Id="rId1" Type="http://schemas.openxmlformats.org/officeDocument/2006/relationships/slideLayout" Target="../slideLayouts/slideLayout2.xml"/><Relationship Id="rId5" Type="http://schemas.openxmlformats.org/officeDocument/2006/relationships/image" Target="../media/image32.emf"/><Relationship Id="rId4" Type="http://schemas.openxmlformats.org/officeDocument/2006/relationships/oleObject" Target="../embeddings/oleObject19.bin"/></Relationships>
</file>

<file path=ppt/slides/_rels/slide33.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6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20.png"/><Relationship Id="rId7"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00.png"/></Relationships>
</file>

<file path=ppt/slides/_rels/slide3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39.xml.rels><?xml version="1.0" encoding="UTF-8" standalone="yes"?>
<Relationships xmlns="http://schemas.openxmlformats.org/package/2006/relationships"><Relationship Id="rId3" Type="http://schemas.openxmlformats.org/officeDocument/2006/relationships/image" Target="../media/image800.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90.png"/></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3.tif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 Id="rId4" Type="http://schemas.openxmlformats.org/officeDocument/2006/relationships/image" Target="../media/image140.png"/></Relationships>
</file>

<file path=ppt/slides/_rels/slide44.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image" Target="../media/image35.tiff"/><Relationship Id="rId1" Type="http://schemas.openxmlformats.org/officeDocument/2006/relationships/slideLayout" Target="../slideLayouts/slideLayout6.xml"/><Relationship Id="rId4" Type="http://schemas.openxmlformats.org/officeDocument/2006/relationships/image" Target="../media/image36.tiff"/></Relationships>
</file>

<file path=ppt/slides/_rels/slide45.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image" Target="../media/image25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image" Target="../media/image270.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image" Target="../media/image410.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oleObject" Target="../embeddings/oleObject1.bin"/><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300.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18FB09-5224-EF4B-A112-FD8314C115F5}"/>
              </a:ext>
            </a:extLst>
          </p:cNvPr>
          <p:cNvSpPr>
            <a:spLocks noGrp="1"/>
          </p:cNvSpPr>
          <p:nvPr>
            <p:ph type="ctrTitle"/>
          </p:nvPr>
        </p:nvSpPr>
        <p:spPr>
          <a:xfrm>
            <a:off x="1524000" y="344130"/>
            <a:ext cx="9144000" cy="3257908"/>
          </a:xfrm>
        </p:spPr>
        <p:txBody>
          <a:bodyPr>
            <a:normAutofit/>
          </a:bodyPr>
          <a:lstStyle/>
          <a:p>
            <a:r>
              <a:rPr lang="en-US" sz="4400" b="1" dirty="0"/>
              <a:t>Item Response Theory Models for Dichotomously Scored Item Responses</a:t>
            </a:r>
            <a:br>
              <a:rPr lang="en-US" sz="4800" b="1" dirty="0"/>
            </a:br>
            <a:r>
              <a:rPr lang="en-US" sz="4400" b="1" dirty="0"/>
              <a:t>(The Lord-Birnbaum Tradition)</a:t>
            </a:r>
          </a:p>
        </p:txBody>
      </p:sp>
      <p:sp>
        <p:nvSpPr>
          <p:cNvPr id="3" name="Subtitle 2">
            <a:extLst>
              <a:ext uri="{FF2B5EF4-FFF2-40B4-BE49-F238E27FC236}">
                <a16:creationId xmlns:a16="http://schemas.microsoft.com/office/drawing/2014/main" id="{39F16454-4B6A-A24A-BFE0-914D927AA55D}"/>
              </a:ext>
            </a:extLst>
          </p:cNvPr>
          <p:cNvSpPr>
            <a:spLocks noGrp="1"/>
          </p:cNvSpPr>
          <p:nvPr>
            <p:ph type="subTitle" idx="1"/>
          </p:nvPr>
        </p:nvSpPr>
        <p:spPr>
          <a:xfrm>
            <a:off x="1524000" y="3602038"/>
            <a:ext cx="9144000" cy="2872504"/>
          </a:xfrm>
        </p:spPr>
        <p:txBody>
          <a:bodyPr>
            <a:normAutofit/>
          </a:bodyPr>
          <a:lstStyle/>
          <a:p>
            <a:endParaRPr lang="en-US" dirty="0"/>
          </a:p>
          <a:p>
            <a:endParaRPr lang="en-US" dirty="0"/>
          </a:p>
          <a:p>
            <a:endParaRPr lang="en-US" dirty="0"/>
          </a:p>
          <a:p>
            <a:r>
              <a:rPr lang="en-US" dirty="0"/>
              <a:t>EDUC 8720</a:t>
            </a:r>
          </a:p>
        </p:txBody>
      </p:sp>
    </p:spTree>
    <p:extLst>
      <p:ext uri="{BB962C8B-B14F-4D97-AF65-F5344CB8AC3E}">
        <p14:creationId xmlns:p14="http://schemas.microsoft.com/office/powerpoint/2010/main" val="42432556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a:t>A Regression Equation</a:t>
            </a:r>
          </a:p>
        </p:txBody>
      </p:sp>
      <p:sp>
        <p:nvSpPr>
          <p:cNvPr id="3" name="Content Placeholder 2"/>
          <p:cNvSpPr>
            <a:spLocks noGrp="1"/>
          </p:cNvSpPr>
          <p:nvPr>
            <p:ph idx="1"/>
          </p:nvPr>
        </p:nvSpPr>
        <p:spPr/>
        <p:txBody>
          <a:bodyPr>
            <a:normAutofit lnSpcReduction="10000"/>
          </a:bodyPr>
          <a:lstStyle/>
          <a:p>
            <a:r>
              <a:rPr lang="en-US" sz="2600"/>
              <a:t>The latent variable underying any single item on the test can be related with the linear regression equation</a:t>
            </a:r>
          </a:p>
          <a:p>
            <a:endParaRPr lang="en-US"/>
          </a:p>
          <a:p>
            <a:endParaRPr lang="en-US" sz="2600"/>
          </a:p>
          <a:p>
            <a:r>
              <a:rPr lang="en-US" sz="2600"/>
              <a:t>where </a:t>
            </a:r>
            <a:r>
              <a:rPr lang="en-US" sz="2600" i="1"/>
              <a:t>ρ</a:t>
            </a:r>
            <a:r>
              <a:rPr lang="en-US" sz="2600" i="1" baseline="-25000"/>
              <a:t>i</a:t>
            </a:r>
            <a:r>
              <a:rPr lang="en-US" sz="2600"/>
              <a:t> represents the correlation between </a:t>
            </a:r>
            <a:r>
              <a:rPr lang="en-US" sz="2400" i="1"/>
              <a:t>V</a:t>
            </a:r>
            <a:r>
              <a:rPr lang="en-US" sz="2400" i="1" baseline="-25000"/>
              <a:t>i</a:t>
            </a:r>
            <a:r>
              <a:rPr lang="en-US" sz="2600"/>
              <a:t> and </a:t>
            </a:r>
            <a:r>
              <a:rPr lang="en-US" sz="2400"/>
              <a:t>θ </a:t>
            </a:r>
            <a:r>
              <a:rPr lang="en-US" sz="2600"/>
              <a:t>(recall that the slope of a regression of one standardized variable onto the other is just the correlation coefficient); and </a:t>
            </a:r>
            <a:r>
              <a:rPr lang="en-US"/>
              <a:t>ε</a:t>
            </a:r>
            <a:r>
              <a:rPr lang="en-US" i="1" baseline="-25000"/>
              <a:t>i</a:t>
            </a:r>
            <a:r>
              <a:rPr lang="en-US" sz="2600"/>
              <a:t> represents a random error term.  </a:t>
            </a:r>
          </a:p>
          <a:p>
            <a:r>
              <a:rPr lang="en-US" sz="2600"/>
              <a:t>We assume that ε</a:t>
            </a:r>
            <a:r>
              <a:rPr lang="en-US" sz="2600" baseline="-25000"/>
              <a:t>i</a:t>
            </a:r>
            <a:r>
              <a:rPr lang="en-US" sz="2600"/>
              <a:t> ~ </a:t>
            </a:r>
            <a:r>
              <a:rPr lang="en-US" sz="2600" i="1"/>
              <a:t>N</a:t>
            </a:r>
            <a:r>
              <a:rPr lang="en-US" sz="2600"/>
              <a:t>(0, 1), and by construction (just as in CTT!), the latent variables </a:t>
            </a:r>
            <a:r>
              <a:rPr lang="en-US" sz="2400"/>
              <a:t>ε</a:t>
            </a:r>
            <a:r>
              <a:rPr lang="en-US" sz="2400" i="1" baseline="-25000"/>
              <a:t>i</a:t>
            </a:r>
            <a:r>
              <a:rPr lang="en-US" sz="2600"/>
              <a:t> and </a:t>
            </a:r>
            <a:r>
              <a:rPr lang="en-US" sz="2400"/>
              <a:t>θ </a:t>
            </a:r>
            <a:r>
              <a:rPr lang="en-US" sz="2600"/>
              <a:t>are independent.</a:t>
            </a:r>
          </a:p>
          <a:p>
            <a:r>
              <a:rPr lang="en-US" sz="2600"/>
              <a:t>The parameter </a:t>
            </a:r>
            <a:r>
              <a:rPr lang="en-US" sz="2600" i="1"/>
              <a:t>ρ</a:t>
            </a:r>
            <a:r>
              <a:rPr lang="en-US" sz="2600" i="1" baseline="-25000"/>
              <a:t>i </a:t>
            </a:r>
            <a:r>
              <a:rPr lang="en-US" sz="2600" i="1"/>
              <a:t> </a:t>
            </a:r>
            <a:r>
              <a:rPr lang="en-US" sz="2600"/>
              <a:t>represents a </a:t>
            </a:r>
            <a:r>
              <a:rPr lang="en-US" sz="2600" b="1"/>
              <a:t>biseria</a:t>
            </a:r>
            <a:r>
              <a:rPr lang="en-US" sz="2600"/>
              <a:t>l correlation (as opposed to a point-biserial correlation).</a:t>
            </a:r>
          </a:p>
          <a:p>
            <a:endParaRPr lang="en-US"/>
          </a:p>
        </p:txBody>
      </p:sp>
      <p:graphicFrame>
        <p:nvGraphicFramePr>
          <p:cNvPr id="4" name="Object 3"/>
          <p:cNvGraphicFramePr>
            <a:graphicFrameLocks noChangeAspect="1"/>
          </p:cNvGraphicFramePr>
          <p:nvPr>
            <p:extLst>
              <p:ext uri="{D42A27DB-BD31-4B8C-83A1-F6EECF244321}">
                <p14:modId xmlns:p14="http://schemas.microsoft.com/office/powerpoint/2010/main" val="2606330642"/>
              </p:ext>
            </p:extLst>
          </p:nvPr>
        </p:nvGraphicFramePr>
        <p:xfrm>
          <a:off x="3919150" y="2510082"/>
          <a:ext cx="2956160" cy="739040"/>
        </p:xfrm>
        <a:graphic>
          <a:graphicData uri="http://schemas.openxmlformats.org/presentationml/2006/ole">
            <mc:AlternateContent xmlns:mc="http://schemas.openxmlformats.org/markup-compatibility/2006">
              <mc:Choice xmlns:v="urn:schemas-microsoft-com:vml" Requires="v">
                <p:oleObj name="Equation" r:id="rId2" imgW="1219200" imgH="304800" progId="Equation.DSMT4">
                  <p:embed/>
                </p:oleObj>
              </mc:Choice>
              <mc:Fallback>
                <p:oleObj name="Equation" r:id="rId2" imgW="1219200" imgH="304800" progId="Equation.DSMT4">
                  <p:embed/>
                  <p:pic>
                    <p:nvPicPr>
                      <p:cNvPr id="4" name="Object 3"/>
                      <p:cNvPicPr/>
                      <p:nvPr/>
                    </p:nvPicPr>
                    <p:blipFill>
                      <a:blip r:embed="rId3"/>
                      <a:stretch>
                        <a:fillRect/>
                      </a:stretch>
                    </p:blipFill>
                    <p:spPr>
                      <a:xfrm>
                        <a:off x="3919150" y="2510082"/>
                        <a:ext cx="2956160" cy="739040"/>
                      </a:xfrm>
                      <a:prstGeom prst="rect">
                        <a:avLst/>
                      </a:prstGeom>
                    </p:spPr>
                  </p:pic>
                </p:oleObj>
              </mc:Fallback>
            </mc:AlternateContent>
          </a:graphicData>
        </a:graphic>
      </p:graphicFrame>
      <p:sp>
        <p:nvSpPr>
          <p:cNvPr id="5" name="Slide Number Placeholder 4">
            <a:extLst>
              <a:ext uri="{FF2B5EF4-FFF2-40B4-BE49-F238E27FC236}">
                <a16:creationId xmlns:a16="http://schemas.microsoft.com/office/drawing/2014/main" id="{FE587698-8538-824C-BD8E-3BA710F77BD4}"/>
              </a:ext>
            </a:extLst>
          </p:cNvPr>
          <p:cNvSpPr>
            <a:spLocks noGrp="1"/>
          </p:cNvSpPr>
          <p:nvPr>
            <p:ph type="sldNum" sz="quarter" idx="12"/>
          </p:nvPr>
        </p:nvSpPr>
        <p:spPr/>
        <p:txBody>
          <a:bodyPr/>
          <a:lstStyle/>
          <a:p>
            <a:fld id="{0B97A0ED-0713-854E-AE67-C1B678B4A72A}" type="slidenum">
              <a:rPr lang="en-US" smtClean="0"/>
              <a:t>10</a:t>
            </a:fld>
            <a:endParaRPr lang="en-US"/>
          </a:p>
        </p:txBody>
      </p:sp>
    </p:spTree>
    <p:extLst>
      <p:ext uri="{BB962C8B-B14F-4D97-AF65-F5344CB8AC3E}">
        <p14:creationId xmlns:p14="http://schemas.microsoft.com/office/powerpoint/2010/main" val="31710586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a:t>A (Hypothetical) Visualization for 500 students on item 1 when </a:t>
            </a:r>
            <a:r>
              <a:rPr lang="en-US" b="1" i="1"/>
              <a:t>ρ</a:t>
            </a:r>
            <a:r>
              <a:rPr lang="en-US" b="1" i="1" baseline="-25000"/>
              <a:t>1</a:t>
            </a:r>
            <a:r>
              <a:rPr lang="en-US" b="1"/>
              <a:t> = 0.70</a:t>
            </a:r>
          </a:p>
        </p:txBody>
      </p:sp>
      <p:pic>
        <p:nvPicPr>
          <p:cNvPr id="3" name="Picture 2">
            <a:extLst>
              <a:ext uri="{FF2B5EF4-FFF2-40B4-BE49-F238E27FC236}">
                <a16:creationId xmlns:a16="http://schemas.microsoft.com/office/drawing/2014/main" id="{C42976A4-B2D3-7E4A-9DE0-BCC49FA03C2D}"/>
              </a:ext>
            </a:extLst>
          </p:cNvPr>
          <p:cNvPicPr>
            <a:picLocks noChangeAspect="1"/>
          </p:cNvPicPr>
          <p:nvPr/>
        </p:nvPicPr>
        <p:blipFill>
          <a:blip r:embed="rId2"/>
          <a:stretch>
            <a:fillRect/>
          </a:stretch>
        </p:blipFill>
        <p:spPr>
          <a:xfrm>
            <a:off x="2336802" y="1638654"/>
            <a:ext cx="7281333" cy="4854222"/>
          </a:xfrm>
          <a:prstGeom prst="rect">
            <a:avLst/>
          </a:prstGeom>
        </p:spPr>
      </p:pic>
      <p:sp>
        <p:nvSpPr>
          <p:cNvPr id="4" name="Slide Number Placeholder 3">
            <a:extLst>
              <a:ext uri="{FF2B5EF4-FFF2-40B4-BE49-F238E27FC236}">
                <a16:creationId xmlns:a16="http://schemas.microsoft.com/office/drawing/2014/main" id="{C73A6384-E566-CB49-9B7A-4ABB1F17939C}"/>
              </a:ext>
            </a:extLst>
          </p:cNvPr>
          <p:cNvSpPr>
            <a:spLocks noGrp="1"/>
          </p:cNvSpPr>
          <p:nvPr>
            <p:ph type="sldNum" sz="quarter" idx="12"/>
          </p:nvPr>
        </p:nvSpPr>
        <p:spPr/>
        <p:txBody>
          <a:bodyPr/>
          <a:lstStyle/>
          <a:p>
            <a:fld id="{0B97A0ED-0713-854E-AE67-C1B678B4A72A}" type="slidenum">
              <a:rPr lang="en-US" smtClean="0"/>
              <a:t>11</a:t>
            </a:fld>
            <a:endParaRPr lang="en-US"/>
          </a:p>
        </p:txBody>
      </p:sp>
    </p:spTree>
    <p:extLst>
      <p:ext uri="{BB962C8B-B14F-4D97-AF65-F5344CB8AC3E}">
        <p14:creationId xmlns:p14="http://schemas.microsoft.com/office/powerpoint/2010/main" val="24698397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a:t>Notes</a:t>
            </a:r>
          </a:p>
        </p:txBody>
      </p:sp>
      <p:sp>
        <p:nvSpPr>
          <p:cNvPr id="3" name="Content Placeholder 2"/>
          <p:cNvSpPr>
            <a:spLocks noGrp="1"/>
          </p:cNvSpPr>
          <p:nvPr>
            <p:ph idx="1"/>
          </p:nvPr>
        </p:nvSpPr>
        <p:spPr/>
        <p:txBody>
          <a:bodyPr>
            <a:normAutofit fontScale="92500"/>
          </a:bodyPr>
          <a:lstStyle/>
          <a:p>
            <a:pPr marL="514350" indent="-514350">
              <a:buFont typeface="+mj-lt"/>
              <a:buAutoNum type="arabicPeriod"/>
            </a:pPr>
            <a:r>
              <a:rPr lang="en-US" sz="2600"/>
              <a:t>The regression line predicts the conditional mean of </a:t>
            </a:r>
            <a:r>
              <a:rPr lang="en-US" sz="2600" i="1"/>
              <a:t>V</a:t>
            </a:r>
            <a:r>
              <a:rPr lang="en-US" sz="2600" i="1" baseline="-25000"/>
              <a:t>i</a:t>
            </a:r>
            <a:r>
              <a:rPr lang="en-US" sz="2600"/>
              <a:t> given θ.  An equivalent way to write this would be</a:t>
            </a:r>
          </a:p>
          <a:p>
            <a:pPr marL="514350" indent="-514350">
              <a:buFont typeface="+mj-lt"/>
              <a:buAutoNum type="arabicPeriod"/>
            </a:pPr>
            <a:endParaRPr lang="en-US" sz="2600"/>
          </a:p>
          <a:p>
            <a:pPr marL="514350" indent="-514350">
              <a:buFont typeface="+mj-lt"/>
              <a:buAutoNum type="arabicPeriod"/>
            </a:pPr>
            <a:endParaRPr lang="en-US"/>
          </a:p>
          <a:p>
            <a:pPr marL="514350" indent="-514350">
              <a:buFont typeface="+mj-lt"/>
              <a:buAutoNum type="arabicPeriod"/>
            </a:pPr>
            <a:r>
              <a:rPr lang="en-US" sz="2600"/>
              <a:t>The amount that any single prediction is likely to be off for any given respondent is quantified by the root mean square error (RMSE), which will be</a:t>
            </a:r>
          </a:p>
          <a:p>
            <a:pPr marL="514350" indent="-514350">
              <a:buFont typeface="+mj-lt"/>
              <a:buAutoNum type="arabicPeriod"/>
            </a:pPr>
            <a:endParaRPr lang="en-US"/>
          </a:p>
          <a:p>
            <a:pPr marL="514350" indent="-514350">
              <a:buFont typeface="+mj-lt"/>
              <a:buAutoNum type="arabicPeriod"/>
            </a:pPr>
            <a:endParaRPr lang="en-US"/>
          </a:p>
          <a:p>
            <a:pPr marL="514350" indent="-514350">
              <a:buFont typeface="+mj-lt"/>
              <a:buAutoNum type="arabicPeriod"/>
            </a:pPr>
            <a:r>
              <a:rPr lang="en-US" sz="2600"/>
              <a:t>The pdf for </a:t>
            </a:r>
            <a:r>
              <a:rPr lang="en-US" sz="2600" i="1"/>
              <a:t>V</a:t>
            </a:r>
            <a:r>
              <a:rPr lang="en-US" sz="2600" i="1" baseline="-25000"/>
              <a:t>i</a:t>
            </a:r>
            <a:r>
              <a:rPr lang="en-US" sz="2600"/>
              <a:t> given θ is assumed to be normally distributed (no such assumption is needed for unconditional distributions of </a:t>
            </a:r>
            <a:r>
              <a:rPr lang="en-US" sz="2600" i="1"/>
              <a:t>V</a:t>
            </a:r>
            <a:r>
              <a:rPr lang="en-US" sz="2600" i="1" baseline="-25000"/>
              <a:t>i</a:t>
            </a:r>
            <a:r>
              <a:rPr lang="en-US" sz="2600"/>
              <a:t> or θ)       </a:t>
            </a:r>
          </a:p>
        </p:txBody>
      </p:sp>
      <p:graphicFrame>
        <p:nvGraphicFramePr>
          <p:cNvPr id="4" name="Object 3"/>
          <p:cNvGraphicFramePr>
            <a:graphicFrameLocks noChangeAspect="1"/>
          </p:cNvGraphicFramePr>
          <p:nvPr>
            <p:extLst>
              <p:ext uri="{D42A27DB-BD31-4B8C-83A1-F6EECF244321}">
                <p14:modId xmlns:p14="http://schemas.microsoft.com/office/powerpoint/2010/main" val="976347379"/>
              </p:ext>
            </p:extLst>
          </p:nvPr>
        </p:nvGraphicFramePr>
        <p:xfrm>
          <a:off x="2688464" y="2556909"/>
          <a:ext cx="2701008" cy="722805"/>
        </p:xfrm>
        <a:graphic>
          <a:graphicData uri="http://schemas.openxmlformats.org/presentationml/2006/ole">
            <mc:AlternateContent xmlns:mc="http://schemas.openxmlformats.org/markup-compatibility/2006">
              <mc:Choice xmlns:v="urn:schemas-microsoft-com:vml" Requires="v">
                <p:oleObj name="Equation" r:id="rId2" imgW="901700" imgH="241300" progId="Equation.DSMT4">
                  <p:embed/>
                </p:oleObj>
              </mc:Choice>
              <mc:Fallback>
                <p:oleObj name="Equation" r:id="rId2" imgW="901700" imgH="241300" progId="Equation.DSMT4">
                  <p:embed/>
                  <p:pic>
                    <p:nvPicPr>
                      <p:cNvPr id="4" name="Object 3"/>
                      <p:cNvPicPr/>
                      <p:nvPr/>
                    </p:nvPicPr>
                    <p:blipFill>
                      <a:blip r:embed="rId3"/>
                      <a:stretch>
                        <a:fillRect/>
                      </a:stretch>
                    </p:blipFill>
                    <p:spPr>
                      <a:xfrm>
                        <a:off x="2688464" y="2556909"/>
                        <a:ext cx="2701008" cy="722805"/>
                      </a:xfrm>
                      <a:prstGeom prst="rect">
                        <a:avLst/>
                      </a:prstGeom>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626017274"/>
              </p:ext>
            </p:extLst>
          </p:nvPr>
        </p:nvGraphicFramePr>
        <p:xfrm>
          <a:off x="2810306" y="4345379"/>
          <a:ext cx="2457323" cy="765919"/>
        </p:xfrm>
        <a:graphic>
          <a:graphicData uri="http://schemas.openxmlformats.org/presentationml/2006/ole">
            <mc:AlternateContent xmlns:mc="http://schemas.openxmlformats.org/markup-compatibility/2006">
              <mc:Choice xmlns:v="urn:schemas-microsoft-com:vml" Requires="v">
                <p:oleObj name="Equation" r:id="rId4" imgW="977900" imgH="304800" progId="Equation.DSMT4">
                  <p:embed/>
                </p:oleObj>
              </mc:Choice>
              <mc:Fallback>
                <p:oleObj name="Equation" r:id="rId4" imgW="977900" imgH="304800" progId="Equation.DSMT4">
                  <p:embed/>
                  <p:pic>
                    <p:nvPicPr>
                      <p:cNvPr id="5" name="Object 4"/>
                      <p:cNvPicPr/>
                      <p:nvPr/>
                    </p:nvPicPr>
                    <p:blipFill>
                      <a:blip r:embed="rId5"/>
                      <a:stretch>
                        <a:fillRect/>
                      </a:stretch>
                    </p:blipFill>
                    <p:spPr>
                      <a:xfrm>
                        <a:off x="2810306" y="4345379"/>
                        <a:ext cx="2457323" cy="765919"/>
                      </a:xfrm>
                      <a:prstGeom prst="rect">
                        <a:avLst/>
                      </a:prstGeom>
                    </p:spPr>
                  </p:pic>
                </p:oleObj>
              </mc:Fallback>
            </mc:AlternateContent>
          </a:graphicData>
        </a:graphic>
      </p:graphicFrame>
      <p:sp>
        <p:nvSpPr>
          <p:cNvPr id="6" name="Slide Number Placeholder 5">
            <a:extLst>
              <a:ext uri="{FF2B5EF4-FFF2-40B4-BE49-F238E27FC236}">
                <a16:creationId xmlns:a16="http://schemas.microsoft.com/office/drawing/2014/main" id="{D7ABB6AB-2EF2-C44A-949E-B0A46BDB3C2A}"/>
              </a:ext>
            </a:extLst>
          </p:cNvPr>
          <p:cNvSpPr>
            <a:spLocks noGrp="1"/>
          </p:cNvSpPr>
          <p:nvPr>
            <p:ph type="sldNum" sz="quarter" idx="12"/>
          </p:nvPr>
        </p:nvSpPr>
        <p:spPr/>
        <p:txBody>
          <a:bodyPr/>
          <a:lstStyle/>
          <a:p>
            <a:fld id="{0B97A0ED-0713-854E-AE67-C1B678B4A72A}" type="slidenum">
              <a:rPr lang="en-US" smtClean="0"/>
              <a:t>12</a:t>
            </a:fld>
            <a:endParaRPr lang="en-US"/>
          </a:p>
        </p:txBody>
      </p:sp>
    </p:spTree>
    <p:extLst>
      <p:ext uri="{BB962C8B-B14F-4D97-AF65-F5344CB8AC3E}">
        <p14:creationId xmlns:p14="http://schemas.microsoft.com/office/powerpoint/2010/main" val="11644295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r>
                  <a:rPr lang="en-US" b="1"/>
                  <a:t>Item with a Threshold at  </a:t>
                </a:r>
                <a14:m>
                  <m:oMath xmlns:m="http://schemas.openxmlformats.org/officeDocument/2006/math">
                    <m:r>
                      <a:rPr lang="en-US" b="0" i="1">
                        <a:latin typeface="Cambria Math" panose="02040503050406030204" pitchFamily="18" charset="0"/>
                      </a:rPr>
                      <m:t>𝑉</m:t>
                    </m:r>
                    <m:r>
                      <a:rPr lang="en-US" b="0" i="1" baseline="-25000">
                        <a:latin typeface="Cambria Math" panose="02040503050406030204" pitchFamily="18" charset="0"/>
                      </a:rPr>
                      <m:t>𝑖</m:t>
                    </m:r>
                    <m:r>
                      <a:rPr lang="en-US" b="0" i="1">
                        <a:latin typeface="Cambria Math" panose="02040503050406030204" pitchFamily="18" charset="0"/>
                      </a:rPr>
                      <m:t> =</m:t>
                    </m:r>
                    <m:sSub>
                      <m:sSubPr>
                        <m:ctrlPr>
                          <a:rPr lang="en-US" b="0" i="1">
                            <a:latin typeface="Cambria Math" panose="02040503050406030204" pitchFamily="18" charset="0"/>
                          </a:rPr>
                        </m:ctrlPr>
                      </m:sSubPr>
                      <m:e>
                        <m:r>
                          <a:rPr lang="en-US" b="0" i="1">
                            <a:latin typeface="Cambria Math" panose="02040503050406030204" pitchFamily="18" charset="0"/>
                          </a:rPr>
                          <m:t>𝜏</m:t>
                        </m:r>
                      </m:e>
                      <m:sub>
                        <m:r>
                          <a:rPr lang="en-US" b="0" i="1">
                            <a:latin typeface="Cambria Math" panose="02040503050406030204" pitchFamily="18" charset="0"/>
                          </a:rPr>
                          <m:t>𝑖</m:t>
                        </m:r>
                      </m:sub>
                    </m:sSub>
                    <m:r>
                      <a:rPr lang="en-US" b="0" i="1">
                        <a:latin typeface="Cambria Math" panose="02040503050406030204" pitchFamily="18" charset="0"/>
                      </a:rPr>
                      <m:t>=1</m:t>
                    </m:r>
                  </m:oMath>
                </a14:m>
                <a:endParaRPr lang="en-US"/>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a:blip r:embed="rId3"/>
                <a:stretch>
                  <a:fillRect l="-2413"/>
                </a:stretch>
              </a:blipFill>
            </p:spPr>
            <p:txBody>
              <a:bodyPr/>
              <a:lstStyle/>
              <a:p>
                <a:r>
                  <a:rPr lang="en-US">
                    <a:noFill/>
                  </a:rPr>
                  <a:t> </a:t>
                </a:r>
              </a:p>
            </p:txBody>
          </p:sp>
        </mc:Fallback>
      </mc:AlternateContent>
      <p:sp>
        <p:nvSpPr>
          <p:cNvPr id="7" name="TextBox 6"/>
          <p:cNvSpPr txBox="1"/>
          <p:nvPr/>
        </p:nvSpPr>
        <p:spPr>
          <a:xfrm>
            <a:off x="8205905" y="2329161"/>
            <a:ext cx="3147895" cy="1631216"/>
          </a:xfrm>
          <a:prstGeom prst="rect">
            <a:avLst/>
          </a:prstGeom>
          <a:noFill/>
        </p:spPr>
        <p:txBody>
          <a:bodyPr wrap="square" rtlCol="0">
            <a:spAutoFit/>
          </a:bodyPr>
          <a:lstStyle/>
          <a:p>
            <a:r>
              <a:rPr lang="en-US" sz="2000"/>
              <a:t>How would we figure out the probability of someone having </a:t>
            </a:r>
            <a:r>
              <a:rPr lang="en-US" sz="2000" i="1"/>
              <a:t>V</a:t>
            </a:r>
            <a:r>
              <a:rPr lang="en-US" sz="2000" i="1" baseline="-25000"/>
              <a:t>i</a:t>
            </a:r>
            <a:r>
              <a:rPr lang="en-US" sz="2000"/>
              <a:t>  over 1 for different values of  θ?</a:t>
            </a:r>
          </a:p>
          <a:p>
            <a:endParaRPr lang="en-US" sz="2000"/>
          </a:p>
        </p:txBody>
      </p:sp>
      <p:pic>
        <p:nvPicPr>
          <p:cNvPr id="3" name="Picture 2">
            <a:extLst>
              <a:ext uri="{FF2B5EF4-FFF2-40B4-BE49-F238E27FC236}">
                <a16:creationId xmlns:a16="http://schemas.microsoft.com/office/drawing/2014/main" id="{BED0E576-F511-0443-9AF5-BD25EA9E0D7B}"/>
              </a:ext>
            </a:extLst>
          </p:cNvPr>
          <p:cNvPicPr>
            <a:picLocks noChangeAspect="1"/>
          </p:cNvPicPr>
          <p:nvPr/>
        </p:nvPicPr>
        <p:blipFill>
          <a:blip r:embed="rId4"/>
          <a:stretch>
            <a:fillRect/>
          </a:stretch>
        </p:blipFill>
        <p:spPr>
          <a:xfrm>
            <a:off x="0" y="1323621"/>
            <a:ext cx="8187267" cy="5458178"/>
          </a:xfrm>
          <a:prstGeom prst="rect">
            <a:avLst/>
          </a:prstGeom>
        </p:spPr>
      </p:pic>
      <p:sp>
        <p:nvSpPr>
          <p:cNvPr id="5" name="Slide Number Placeholder 4">
            <a:extLst>
              <a:ext uri="{FF2B5EF4-FFF2-40B4-BE49-F238E27FC236}">
                <a16:creationId xmlns:a16="http://schemas.microsoft.com/office/drawing/2014/main" id="{C845CB20-11D6-494F-A877-6BA6DC7F0D64}"/>
              </a:ext>
            </a:extLst>
          </p:cNvPr>
          <p:cNvSpPr>
            <a:spLocks noGrp="1"/>
          </p:cNvSpPr>
          <p:nvPr>
            <p:ph type="sldNum" sz="quarter" idx="12"/>
          </p:nvPr>
        </p:nvSpPr>
        <p:spPr/>
        <p:txBody>
          <a:bodyPr/>
          <a:lstStyle/>
          <a:p>
            <a:fld id="{0B97A0ED-0713-854E-AE67-C1B678B4A72A}" type="slidenum">
              <a:rPr lang="en-US" smtClean="0"/>
              <a:t>13</a:t>
            </a:fld>
            <a:endParaRPr lang="en-US"/>
          </a:p>
        </p:txBody>
      </p:sp>
    </p:spTree>
    <p:extLst>
      <p:ext uri="{BB962C8B-B14F-4D97-AF65-F5344CB8AC3E}">
        <p14:creationId xmlns:p14="http://schemas.microsoft.com/office/powerpoint/2010/main" val="28866427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a:t>Use the Normal Cumulative Distribution Function (CDF)</a:t>
            </a:r>
          </a:p>
        </p:txBody>
      </p:sp>
      <mc:AlternateContent xmlns:mc="http://schemas.openxmlformats.org/markup-compatibility/2006" xmlns:a14="http://schemas.microsoft.com/office/drawing/2010/main">
        <mc:Choice Requires="a14">
          <p:sp>
            <p:nvSpPr>
              <p:cNvPr id="5" name="TextBox 4"/>
              <p:cNvSpPr txBox="1"/>
              <p:nvPr/>
            </p:nvSpPr>
            <p:spPr>
              <a:xfrm>
                <a:off x="1801886" y="3893340"/>
                <a:ext cx="8097160" cy="830997"/>
              </a:xfrm>
              <a:prstGeom prst="rect">
                <a:avLst/>
              </a:prstGeom>
              <a:noFill/>
            </p:spPr>
            <p:txBody>
              <a:bodyPr wrap="square" rtlCol="0">
                <a:spAutoFit/>
              </a:bodyPr>
              <a:lstStyle/>
              <a:p>
                <a:r>
                  <a:rPr lang="en-US" sz="2400"/>
                  <a:t>Notice that this is a </a:t>
                </a:r>
                <a:r>
                  <a:rPr lang="en-US" sz="2400" i="1"/>
                  <a:t>conditional</a:t>
                </a:r>
                <a:r>
                  <a:rPr lang="en-US" sz="2400"/>
                  <a:t> cdf (give you a probability conditional on a specific value of </a:t>
                </a:r>
                <a14:m>
                  <m:oMath xmlns:m="http://schemas.openxmlformats.org/officeDocument/2006/math">
                    <m:r>
                      <a:rPr lang="en-US" sz="2400" i="1">
                        <a:latin typeface="Cambria Math" panose="02040503050406030204" pitchFamily="18" charset="0"/>
                      </a:rPr>
                      <m:t>𝜃</m:t>
                    </m:r>
                  </m:oMath>
                </a14:m>
                <a:r>
                  <a:rPr lang="en-US" sz="2400"/>
                  <a:t> </a:t>
                </a:r>
              </a:p>
            </p:txBody>
          </p:sp>
        </mc:Choice>
        <mc:Fallback xmlns="">
          <p:sp>
            <p:nvSpPr>
              <p:cNvPr id="5" name="TextBox 4"/>
              <p:cNvSpPr txBox="1">
                <a:spLocks noRot="1" noChangeAspect="1" noMove="1" noResize="1" noEditPoints="1" noAdjustHandles="1" noChangeArrowheads="1" noChangeShapeType="1" noTextEdit="1"/>
              </p:cNvSpPr>
              <p:nvPr/>
            </p:nvSpPr>
            <p:spPr>
              <a:xfrm>
                <a:off x="1801886" y="3893340"/>
                <a:ext cx="8097160" cy="830997"/>
              </a:xfrm>
              <a:prstGeom prst="rect">
                <a:avLst/>
              </a:prstGeom>
              <a:blipFill>
                <a:blip r:embed="rId2"/>
                <a:stretch>
                  <a:fillRect l="-1254" t="-6061"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69E6D1D2-9FD0-9246-91E1-095E6F229523}"/>
                  </a:ext>
                </a:extLst>
              </p:cNvPr>
              <p:cNvSpPr txBox="1"/>
              <p:nvPr/>
            </p:nvSpPr>
            <p:spPr>
              <a:xfrm>
                <a:off x="1134534" y="2162784"/>
                <a:ext cx="9431865" cy="11399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b="0" i="1">
                          <a:latin typeface="Cambria Math" panose="02040503050406030204" pitchFamily="18" charset="0"/>
                        </a:rPr>
                        <m:t>𝑃</m:t>
                      </m:r>
                      <m:d>
                        <m:dPr>
                          <m:ctrlPr>
                            <a:rPr lang="en-US" sz="2800" b="0" i="1">
                              <a:latin typeface="Cambria Math" panose="02040503050406030204" pitchFamily="18" charset="0"/>
                            </a:rPr>
                          </m:ctrlPr>
                        </m:dPr>
                        <m:e>
                          <m:sSub>
                            <m:sSubPr>
                              <m:ctrlPr>
                                <a:rPr lang="en-US" sz="2800" b="0" i="1">
                                  <a:latin typeface="Cambria Math" panose="02040503050406030204" pitchFamily="18" charset="0"/>
                                </a:rPr>
                              </m:ctrlPr>
                            </m:sSubPr>
                            <m:e>
                              <m:r>
                                <a:rPr lang="en-US" sz="2800" b="0" i="1">
                                  <a:latin typeface="Cambria Math" panose="02040503050406030204" pitchFamily="18" charset="0"/>
                                </a:rPr>
                                <m:t>𝑉</m:t>
                              </m:r>
                            </m:e>
                            <m:sub>
                              <m:r>
                                <a:rPr lang="en-US" sz="2800" b="0" i="1">
                                  <a:latin typeface="Cambria Math" panose="02040503050406030204" pitchFamily="18" charset="0"/>
                                </a:rPr>
                                <m:t>1</m:t>
                              </m:r>
                            </m:sub>
                          </m:sSub>
                          <m:r>
                            <a:rPr lang="en-US" sz="2800" b="0" i="1">
                              <a:latin typeface="Cambria Math" panose="02040503050406030204" pitchFamily="18" charset="0"/>
                            </a:rPr>
                            <m:t>≤</m:t>
                          </m:r>
                          <m:sSub>
                            <m:sSubPr>
                              <m:ctrlPr>
                                <a:rPr lang="en-US" sz="2800" b="0" i="1">
                                  <a:latin typeface="Cambria Math" panose="02040503050406030204" pitchFamily="18" charset="0"/>
                                </a:rPr>
                              </m:ctrlPr>
                            </m:sSubPr>
                            <m:e>
                              <m:r>
                                <a:rPr lang="en-US" sz="2800" b="0" i="1">
                                  <a:latin typeface="Cambria Math" panose="02040503050406030204" pitchFamily="18" charset="0"/>
                                </a:rPr>
                                <m:t>𝜏</m:t>
                              </m:r>
                            </m:e>
                            <m:sub>
                              <m:r>
                                <a:rPr lang="en-US" sz="2800" b="0" i="1">
                                  <a:latin typeface="Cambria Math" panose="02040503050406030204" pitchFamily="18" charset="0"/>
                                </a:rPr>
                                <m:t>𝑖</m:t>
                              </m:r>
                            </m:sub>
                          </m:sSub>
                          <m:r>
                            <a:rPr lang="en-US" sz="2800" b="0" i="1">
                              <a:latin typeface="Cambria Math" panose="02040503050406030204" pitchFamily="18" charset="0"/>
                            </a:rPr>
                            <m:t>|</m:t>
                          </m:r>
                          <m:r>
                            <a:rPr lang="en-US" sz="2800" b="0" i="1">
                              <a:latin typeface="Cambria Math" panose="02040503050406030204" pitchFamily="18" charset="0"/>
                            </a:rPr>
                            <m:t>𝜃</m:t>
                          </m:r>
                        </m:e>
                      </m:d>
                      <m:r>
                        <a:rPr lang="en-US" sz="2800" b="0" i="1">
                          <a:latin typeface="Cambria Math" panose="02040503050406030204" pitchFamily="18" charset="0"/>
                        </a:rPr>
                        <m:t>=</m:t>
                      </m:r>
                      <m:f>
                        <m:fPr>
                          <m:ctrlPr>
                            <a:rPr lang="en-US" sz="2800" b="0" i="1">
                              <a:latin typeface="Cambria Math" panose="02040503050406030204" pitchFamily="18" charset="0"/>
                            </a:rPr>
                          </m:ctrlPr>
                        </m:fPr>
                        <m:num>
                          <m:r>
                            <a:rPr lang="en-US" sz="2800" b="0" i="1">
                              <a:latin typeface="Cambria Math" panose="02040503050406030204" pitchFamily="18" charset="0"/>
                            </a:rPr>
                            <m:t>1</m:t>
                          </m:r>
                        </m:num>
                        <m:den>
                          <m:rad>
                            <m:radPr>
                              <m:degHide m:val="on"/>
                              <m:ctrlPr>
                                <a:rPr lang="en-US" sz="2800" b="0" i="1">
                                  <a:latin typeface="Cambria Math" panose="02040503050406030204" pitchFamily="18" charset="0"/>
                                </a:rPr>
                              </m:ctrlPr>
                            </m:radPr>
                            <m:deg/>
                            <m:e>
                              <m:r>
                                <a:rPr lang="en-US" sz="2800" b="0" i="1">
                                  <a:latin typeface="Cambria Math" panose="02040503050406030204" pitchFamily="18" charset="0"/>
                                </a:rPr>
                                <m:t>2</m:t>
                              </m:r>
                              <m:r>
                                <a:rPr lang="en-US" sz="2800" b="0" i="1">
                                  <a:latin typeface="Cambria Math" panose="02040503050406030204" pitchFamily="18" charset="0"/>
                                </a:rPr>
                                <m:t>𝜋</m:t>
                              </m:r>
                            </m:e>
                          </m:rad>
                          <m:sSub>
                            <m:sSubPr>
                              <m:ctrlPr>
                                <a:rPr lang="en-US" sz="2800" i="1">
                                  <a:latin typeface="Cambria Math" panose="02040503050406030204" pitchFamily="18" charset="0"/>
                                </a:rPr>
                              </m:ctrlPr>
                            </m:sSubPr>
                            <m:e>
                              <m:r>
                                <a:rPr lang="en-US" sz="2800" i="1">
                                  <a:latin typeface="Cambria Math" panose="02040503050406030204" pitchFamily="18" charset="0"/>
                                </a:rPr>
                                <m:t>𝜎</m:t>
                              </m:r>
                            </m:e>
                            <m:sub>
                              <m:r>
                                <a:rPr lang="en-US" sz="2800" i="1">
                                  <a:latin typeface="Cambria Math" panose="02040503050406030204" pitchFamily="18" charset="0"/>
                                </a:rPr>
                                <m:t>𝜖</m:t>
                              </m:r>
                              <m:r>
                                <a:rPr lang="en-US" sz="2800" i="1">
                                  <a:latin typeface="Cambria Math" panose="02040503050406030204" pitchFamily="18" charset="0"/>
                                </a:rPr>
                                <m:t>|</m:t>
                              </m:r>
                              <m:r>
                                <a:rPr lang="en-US" sz="2800" i="1">
                                  <a:latin typeface="Cambria Math" panose="02040503050406030204" pitchFamily="18" charset="0"/>
                                </a:rPr>
                                <m:t>𝜃</m:t>
                              </m:r>
                            </m:sub>
                          </m:sSub>
                        </m:den>
                      </m:f>
                      <m:nary>
                        <m:naryPr>
                          <m:ctrlPr>
                            <a:rPr lang="en-US" sz="2800" b="0" i="1">
                              <a:latin typeface="Cambria Math" panose="02040503050406030204" pitchFamily="18" charset="0"/>
                            </a:rPr>
                          </m:ctrlPr>
                        </m:naryPr>
                        <m:sub>
                          <m:r>
                            <m:rPr>
                              <m:brk m:alnAt="23"/>
                            </m:rPr>
                            <a:rPr lang="en-US" sz="2800" b="0" i="1">
                              <a:latin typeface="Cambria Math" panose="02040503050406030204" pitchFamily="18" charset="0"/>
                            </a:rPr>
                            <m:t>−</m:t>
                          </m:r>
                          <m:r>
                            <a:rPr lang="en-US" sz="2800" b="0" i="1">
                              <a:latin typeface="Cambria Math" panose="02040503050406030204" pitchFamily="18" charset="0"/>
                              <a:ea typeface="Cambria Math" panose="02040503050406030204" pitchFamily="18" charset="0"/>
                            </a:rPr>
                            <m:t>∞</m:t>
                          </m:r>
                        </m:sub>
                        <m:sup>
                          <m:sSub>
                            <m:sSubPr>
                              <m:ctrlPr>
                                <a:rPr lang="en-US" sz="2800" i="1">
                                  <a:latin typeface="Cambria Math" panose="02040503050406030204" pitchFamily="18" charset="0"/>
                                </a:rPr>
                              </m:ctrlPr>
                            </m:sSubPr>
                            <m:e>
                              <m:r>
                                <a:rPr lang="en-US" sz="2800" i="1">
                                  <a:latin typeface="Cambria Math" panose="02040503050406030204" pitchFamily="18" charset="0"/>
                                </a:rPr>
                                <m:t>𝜏</m:t>
                              </m:r>
                            </m:e>
                            <m:sub>
                              <m:r>
                                <a:rPr lang="en-US" sz="2800" i="1">
                                  <a:latin typeface="Cambria Math" panose="02040503050406030204" pitchFamily="18" charset="0"/>
                                </a:rPr>
                                <m:t>𝑖</m:t>
                              </m:r>
                            </m:sub>
                          </m:sSub>
                        </m:sup>
                        <m:e>
                          <m:r>
                            <a:rPr lang="en-US" sz="2800" b="0" i="1">
                              <a:latin typeface="Cambria Math" panose="02040503050406030204" pitchFamily="18" charset="0"/>
                            </a:rPr>
                            <m:t>𝑒𝑥𝑝</m:t>
                          </m:r>
                          <m:d>
                            <m:dPr>
                              <m:ctrlPr>
                                <a:rPr lang="en-US" sz="2800" b="0" i="1">
                                  <a:latin typeface="Cambria Math" panose="02040503050406030204" pitchFamily="18" charset="0"/>
                                </a:rPr>
                              </m:ctrlPr>
                            </m:dPr>
                            <m:e>
                              <m:f>
                                <m:fPr>
                                  <m:ctrlPr>
                                    <a:rPr lang="en-US" sz="2800" b="0" i="1">
                                      <a:latin typeface="Cambria Math" panose="02040503050406030204" pitchFamily="18" charset="0"/>
                                    </a:rPr>
                                  </m:ctrlPr>
                                </m:fPr>
                                <m:num>
                                  <m:r>
                                    <a:rPr lang="en-US" sz="2800" b="0" i="1">
                                      <a:latin typeface="Cambria Math" panose="02040503050406030204" pitchFamily="18" charset="0"/>
                                    </a:rPr>
                                    <m:t>−</m:t>
                                  </m:r>
                                  <m:sSup>
                                    <m:sSupPr>
                                      <m:ctrlPr>
                                        <a:rPr lang="en-US" sz="2800" b="0" i="1">
                                          <a:latin typeface="Cambria Math" panose="02040503050406030204" pitchFamily="18" charset="0"/>
                                        </a:rPr>
                                      </m:ctrlPr>
                                    </m:sSupPr>
                                    <m:e>
                                      <m:d>
                                        <m:dPr>
                                          <m:ctrlPr>
                                            <a:rPr lang="en-US" sz="2800" b="0" i="1">
                                              <a:latin typeface="Cambria Math" panose="02040503050406030204" pitchFamily="18" charset="0"/>
                                            </a:rPr>
                                          </m:ctrlPr>
                                        </m:dPr>
                                        <m:e>
                                          <m:r>
                                            <a:rPr lang="en-US" sz="2800" b="0" i="1">
                                              <a:latin typeface="Cambria Math" panose="02040503050406030204" pitchFamily="18" charset="0"/>
                                            </a:rPr>
                                            <m:t>𝑡</m:t>
                                          </m:r>
                                          <m:r>
                                            <a:rPr lang="en-US" sz="2800" b="0" i="1">
                                              <a:latin typeface="Cambria Math" panose="02040503050406030204" pitchFamily="18" charset="0"/>
                                            </a:rPr>
                                            <m:t>−</m:t>
                                          </m:r>
                                          <m:r>
                                            <a:rPr lang="en-US" sz="2800" b="0" i="1">
                                              <a:latin typeface="Cambria Math" panose="02040503050406030204" pitchFamily="18" charset="0"/>
                                            </a:rPr>
                                            <m:t>𝐸</m:t>
                                          </m:r>
                                          <m:r>
                                            <a:rPr lang="en-US" sz="2800" b="0" i="1">
                                              <a:latin typeface="Cambria Math" panose="02040503050406030204" pitchFamily="18" charset="0"/>
                                            </a:rPr>
                                            <m:t>(</m:t>
                                          </m:r>
                                          <m:sSub>
                                            <m:sSubPr>
                                              <m:ctrlPr>
                                                <a:rPr lang="en-US" sz="2800" b="0" i="1">
                                                  <a:latin typeface="Cambria Math" panose="02040503050406030204" pitchFamily="18" charset="0"/>
                                                </a:rPr>
                                              </m:ctrlPr>
                                            </m:sSubPr>
                                            <m:e>
                                              <m:r>
                                                <a:rPr lang="en-US" sz="2800" b="0" i="1">
                                                  <a:latin typeface="Cambria Math" panose="02040503050406030204" pitchFamily="18" charset="0"/>
                                                </a:rPr>
                                                <m:t>𝑉</m:t>
                                              </m:r>
                                            </m:e>
                                            <m:sub>
                                              <m:r>
                                                <a:rPr lang="en-US" sz="2800" b="0" i="1">
                                                  <a:latin typeface="Cambria Math" panose="02040503050406030204" pitchFamily="18" charset="0"/>
                                                </a:rPr>
                                                <m:t>𝑖</m:t>
                                              </m:r>
                                            </m:sub>
                                          </m:sSub>
                                          <m:r>
                                            <a:rPr lang="en-US" sz="2800" b="0" i="1">
                                              <a:latin typeface="Cambria Math" panose="02040503050406030204" pitchFamily="18" charset="0"/>
                                            </a:rPr>
                                            <m:t>|</m:t>
                                          </m:r>
                                          <m:r>
                                            <a:rPr lang="en-US" sz="2800" b="0" i="1">
                                              <a:latin typeface="Cambria Math" panose="02040503050406030204" pitchFamily="18" charset="0"/>
                                            </a:rPr>
                                            <m:t>𝜃</m:t>
                                          </m:r>
                                          <m:r>
                                            <a:rPr lang="en-US" sz="2800" b="0" i="1">
                                              <a:latin typeface="Cambria Math" panose="02040503050406030204" pitchFamily="18" charset="0"/>
                                            </a:rPr>
                                            <m:t>)</m:t>
                                          </m:r>
                                        </m:e>
                                      </m:d>
                                    </m:e>
                                    <m:sup>
                                      <m:r>
                                        <a:rPr lang="en-US" sz="2800" b="0" i="1">
                                          <a:latin typeface="Cambria Math" panose="02040503050406030204" pitchFamily="18" charset="0"/>
                                        </a:rPr>
                                        <m:t>2</m:t>
                                      </m:r>
                                    </m:sup>
                                  </m:sSup>
                                </m:num>
                                <m:den>
                                  <m:r>
                                    <a:rPr lang="en-US" sz="2800" b="0" i="1">
                                      <a:latin typeface="Cambria Math" panose="02040503050406030204" pitchFamily="18" charset="0"/>
                                    </a:rPr>
                                    <m:t>2</m:t>
                                  </m:r>
                                  <m:sSubSup>
                                    <m:sSubSupPr>
                                      <m:ctrlPr>
                                        <a:rPr lang="en-US" sz="2800" b="0" i="1">
                                          <a:latin typeface="Cambria Math" panose="02040503050406030204" pitchFamily="18" charset="0"/>
                                        </a:rPr>
                                      </m:ctrlPr>
                                    </m:sSubSupPr>
                                    <m:e>
                                      <m:r>
                                        <a:rPr lang="en-US" sz="2800" i="1">
                                          <a:latin typeface="Cambria Math" panose="02040503050406030204" pitchFamily="18" charset="0"/>
                                        </a:rPr>
                                        <m:t>𝜎</m:t>
                                      </m:r>
                                    </m:e>
                                    <m:sub>
                                      <m:r>
                                        <a:rPr lang="en-US" sz="2800" i="1">
                                          <a:latin typeface="Cambria Math" panose="02040503050406030204" pitchFamily="18" charset="0"/>
                                        </a:rPr>
                                        <m:t>𝜖</m:t>
                                      </m:r>
                                      <m:r>
                                        <a:rPr lang="en-US" sz="2800" i="1">
                                          <a:latin typeface="Cambria Math" panose="02040503050406030204" pitchFamily="18" charset="0"/>
                                        </a:rPr>
                                        <m:t>|</m:t>
                                      </m:r>
                                      <m:r>
                                        <a:rPr lang="en-US" sz="2800" i="1">
                                          <a:latin typeface="Cambria Math" panose="02040503050406030204" pitchFamily="18" charset="0"/>
                                        </a:rPr>
                                        <m:t>𝜃</m:t>
                                      </m:r>
                                    </m:sub>
                                    <m:sup>
                                      <m:r>
                                        <a:rPr lang="en-US" sz="2800" b="0" i="1">
                                          <a:latin typeface="Cambria Math" panose="02040503050406030204" pitchFamily="18" charset="0"/>
                                        </a:rPr>
                                        <m:t>2</m:t>
                                      </m:r>
                                    </m:sup>
                                  </m:sSubSup>
                                </m:den>
                              </m:f>
                            </m:e>
                          </m:d>
                        </m:e>
                      </m:nary>
                      <m:r>
                        <a:rPr lang="en-US" sz="2800" b="0" i="1">
                          <a:latin typeface="Cambria Math" panose="02040503050406030204" pitchFamily="18" charset="0"/>
                        </a:rPr>
                        <m:t>𝑑𝑡</m:t>
                      </m:r>
                      <m:r>
                        <a:rPr lang="en-US" sz="2800" b="0" i="1">
                          <a:latin typeface="Cambria Math" panose="02040503050406030204" pitchFamily="18" charset="0"/>
                        </a:rPr>
                        <m:t> </m:t>
                      </m:r>
                    </m:oMath>
                  </m:oMathPara>
                </a14:m>
                <a:endParaRPr lang="en-US" sz="2800"/>
              </a:p>
            </p:txBody>
          </p:sp>
        </mc:Choice>
        <mc:Fallback xmlns="">
          <p:sp>
            <p:nvSpPr>
              <p:cNvPr id="7" name="TextBox 6">
                <a:extLst>
                  <a:ext uri="{FF2B5EF4-FFF2-40B4-BE49-F238E27FC236}">
                    <a16:creationId xmlns:a16="http://schemas.microsoft.com/office/drawing/2014/main" id="{69E6D1D2-9FD0-9246-91E1-095E6F229523}"/>
                  </a:ext>
                </a:extLst>
              </p:cNvPr>
              <p:cNvSpPr txBox="1">
                <a:spLocks noRot="1" noChangeAspect="1" noMove="1" noResize="1" noEditPoints="1" noAdjustHandles="1" noChangeArrowheads="1" noChangeShapeType="1" noTextEdit="1"/>
              </p:cNvSpPr>
              <p:nvPr/>
            </p:nvSpPr>
            <p:spPr>
              <a:xfrm>
                <a:off x="1134534" y="2162784"/>
                <a:ext cx="9431865" cy="1139927"/>
              </a:xfrm>
              <a:prstGeom prst="rect">
                <a:avLst/>
              </a:prstGeom>
              <a:blipFill>
                <a:blip r:embed="rId3"/>
                <a:stretch>
                  <a:fillRect t="-150549" b="-213187"/>
                </a:stretch>
              </a:blipFill>
            </p:spPr>
            <p:txBody>
              <a:bodyPr/>
              <a:lstStyle/>
              <a:p>
                <a:r>
                  <a:rPr lang="en-US">
                    <a:noFill/>
                  </a:rPr>
                  <a:t> </a:t>
                </a:r>
              </a:p>
            </p:txBody>
          </p:sp>
        </mc:Fallback>
      </mc:AlternateContent>
      <p:sp>
        <p:nvSpPr>
          <p:cNvPr id="8" name="Slide Number Placeholder 7">
            <a:extLst>
              <a:ext uri="{FF2B5EF4-FFF2-40B4-BE49-F238E27FC236}">
                <a16:creationId xmlns:a16="http://schemas.microsoft.com/office/drawing/2014/main" id="{2C87DC1F-8401-2E44-9ACA-FD1C3EC813C0}"/>
              </a:ext>
            </a:extLst>
          </p:cNvPr>
          <p:cNvSpPr>
            <a:spLocks noGrp="1"/>
          </p:cNvSpPr>
          <p:nvPr>
            <p:ph type="sldNum" sz="quarter" idx="12"/>
          </p:nvPr>
        </p:nvSpPr>
        <p:spPr/>
        <p:txBody>
          <a:bodyPr/>
          <a:lstStyle/>
          <a:p>
            <a:fld id="{0B97A0ED-0713-854E-AE67-C1B678B4A72A}" type="slidenum">
              <a:rPr lang="en-US" smtClean="0"/>
              <a:t>14</a:t>
            </a:fld>
            <a:endParaRPr lang="en-US"/>
          </a:p>
        </p:txBody>
      </p:sp>
      <p:sp>
        <p:nvSpPr>
          <p:cNvPr id="3" name="TextBox 2">
            <a:extLst>
              <a:ext uri="{FF2B5EF4-FFF2-40B4-BE49-F238E27FC236}">
                <a16:creationId xmlns:a16="http://schemas.microsoft.com/office/drawing/2014/main" id="{17CFF6C8-579E-1D4E-BB51-47A14CA439CB}"/>
              </a:ext>
            </a:extLst>
          </p:cNvPr>
          <p:cNvSpPr txBox="1"/>
          <p:nvPr/>
        </p:nvSpPr>
        <p:spPr>
          <a:xfrm>
            <a:off x="838200" y="5358384"/>
            <a:ext cx="10515600" cy="923330"/>
          </a:xfrm>
          <a:prstGeom prst="rect">
            <a:avLst/>
          </a:prstGeom>
          <a:noFill/>
          <a:ln>
            <a:solidFill>
              <a:schemeClr val="accent1"/>
            </a:solidFill>
          </a:ln>
        </p:spPr>
        <p:txBody>
          <a:bodyPr wrap="square" rtlCol="0">
            <a:spAutoFit/>
          </a:bodyPr>
          <a:lstStyle/>
          <a:p>
            <a:r>
              <a:rPr lang="en-US"/>
              <a:t>If you are not familiar with the normal cdf (also known as the normal ogive) and want to understasnd it better, please see </a:t>
            </a:r>
            <a:r>
              <a:rPr lang="en-US">
                <a:hlinkClick r:id="rId4"/>
              </a:rPr>
              <a:t>http://www.r-bloggers.com/normal-distribution-functions/</a:t>
            </a:r>
            <a:r>
              <a:rPr lang="en-US"/>
              <a:t> which shows how you can use it in R, and also see my ppt slides “2_Background_Statistical_Concepts.pptx”</a:t>
            </a:r>
          </a:p>
        </p:txBody>
      </p:sp>
    </p:spTree>
    <p:extLst>
      <p:ext uri="{BB962C8B-B14F-4D97-AF65-F5344CB8AC3E}">
        <p14:creationId xmlns:p14="http://schemas.microsoft.com/office/powerpoint/2010/main" val="23483329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r>
                  <a:rPr lang="en-US" b="1"/>
                  <a:t>When </a:t>
                </a:r>
                <a14:m>
                  <m:oMath xmlns:m="http://schemas.openxmlformats.org/officeDocument/2006/math">
                    <m:r>
                      <a:rPr lang="en-US" i="1">
                        <a:latin typeface="Cambria Math" panose="02040503050406030204" pitchFamily="18" charset="0"/>
                      </a:rPr>
                      <m:t>𝜃</m:t>
                    </m:r>
                    <m:r>
                      <a:rPr lang="en-US" b="0" i="1">
                        <a:latin typeface="Cambria Math" panose="02040503050406030204" pitchFamily="18" charset="0"/>
                      </a:rPr>
                      <m:t>=−</m:t>
                    </m:r>
                    <m:r>
                      <a:rPr lang="en-US" i="1">
                        <a:latin typeface="Cambria Math" panose="02040503050406030204" pitchFamily="18" charset="0"/>
                      </a:rPr>
                      <m:t>1 </m:t>
                    </m:r>
                  </m:oMath>
                </a14:m>
                <a:endParaRPr lang="en-US"/>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a:blip r:embed="rId3"/>
                <a:stretch>
                  <a:fillRect l="-2292"/>
                </a:stretch>
              </a:blipFill>
            </p:spPr>
            <p:txBody>
              <a:bodyPr/>
              <a:lstStyle/>
              <a:p>
                <a:r>
                  <a:rPr lang="en-US">
                    <a:noFill/>
                  </a:rPr>
                  <a:t> </a:t>
                </a:r>
              </a:p>
            </p:txBody>
          </p:sp>
        </mc:Fallback>
      </mc:AlternateContent>
      <p:graphicFrame>
        <p:nvGraphicFramePr>
          <p:cNvPr id="4" name="Object 3"/>
          <p:cNvGraphicFramePr>
            <a:graphicFrameLocks noChangeAspect="1"/>
          </p:cNvGraphicFramePr>
          <p:nvPr/>
        </p:nvGraphicFramePr>
        <p:xfrm>
          <a:off x="2411440" y="1819626"/>
          <a:ext cx="5421894" cy="741122"/>
        </p:xfrm>
        <a:graphic>
          <a:graphicData uri="http://schemas.openxmlformats.org/presentationml/2006/ole">
            <mc:AlternateContent xmlns:mc="http://schemas.openxmlformats.org/markup-compatibility/2006">
              <mc:Choice xmlns:v="urn:schemas-microsoft-com:vml" Requires="v">
                <p:oleObj name="Equation" r:id="rId4" imgW="1765300" imgH="241300" progId="Equation.DSMT4">
                  <p:embed/>
                </p:oleObj>
              </mc:Choice>
              <mc:Fallback>
                <p:oleObj name="Equation" r:id="rId4" imgW="1765300" imgH="241300" progId="Equation.DSMT4">
                  <p:embed/>
                  <p:pic>
                    <p:nvPicPr>
                      <p:cNvPr id="4" name="Object 3"/>
                      <p:cNvPicPr/>
                      <p:nvPr/>
                    </p:nvPicPr>
                    <p:blipFill>
                      <a:blip r:embed="rId5"/>
                      <a:stretch>
                        <a:fillRect/>
                      </a:stretch>
                    </p:blipFill>
                    <p:spPr>
                      <a:xfrm>
                        <a:off x="2411440" y="1819626"/>
                        <a:ext cx="5421894" cy="741122"/>
                      </a:xfrm>
                      <a:prstGeom prst="rect">
                        <a:avLst/>
                      </a:prstGeom>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2518325250"/>
              </p:ext>
            </p:extLst>
          </p:nvPr>
        </p:nvGraphicFramePr>
        <p:xfrm>
          <a:off x="2478778" y="2680712"/>
          <a:ext cx="3892349" cy="906955"/>
        </p:xfrm>
        <a:graphic>
          <a:graphicData uri="http://schemas.openxmlformats.org/presentationml/2006/ole">
            <mc:AlternateContent xmlns:mc="http://schemas.openxmlformats.org/markup-compatibility/2006">
              <mc:Choice xmlns:v="urn:schemas-microsoft-com:vml" Requires="v">
                <p:oleObj name="Equation" r:id="rId6" imgW="1308100" imgH="304800" progId="Equation.DSMT4">
                  <p:embed/>
                </p:oleObj>
              </mc:Choice>
              <mc:Fallback>
                <p:oleObj name="Equation" r:id="rId6" imgW="1308100" imgH="304800" progId="Equation.DSMT4">
                  <p:embed/>
                  <p:pic>
                    <p:nvPicPr>
                      <p:cNvPr id="5" name="Object 4"/>
                      <p:cNvPicPr/>
                      <p:nvPr/>
                    </p:nvPicPr>
                    <p:blipFill>
                      <a:blip r:embed="rId7"/>
                      <a:stretch>
                        <a:fillRect/>
                      </a:stretch>
                    </p:blipFill>
                    <p:spPr>
                      <a:xfrm>
                        <a:off x="2478778" y="2680712"/>
                        <a:ext cx="3892349" cy="906955"/>
                      </a:xfrm>
                      <a:prstGeom prst="rect">
                        <a:avLst/>
                      </a:prstGeom>
                    </p:spPr>
                  </p:pic>
                </p:oleObj>
              </mc:Fallback>
            </mc:AlternateContent>
          </a:graphicData>
        </a:graphic>
      </p:graphicFrame>
      <p:sp>
        <p:nvSpPr>
          <p:cNvPr id="7" name="TextBox 6"/>
          <p:cNvSpPr txBox="1"/>
          <p:nvPr/>
        </p:nvSpPr>
        <p:spPr>
          <a:xfrm>
            <a:off x="778987" y="3835588"/>
            <a:ext cx="11050956" cy="461665"/>
          </a:xfrm>
          <a:prstGeom prst="rect">
            <a:avLst/>
          </a:prstGeom>
          <a:noFill/>
        </p:spPr>
        <p:txBody>
          <a:bodyPr wrap="square" rtlCol="0">
            <a:spAutoFit/>
          </a:bodyPr>
          <a:lstStyle/>
          <a:p>
            <a:r>
              <a:rPr lang="en-US" sz="2400"/>
              <a:t>So if you plug these values into the cdf on previous page it follows that</a:t>
            </a:r>
          </a:p>
        </p:txBody>
      </p:sp>
      <p:sp>
        <p:nvSpPr>
          <p:cNvPr id="3" name="TextBox 2">
            <a:extLst>
              <a:ext uri="{FF2B5EF4-FFF2-40B4-BE49-F238E27FC236}">
                <a16:creationId xmlns:a16="http://schemas.microsoft.com/office/drawing/2014/main" id="{EDCE6F31-3D01-EA4A-A67A-322497C369D4}"/>
              </a:ext>
            </a:extLst>
          </p:cNvPr>
          <p:cNvSpPr txBox="1"/>
          <p:nvPr/>
        </p:nvSpPr>
        <p:spPr>
          <a:xfrm>
            <a:off x="1725865" y="5584574"/>
            <a:ext cx="7298266" cy="830997"/>
          </a:xfrm>
          <a:prstGeom prst="rect">
            <a:avLst/>
          </a:prstGeom>
          <a:noFill/>
          <a:ln>
            <a:solidFill>
              <a:schemeClr val="accent1"/>
            </a:solidFill>
          </a:ln>
        </p:spPr>
        <p:txBody>
          <a:bodyPr wrap="square" rtlCol="0">
            <a:spAutoFit/>
          </a:bodyPr>
          <a:lstStyle/>
          <a:p>
            <a:r>
              <a:rPr lang="en-US" sz="2400">
                <a:latin typeface="Courier New" panose="02070309020205020404" pitchFamily="49" charset="0"/>
                <a:cs typeface="Courier New" panose="02070309020205020404" pitchFamily="49" charset="0"/>
              </a:rPr>
              <a:t>&gt; 1-pnorm(1, mean=-.7, sd=.71)</a:t>
            </a:r>
          </a:p>
          <a:p>
            <a:r>
              <a:rPr lang="en-US" sz="2400">
                <a:latin typeface="Courier New" panose="02070309020205020404" pitchFamily="49" charset="0"/>
                <a:cs typeface="Courier New" panose="02070309020205020404" pitchFamily="49" charset="0"/>
              </a:rPr>
              <a:t>[1] 0.008324558</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9F3A3617-92F5-8341-AB52-BBA722258558}"/>
                  </a:ext>
                </a:extLst>
              </p:cNvPr>
              <p:cNvSpPr txBox="1"/>
              <p:nvPr/>
            </p:nvSpPr>
            <p:spPr>
              <a:xfrm>
                <a:off x="1022511" y="4630687"/>
                <a:ext cx="8704974"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b="0" i="1">
                          <a:latin typeface="Cambria Math" panose="02040503050406030204" pitchFamily="18" charset="0"/>
                        </a:rPr>
                        <m:t>𝑃</m:t>
                      </m:r>
                      <m:d>
                        <m:dPr>
                          <m:endChr m:val="|"/>
                          <m:ctrlPr>
                            <a:rPr lang="en-US" sz="2800" b="0" i="1">
                              <a:latin typeface="Cambria Math" panose="02040503050406030204" pitchFamily="18" charset="0"/>
                            </a:rPr>
                          </m:ctrlPr>
                        </m:dPr>
                        <m:e>
                          <m:sSub>
                            <m:sSubPr>
                              <m:ctrlPr>
                                <a:rPr lang="en-US" sz="2800" b="0" i="1">
                                  <a:latin typeface="Cambria Math" panose="02040503050406030204" pitchFamily="18" charset="0"/>
                                </a:rPr>
                              </m:ctrlPr>
                            </m:sSubPr>
                            <m:e>
                              <m:r>
                                <a:rPr lang="en-US" sz="2800" b="0" i="1">
                                  <a:latin typeface="Cambria Math" panose="02040503050406030204" pitchFamily="18" charset="0"/>
                                </a:rPr>
                                <m:t>𝑉</m:t>
                              </m:r>
                            </m:e>
                            <m:sub>
                              <m:r>
                                <a:rPr lang="en-US" sz="2800" b="0" i="1">
                                  <a:latin typeface="Cambria Math" panose="02040503050406030204" pitchFamily="18" charset="0"/>
                                </a:rPr>
                                <m:t>1</m:t>
                              </m:r>
                            </m:sub>
                          </m:sSub>
                          <m:r>
                            <a:rPr lang="en-US" sz="2800" b="0" i="1">
                              <a:latin typeface="Cambria Math" panose="02040503050406030204" pitchFamily="18" charset="0"/>
                            </a:rPr>
                            <m:t>&gt;1</m:t>
                          </m:r>
                        </m:e>
                      </m:d>
                      <m:r>
                        <a:rPr lang="en-US" sz="2800" b="0" i="1">
                          <a:latin typeface="Cambria Math" panose="02040503050406030204" pitchFamily="18" charset="0"/>
                        </a:rPr>
                        <m:t>𝜃</m:t>
                      </m:r>
                      <m:r>
                        <a:rPr lang="en-US" sz="2800" b="0" i="1">
                          <a:latin typeface="Cambria Math" panose="02040503050406030204" pitchFamily="18" charset="0"/>
                        </a:rPr>
                        <m:t>=−1)=1−</m:t>
                      </m:r>
                      <m:r>
                        <a:rPr lang="en-US" sz="2800" b="0" i="1">
                          <a:latin typeface="Cambria Math" panose="02040503050406030204" pitchFamily="18" charset="0"/>
                        </a:rPr>
                        <m:t>𝑃</m:t>
                      </m:r>
                      <m:r>
                        <a:rPr lang="en-US" sz="2800" b="0" i="1">
                          <a:latin typeface="Cambria Math" panose="02040503050406030204" pitchFamily="18" charset="0"/>
                        </a:rPr>
                        <m:t>(</m:t>
                      </m:r>
                      <m:sSub>
                        <m:sSubPr>
                          <m:ctrlPr>
                            <a:rPr lang="en-US" sz="2800" b="0" i="1">
                              <a:latin typeface="Cambria Math" panose="02040503050406030204" pitchFamily="18" charset="0"/>
                            </a:rPr>
                          </m:ctrlPr>
                        </m:sSubPr>
                        <m:e>
                          <m:r>
                            <a:rPr lang="en-US" sz="2800" b="0" i="1">
                              <a:latin typeface="Cambria Math" panose="02040503050406030204" pitchFamily="18" charset="0"/>
                            </a:rPr>
                            <m:t>𝑉</m:t>
                          </m:r>
                        </m:e>
                        <m:sub>
                          <m:r>
                            <a:rPr lang="en-US" sz="2800" b="0" i="1">
                              <a:latin typeface="Cambria Math" panose="02040503050406030204" pitchFamily="18" charset="0"/>
                            </a:rPr>
                            <m:t>1</m:t>
                          </m:r>
                        </m:sub>
                      </m:sSub>
                      <m:r>
                        <a:rPr lang="en-US" sz="2800" b="0" i="1">
                          <a:latin typeface="Cambria Math" panose="02040503050406030204" pitchFamily="18" charset="0"/>
                        </a:rPr>
                        <m:t>≤1</m:t>
                      </m:r>
                      <m:d>
                        <m:dPr>
                          <m:begChr m:val="|"/>
                          <m:ctrlPr>
                            <a:rPr lang="en-US" sz="2800" b="0" i="1">
                              <a:latin typeface="Cambria Math" panose="02040503050406030204" pitchFamily="18" charset="0"/>
                            </a:rPr>
                          </m:ctrlPr>
                        </m:dPr>
                        <m:e>
                          <m:r>
                            <a:rPr lang="en-US" sz="2800" b="0" i="1">
                              <a:latin typeface="Cambria Math" panose="02040503050406030204" pitchFamily="18" charset="0"/>
                            </a:rPr>
                            <m:t>𝜃</m:t>
                          </m:r>
                          <m:r>
                            <a:rPr lang="en-US" sz="2800" b="0" i="1">
                              <a:latin typeface="Cambria Math" panose="02040503050406030204" pitchFamily="18" charset="0"/>
                            </a:rPr>
                            <m:t>=−1</m:t>
                          </m:r>
                        </m:e>
                      </m:d>
                      <m:r>
                        <a:rPr lang="en-US" sz="2800" b="0" i="1">
                          <a:latin typeface="Cambria Math" panose="02040503050406030204" pitchFamily="18" charset="0"/>
                        </a:rPr>
                        <m:t>=.01 </m:t>
                      </m:r>
                    </m:oMath>
                  </m:oMathPara>
                </a14:m>
                <a:endParaRPr lang="en-US" sz="2800"/>
              </a:p>
            </p:txBody>
          </p:sp>
        </mc:Choice>
        <mc:Fallback xmlns="">
          <p:sp>
            <p:nvSpPr>
              <p:cNvPr id="8" name="TextBox 7">
                <a:extLst>
                  <a:ext uri="{FF2B5EF4-FFF2-40B4-BE49-F238E27FC236}">
                    <a16:creationId xmlns:a16="http://schemas.microsoft.com/office/drawing/2014/main" id="{9F3A3617-92F5-8341-AB52-BBA722258558}"/>
                  </a:ext>
                </a:extLst>
              </p:cNvPr>
              <p:cNvSpPr txBox="1">
                <a:spLocks noRot="1" noChangeAspect="1" noMove="1" noResize="1" noEditPoints="1" noAdjustHandles="1" noChangeArrowheads="1" noChangeShapeType="1" noTextEdit="1"/>
              </p:cNvSpPr>
              <p:nvPr/>
            </p:nvSpPr>
            <p:spPr>
              <a:xfrm>
                <a:off x="1022511" y="4630687"/>
                <a:ext cx="8704974" cy="523220"/>
              </a:xfrm>
              <a:prstGeom prst="rect">
                <a:avLst/>
              </a:prstGeom>
              <a:blipFill>
                <a:blip r:embed="rId8"/>
                <a:stretch>
                  <a:fillRect b="-19048"/>
                </a:stretch>
              </a:blipFill>
            </p:spPr>
            <p:txBody>
              <a:bodyPr/>
              <a:lstStyle/>
              <a:p>
                <a:r>
                  <a:rPr lang="en-US">
                    <a:noFill/>
                  </a:rPr>
                  <a:t> </a:t>
                </a:r>
              </a:p>
            </p:txBody>
          </p:sp>
        </mc:Fallback>
      </mc:AlternateContent>
      <p:sp>
        <p:nvSpPr>
          <p:cNvPr id="9" name="Slide Number Placeholder 8">
            <a:extLst>
              <a:ext uri="{FF2B5EF4-FFF2-40B4-BE49-F238E27FC236}">
                <a16:creationId xmlns:a16="http://schemas.microsoft.com/office/drawing/2014/main" id="{DB806157-0351-3542-8AAF-C905366C4A34}"/>
              </a:ext>
            </a:extLst>
          </p:cNvPr>
          <p:cNvSpPr>
            <a:spLocks noGrp="1"/>
          </p:cNvSpPr>
          <p:nvPr>
            <p:ph type="sldNum" sz="quarter" idx="12"/>
          </p:nvPr>
        </p:nvSpPr>
        <p:spPr/>
        <p:txBody>
          <a:bodyPr/>
          <a:lstStyle/>
          <a:p>
            <a:fld id="{0B97A0ED-0713-854E-AE67-C1B678B4A72A}" type="slidenum">
              <a:rPr lang="en-US" smtClean="0"/>
              <a:t>15</a:t>
            </a:fld>
            <a:endParaRPr lang="en-US"/>
          </a:p>
        </p:txBody>
      </p:sp>
    </p:spTree>
    <p:extLst>
      <p:ext uri="{BB962C8B-B14F-4D97-AF65-F5344CB8AC3E}">
        <p14:creationId xmlns:p14="http://schemas.microsoft.com/office/powerpoint/2010/main" val="3458537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14:m>
                  <m:oMath xmlns:m="http://schemas.openxmlformats.org/officeDocument/2006/math">
                    <m:r>
                      <a:rPr lang="en-US" b="0" i="1">
                        <a:latin typeface="Cambria Math" panose="02040503050406030204" pitchFamily="18" charset="0"/>
                      </a:rPr>
                      <m:t>𝑃</m:t>
                    </m:r>
                    <m:r>
                      <a:rPr lang="en-US" b="0" i="1">
                        <a:latin typeface="Cambria Math" panose="02040503050406030204" pitchFamily="18" charset="0"/>
                      </a:rPr>
                      <m:t>(</m:t>
                    </m:r>
                    <m:r>
                      <a:rPr lang="en-US" b="0" i="1">
                        <a:latin typeface="Cambria Math" panose="02040503050406030204" pitchFamily="18" charset="0"/>
                      </a:rPr>
                      <m:t>𝑉</m:t>
                    </m:r>
                    <m:r>
                      <a:rPr lang="en-US" b="0" i="1">
                        <a:latin typeface="Cambria Math" panose="02040503050406030204" pitchFamily="18" charset="0"/>
                      </a:rPr>
                      <m:t>≥1)</m:t>
                    </m:r>
                  </m:oMath>
                </a14:m>
                <a:r>
                  <a:rPr lang="en-US"/>
                  <a:t> </a:t>
                </a:r>
                <a:r>
                  <a:rPr lang="en-US" b="1"/>
                  <a:t>when </a:t>
                </a:r>
                <a14:m>
                  <m:oMath xmlns:m="http://schemas.openxmlformats.org/officeDocument/2006/math">
                    <m:r>
                      <a:rPr lang="en-US" b="0" i="1">
                        <a:latin typeface="Cambria Math" panose="02040503050406030204" pitchFamily="18" charset="0"/>
                      </a:rPr>
                      <m:t>𝜃</m:t>
                    </m:r>
                  </m:oMath>
                </a14:m>
                <a:r>
                  <a:rPr lang="en-US"/>
                  <a:t> </a:t>
                </a:r>
                <a14:m>
                  <m:oMath xmlns:m="http://schemas.openxmlformats.org/officeDocument/2006/math">
                    <m:r>
                      <a:rPr lang="en-US" i="1">
                        <a:latin typeface="Cambria Math" panose="02040503050406030204" pitchFamily="18" charset="0"/>
                      </a:rPr>
                      <m:t>= −1</m:t>
                    </m:r>
                  </m:oMath>
                </a14:m>
                <a:r>
                  <a:rPr lang="en-US"/>
                  <a:t> </a:t>
                </a:r>
                <a14:m>
                  <m:oMath xmlns:m="http://schemas.openxmlformats.org/officeDocument/2006/math">
                    <m:r>
                      <m:rPr>
                        <m:sty m:val="p"/>
                      </m:rPr>
                      <a:rPr lang="en-US" b="0" i="0">
                        <a:latin typeface="Cambria Math" panose="02040503050406030204" pitchFamily="18" charset="0"/>
                      </a:rPr>
                      <m:t>is</m:t>
                    </m:r>
                    <m:r>
                      <a:rPr lang="en-US" b="0" i="0">
                        <a:latin typeface="Cambria Math" panose="02040503050406030204" pitchFamily="18" charset="0"/>
                      </a:rPr>
                      <m:t> </m:t>
                    </m:r>
                    <m:r>
                      <a:rPr lang="en-US" i="1">
                        <a:latin typeface="Cambria Math" panose="02040503050406030204" pitchFamily="18" charset="0"/>
                      </a:rPr>
                      <m:t>.01</m:t>
                    </m:r>
                  </m:oMath>
                </a14:m>
                <a:endParaRPr lang="en-US"/>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a:blip r:embed="rId2"/>
                <a:stretch>
                  <a:fillRect l="-965"/>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C289DEC8-2CE1-8340-82C2-A7665C7F8340}"/>
              </a:ext>
            </a:extLst>
          </p:cNvPr>
          <p:cNvPicPr>
            <a:picLocks noChangeAspect="1"/>
          </p:cNvPicPr>
          <p:nvPr/>
        </p:nvPicPr>
        <p:blipFill>
          <a:blip r:embed="rId3"/>
          <a:stretch>
            <a:fillRect/>
          </a:stretch>
        </p:blipFill>
        <p:spPr>
          <a:xfrm>
            <a:off x="1828800" y="1379008"/>
            <a:ext cx="7670800" cy="5113867"/>
          </a:xfrm>
          <a:prstGeom prst="rect">
            <a:avLst/>
          </a:prstGeom>
        </p:spPr>
      </p:pic>
      <p:sp>
        <p:nvSpPr>
          <p:cNvPr id="7" name="Slide Number Placeholder 6">
            <a:extLst>
              <a:ext uri="{FF2B5EF4-FFF2-40B4-BE49-F238E27FC236}">
                <a16:creationId xmlns:a16="http://schemas.microsoft.com/office/drawing/2014/main" id="{8186617C-AD51-E54D-8DC7-E03DF27D25C3}"/>
              </a:ext>
            </a:extLst>
          </p:cNvPr>
          <p:cNvSpPr>
            <a:spLocks noGrp="1"/>
          </p:cNvSpPr>
          <p:nvPr>
            <p:ph type="sldNum" sz="quarter" idx="12"/>
          </p:nvPr>
        </p:nvSpPr>
        <p:spPr/>
        <p:txBody>
          <a:bodyPr/>
          <a:lstStyle/>
          <a:p>
            <a:fld id="{0B97A0ED-0713-854E-AE67-C1B678B4A72A}" type="slidenum">
              <a:rPr lang="en-US" smtClean="0"/>
              <a:t>16</a:t>
            </a:fld>
            <a:endParaRPr lang="en-US"/>
          </a:p>
        </p:txBody>
      </p:sp>
    </p:spTree>
    <p:extLst>
      <p:ext uri="{BB962C8B-B14F-4D97-AF65-F5344CB8AC3E}">
        <p14:creationId xmlns:p14="http://schemas.microsoft.com/office/powerpoint/2010/main" val="16149320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r>
                  <a:rPr lang="en-US" b="1"/>
                  <a:t>What about when </a:t>
                </a:r>
                <a14:m>
                  <m:oMath xmlns:m="http://schemas.openxmlformats.org/officeDocument/2006/math">
                    <m:r>
                      <a:rPr lang="en-US" b="0" i="1">
                        <a:latin typeface="Cambria Math" panose="02040503050406030204" pitchFamily="18" charset="0"/>
                      </a:rPr>
                      <m:t>𝜃</m:t>
                    </m:r>
                    <m:r>
                      <a:rPr lang="en-US" b="0" i="1">
                        <a:latin typeface="Cambria Math" panose="02040503050406030204" pitchFamily="18" charset="0"/>
                      </a:rPr>
                      <m:t> =1 </m:t>
                    </m:r>
                  </m:oMath>
                </a14:m>
                <a:r>
                  <a:rPr lang="en-US"/>
                  <a:t>?</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a:blip r:embed="rId3"/>
                <a:stretch>
                  <a:fillRect l="-2292"/>
                </a:stretch>
              </a:blipFill>
            </p:spPr>
            <p:txBody>
              <a:bodyPr/>
              <a:lstStyle/>
              <a:p>
                <a:r>
                  <a:rPr lang="en-US">
                    <a:noFill/>
                  </a:rPr>
                  <a:t> </a:t>
                </a:r>
              </a:p>
            </p:txBody>
          </p:sp>
        </mc:Fallback>
      </mc:AlternateContent>
      <p:graphicFrame>
        <p:nvGraphicFramePr>
          <p:cNvPr id="5" name="Object 4"/>
          <p:cNvGraphicFramePr>
            <a:graphicFrameLocks noChangeAspect="1"/>
          </p:cNvGraphicFramePr>
          <p:nvPr>
            <p:extLst>
              <p:ext uri="{D42A27DB-BD31-4B8C-83A1-F6EECF244321}">
                <p14:modId xmlns:p14="http://schemas.microsoft.com/office/powerpoint/2010/main" val="4077754974"/>
              </p:ext>
            </p:extLst>
          </p:nvPr>
        </p:nvGraphicFramePr>
        <p:xfrm>
          <a:off x="2614245" y="2819992"/>
          <a:ext cx="3892349" cy="906955"/>
        </p:xfrm>
        <a:graphic>
          <a:graphicData uri="http://schemas.openxmlformats.org/presentationml/2006/ole">
            <mc:AlternateContent xmlns:mc="http://schemas.openxmlformats.org/markup-compatibility/2006">
              <mc:Choice xmlns:v="urn:schemas-microsoft-com:vml" Requires="v">
                <p:oleObj name="Equation" r:id="rId4" imgW="1308100" imgH="304800" progId="Equation.DSMT4">
                  <p:embed/>
                </p:oleObj>
              </mc:Choice>
              <mc:Fallback>
                <p:oleObj name="Equation" r:id="rId4" imgW="1308100" imgH="304800" progId="Equation.DSMT4">
                  <p:embed/>
                  <p:pic>
                    <p:nvPicPr>
                      <p:cNvPr id="5" name="Object 4"/>
                      <p:cNvPicPr/>
                      <p:nvPr/>
                    </p:nvPicPr>
                    <p:blipFill>
                      <a:blip r:embed="rId5"/>
                      <a:stretch>
                        <a:fillRect/>
                      </a:stretch>
                    </p:blipFill>
                    <p:spPr>
                      <a:xfrm>
                        <a:off x="2614245" y="2819992"/>
                        <a:ext cx="3892349" cy="906955"/>
                      </a:xfrm>
                      <a:prstGeom prst="rect">
                        <a:avLst/>
                      </a:prstGeom>
                    </p:spPr>
                  </p:pic>
                </p:oleObj>
              </mc:Fallback>
            </mc:AlternateContent>
          </a:graphicData>
        </a:graphic>
      </p:graphicFrame>
      <p:sp>
        <p:nvSpPr>
          <p:cNvPr id="7" name="TextBox 6"/>
          <p:cNvSpPr txBox="1"/>
          <p:nvPr/>
        </p:nvSpPr>
        <p:spPr>
          <a:xfrm>
            <a:off x="1479706" y="3996807"/>
            <a:ext cx="7098051" cy="830997"/>
          </a:xfrm>
          <a:prstGeom prst="rect">
            <a:avLst/>
          </a:prstGeom>
          <a:noFill/>
        </p:spPr>
        <p:txBody>
          <a:bodyPr wrap="square" rtlCol="0">
            <a:spAutoFit/>
          </a:bodyPr>
          <a:lstStyle/>
          <a:p>
            <a:r>
              <a:rPr lang="en-US" sz="2400"/>
              <a:t>So if you plug these values into the cdf on previous page it follows that</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8291E542-0F4A-5E4B-87B9-7347123F933A}"/>
                  </a:ext>
                </a:extLst>
              </p:cNvPr>
              <p:cNvSpPr txBox="1"/>
              <p:nvPr/>
            </p:nvSpPr>
            <p:spPr>
              <a:xfrm>
                <a:off x="2271510" y="2010243"/>
                <a:ext cx="5785378" cy="6463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3600" b="0" i="1">
                          <a:latin typeface="Cambria Math" panose="02040503050406030204" pitchFamily="18" charset="0"/>
                        </a:rPr>
                        <m:t>𝐸</m:t>
                      </m:r>
                      <m:d>
                        <m:dPr>
                          <m:ctrlPr>
                            <a:rPr lang="en-US" sz="3600" b="0" i="1">
                              <a:latin typeface="Cambria Math" panose="02040503050406030204" pitchFamily="18" charset="0"/>
                            </a:rPr>
                          </m:ctrlPr>
                        </m:dPr>
                        <m:e>
                          <m:sSub>
                            <m:sSubPr>
                              <m:ctrlPr>
                                <a:rPr lang="en-US" sz="3600" b="0" i="1">
                                  <a:latin typeface="Cambria Math" panose="02040503050406030204" pitchFamily="18" charset="0"/>
                                </a:rPr>
                              </m:ctrlPr>
                            </m:sSubPr>
                            <m:e>
                              <m:r>
                                <a:rPr lang="en-US" sz="3600" b="0" i="1">
                                  <a:latin typeface="Cambria Math" panose="02040503050406030204" pitchFamily="18" charset="0"/>
                                </a:rPr>
                                <m:t>𝑉</m:t>
                              </m:r>
                            </m:e>
                            <m:sub>
                              <m:r>
                                <a:rPr lang="en-US" sz="3600" b="0" i="1">
                                  <a:latin typeface="Cambria Math" panose="02040503050406030204" pitchFamily="18" charset="0"/>
                                </a:rPr>
                                <m:t>1</m:t>
                              </m:r>
                            </m:sub>
                          </m:sSub>
                        </m:e>
                        <m:e>
                          <m:r>
                            <a:rPr lang="en-US" sz="3600" b="0" i="1">
                              <a:latin typeface="Cambria Math" panose="02040503050406030204" pitchFamily="18" charset="0"/>
                            </a:rPr>
                            <m:t>𝜃</m:t>
                          </m:r>
                        </m:e>
                      </m:d>
                      <m:r>
                        <a:rPr lang="en-US" sz="3600" b="0" i="1">
                          <a:latin typeface="Cambria Math" panose="02040503050406030204" pitchFamily="18" charset="0"/>
                        </a:rPr>
                        <m:t>=</m:t>
                      </m:r>
                      <m:r>
                        <a:rPr lang="en-US" sz="3600" b="0" i="1">
                          <a:latin typeface="Cambria Math" panose="02040503050406030204" pitchFamily="18" charset="0"/>
                        </a:rPr>
                        <m:t>𝜌𝜃</m:t>
                      </m:r>
                      <m:r>
                        <a:rPr lang="en-US" sz="3600" b="0" i="1">
                          <a:latin typeface="Cambria Math" panose="02040503050406030204" pitchFamily="18" charset="0"/>
                        </a:rPr>
                        <m:t>=.7</m:t>
                      </m:r>
                      <m:d>
                        <m:dPr>
                          <m:ctrlPr>
                            <a:rPr lang="en-US" sz="3600" b="0" i="1">
                              <a:latin typeface="Cambria Math" panose="02040503050406030204" pitchFamily="18" charset="0"/>
                            </a:rPr>
                          </m:ctrlPr>
                        </m:dPr>
                        <m:e>
                          <m:r>
                            <a:rPr lang="en-US" sz="3600" b="0" i="1">
                              <a:latin typeface="Cambria Math" panose="02040503050406030204" pitchFamily="18" charset="0"/>
                            </a:rPr>
                            <m:t>1</m:t>
                          </m:r>
                        </m:e>
                      </m:d>
                      <m:r>
                        <a:rPr lang="en-US" sz="3600" b="0" i="1">
                          <a:latin typeface="Cambria Math" panose="02040503050406030204" pitchFamily="18" charset="0"/>
                        </a:rPr>
                        <m:t>=.7</m:t>
                      </m:r>
                    </m:oMath>
                  </m:oMathPara>
                </a14:m>
                <a:endParaRPr lang="en-US"/>
              </a:p>
            </p:txBody>
          </p:sp>
        </mc:Choice>
        <mc:Fallback xmlns="">
          <p:sp>
            <p:nvSpPr>
              <p:cNvPr id="3" name="TextBox 2">
                <a:extLst>
                  <a:ext uri="{FF2B5EF4-FFF2-40B4-BE49-F238E27FC236}">
                    <a16:creationId xmlns:a16="http://schemas.microsoft.com/office/drawing/2014/main" id="{8291E542-0F4A-5E4B-87B9-7347123F933A}"/>
                  </a:ext>
                </a:extLst>
              </p:cNvPr>
              <p:cNvSpPr txBox="1">
                <a:spLocks noRot="1" noChangeAspect="1" noMove="1" noResize="1" noEditPoints="1" noAdjustHandles="1" noChangeArrowheads="1" noChangeShapeType="1" noTextEdit="1"/>
              </p:cNvSpPr>
              <p:nvPr/>
            </p:nvSpPr>
            <p:spPr>
              <a:xfrm>
                <a:off x="2271510" y="2010243"/>
                <a:ext cx="5785378" cy="646331"/>
              </a:xfrm>
              <a:prstGeom prst="rect">
                <a:avLst/>
              </a:prstGeom>
              <a:blipFill>
                <a:blip r:embed="rId6"/>
                <a:stretch>
                  <a:fillRect b="-211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1A12BB3-3F3F-9343-B9EB-4690651F25C8}"/>
                  </a:ext>
                </a:extLst>
              </p:cNvPr>
              <p:cNvSpPr txBox="1"/>
              <p:nvPr/>
            </p:nvSpPr>
            <p:spPr>
              <a:xfrm>
                <a:off x="1013449" y="4966806"/>
                <a:ext cx="9519085" cy="646331"/>
              </a:xfrm>
              <a:prstGeom prst="rect">
                <a:avLst/>
              </a:prstGeom>
              <a:noFill/>
            </p:spPr>
            <p:txBody>
              <a:bodyPr wrap="square" rtlCol="0">
                <a:spAutoFit/>
              </a:bodyPr>
              <a:lstStyle/>
              <a:p>
                <a:r>
                  <a:rPr lang="en-US" sz="3600" b="0"/>
                  <a:t>P</a:t>
                </a:r>
                <a14:m>
                  <m:oMath xmlns:m="http://schemas.openxmlformats.org/officeDocument/2006/math">
                    <m:d>
                      <m:dPr>
                        <m:ctrlPr>
                          <a:rPr lang="en-US" sz="3600" b="0" i="1">
                            <a:latin typeface="Cambria Math" panose="02040503050406030204" pitchFamily="18" charset="0"/>
                          </a:rPr>
                        </m:ctrlPr>
                      </m:dPr>
                      <m:e>
                        <m:sSub>
                          <m:sSubPr>
                            <m:ctrlPr>
                              <a:rPr lang="en-US" sz="3600" b="0" i="1">
                                <a:latin typeface="Cambria Math" panose="02040503050406030204" pitchFamily="18" charset="0"/>
                              </a:rPr>
                            </m:ctrlPr>
                          </m:sSubPr>
                          <m:e>
                            <m:r>
                              <a:rPr lang="en-US" sz="3600" b="0" i="1">
                                <a:latin typeface="Cambria Math" panose="02040503050406030204" pitchFamily="18" charset="0"/>
                              </a:rPr>
                              <m:t>𝑉</m:t>
                            </m:r>
                          </m:e>
                          <m:sub>
                            <m:r>
                              <a:rPr lang="en-US" sz="3600" b="0" i="1">
                                <a:latin typeface="Cambria Math" panose="02040503050406030204" pitchFamily="18" charset="0"/>
                              </a:rPr>
                              <m:t>1</m:t>
                            </m:r>
                          </m:sub>
                        </m:sSub>
                        <m:r>
                          <a:rPr lang="en-US" sz="3600" b="0" i="1">
                            <a:latin typeface="Cambria Math" panose="02040503050406030204" pitchFamily="18" charset="0"/>
                          </a:rPr>
                          <m:t>&gt;1</m:t>
                        </m:r>
                      </m:e>
                      <m:e>
                        <m:r>
                          <a:rPr lang="en-US" sz="3600" b="0" i="1">
                            <a:latin typeface="Cambria Math" panose="02040503050406030204" pitchFamily="18" charset="0"/>
                          </a:rPr>
                          <m:t>𝜃</m:t>
                        </m:r>
                        <m:r>
                          <a:rPr lang="en-US" sz="3600" b="0" i="1">
                            <a:latin typeface="Cambria Math" panose="02040503050406030204" pitchFamily="18" charset="0"/>
                          </a:rPr>
                          <m:t>=1</m:t>
                        </m:r>
                      </m:e>
                    </m:d>
                    <m:r>
                      <a:rPr lang="en-US" sz="3600" b="0" i="1">
                        <a:latin typeface="Cambria Math" panose="02040503050406030204" pitchFamily="18" charset="0"/>
                      </a:rPr>
                      <m:t>=1−</m:t>
                    </m:r>
                    <m:r>
                      <a:rPr lang="en-US" sz="3600" b="0" i="1">
                        <a:latin typeface="Cambria Math" panose="02040503050406030204" pitchFamily="18" charset="0"/>
                      </a:rPr>
                      <m:t>𝑃</m:t>
                    </m:r>
                    <m:d>
                      <m:dPr>
                        <m:ctrlPr>
                          <a:rPr lang="en-US" sz="3600" b="0" i="1">
                            <a:latin typeface="Cambria Math" panose="02040503050406030204" pitchFamily="18" charset="0"/>
                          </a:rPr>
                        </m:ctrlPr>
                      </m:dPr>
                      <m:e>
                        <m:sSub>
                          <m:sSubPr>
                            <m:ctrlPr>
                              <a:rPr lang="en-US" sz="3600" b="0" i="1">
                                <a:latin typeface="Cambria Math" panose="02040503050406030204" pitchFamily="18" charset="0"/>
                              </a:rPr>
                            </m:ctrlPr>
                          </m:sSubPr>
                          <m:e>
                            <m:r>
                              <a:rPr lang="en-US" sz="3600" b="0" i="1">
                                <a:latin typeface="Cambria Math" panose="02040503050406030204" pitchFamily="18" charset="0"/>
                              </a:rPr>
                              <m:t>𝑉</m:t>
                            </m:r>
                          </m:e>
                          <m:sub>
                            <m:r>
                              <a:rPr lang="en-US" sz="3600" b="0" i="1">
                                <a:latin typeface="Cambria Math" panose="02040503050406030204" pitchFamily="18" charset="0"/>
                              </a:rPr>
                              <m:t>1</m:t>
                            </m:r>
                          </m:sub>
                        </m:sSub>
                        <m:r>
                          <a:rPr lang="en-US" sz="3600" b="0" i="1">
                            <a:latin typeface="Cambria Math" panose="02040503050406030204" pitchFamily="18" charset="0"/>
                          </a:rPr>
                          <m:t>≤1</m:t>
                        </m:r>
                      </m:e>
                      <m:e>
                        <m:r>
                          <a:rPr lang="en-US" sz="3600" b="0" i="1">
                            <a:latin typeface="Cambria Math" panose="02040503050406030204" pitchFamily="18" charset="0"/>
                          </a:rPr>
                          <m:t>𝜃</m:t>
                        </m:r>
                        <m:r>
                          <a:rPr lang="en-US" sz="3600" b="0" i="1">
                            <a:latin typeface="Cambria Math" panose="02040503050406030204" pitchFamily="18" charset="0"/>
                          </a:rPr>
                          <m:t>=1 </m:t>
                        </m:r>
                      </m:e>
                    </m:d>
                    <m:r>
                      <a:rPr lang="en-US" sz="3600" b="0" i="1">
                        <a:latin typeface="Cambria Math" panose="02040503050406030204" pitchFamily="18" charset="0"/>
                      </a:rPr>
                      <m:t>=.34 </m:t>
                    </m:r>
                  </m:oMath>
                </a14:m>
                <a:endParaRPr lang="en-US"/>
              </a:p>
            </p:txBody>
          </p:sp>
        </mc:Choice>
        <mc:Fallback xmlns="">
          <p:sp>
            <p:nvSpPr>
              <p:cNvPr id="8" name="TextBox 7">
                <a:extLst>
                  <a:ext uri="{FF2B5EF4-FFF2-40B4-BE49-F238E27FC236}">
                    <a16:creationId xmlns:a16="http://schemas.microsoft.com/office/drawing/2014/main" id="{B1A12BB3-3F3F-9343-B9EB-4690651F25C8}"/>
                  </a:ext>
                </a:extLst>
              </p:cNvPr>
              <p:cNvSpPr txBox="1">
                <a:spLocks noRot="1" noChangeAspect="1" noMove="1" noResize="1" noEditPoints="1" noAdjustHandles="1" noChangeArrowheads="1" noChangeShapeType="1" noTextEdit="1"/>
              </p:cNvSpPr>
              <p:nvPr/>
            </p:nvSpPr>
            <p:spPr>
              <a:xfrm>
                <a:off x="1013449" y="4966806"/>
                <a:ext cx="9519085" cy="646331"/>
              </a:xfrm>
              <a:prstGeom prst="rect">
                <a:avLst/>
              </a:prstGeom>
              <a:blipFill>
                <a:blip r:embed="rId7"/>
                <a:stretch>
                  <a:fillRect l="-1867" t="-13462" b="-32692"/>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624DF603-22BD-AE4B-843B-3F69651B0588}"/>
              </a:ext>
            </a:extLst>
          </p:cNvPr>
          <p:cNvSpPr txBox="1"/>
          <p:nvPr/>
        </p:nvSpPr>
        <p:spPr>
          <a:xfrm>
            <a:off x="1864644" y="5932692"/>
            <a:ext cx="7816694" cy="830997"/>
          </a:xfrm>
          <a:prstGeom prst="rect">
            <a:avLst/>
          </a:prstGeom>
          <a:noFill/>
          <a:ln>
            <a:solidFill>
              <a:schemeClr val="accent1"/>
            </a:solidFill>
          </a:ln>
        </p:spPr>
        <p:txBody>
          <a:bodyPr wrap="square" rtlCol="0">
            <a:spAutoFit/>
          </a:bodyPr>
          <a:lstStyle/>
          <a:p>
            <a:r>
              <a:rPr lang="en-US" sz="2400">
                <a:latin typeface="Courier New" panose="02070309020205020404" pitchFamily="49" charset="0"/>
                <a:cs typeface="Courier New" panose="02070309020205020404" pitchFamily="49" charset="0"/>
              </a:rPr>
              <a:t>1-pnorm(1, mean=.7, sd=.71)</a:t>
            </a:r>
          </a:p>
          <a:p>
            <a:r>
              <a:rPr lang="en-US" sz="2400">
                <a:latin typeface="Courier New" panose="02070309020205020404" pitchFamily="49" charset="0"/>
                <a:cs typeface="Courier New" panose="02070309020205020404" pitchFamily="49" charset="0"/>
              </a:rPr>
              <a:t>[1] 0.3363172</a:t>
            </a:r>
          </a:p>
        </p:txBody>
      </p:sp>
      <p:sp>
        <p:nvSpPr>
          <p:cNvPr id="10" name="Slide Number Placeholder 9">
            <a:extLst>
              <a:ext uri="{FF2B5EF4-FFF2-40B4-BE49-F238E27FC236}">
                <a16:creationId xmlns:a16="http://schemas.microsoft.com/office/drawing/2014/main" id="{FB1C8745-E625-7741-B376-466D5CFCD12A}"/>
              </a:ext>
            </a:extLst>
          </p:cNvPr>
          <p:cNvSpPr>
            <a:spLocks noGrp="1"/>
          </p:cNvSpPr>
          <p:nvPr>
            <p:ph type="sldNum" sz="quarter" idx="12"/>
          </p:nvPr>
        </p:nvSpPr>
        <p:spPr/>
        <p:txBody>
          <a:bodyPr/>
          <a:lstStyle/>
          <a:p>
            <a:fld id="{0B97A0ED-0713-854E-AE67-C1B678B4A72A}" type="slidenum">
              <a:rPr lang="en-US" smtClean="0"/>
              <a:t>17</a:t>
            </a:fld>
            <a:endParaRPr lang="en-US"/>
          </a:p>
        </p:txBody>
      </p:sp>
    </p:spTree>
    <p:extLst>
      <p:ext uri="{BB962C8B-B14F-4D97-AF65-F5344CB8AC3E}">
        <p14:creationId xmlns:p14="http://schemas.microsoft.com/office/powerpoint/2010/main" val="17534357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14:m>
                  <m:oMath xmlns:m="http://schemas.openxmlformats.org/officeDocument/2006/math">
                    <m:r>
                      <a:rPr lang="en-US" b="0" i="1">
                        <a:latin typeface="Cambria Math" panose="02040503050406030204" pitchFamily="18" charset="0"/>
                      </a:rPr>
                      <m:t>𝑃</m:t>
                    </m:r>
                    <m:r>
                      <a:rPr lang="en-US" b="0" i="1">
                        <a:latin typeface="Cambria Math" panose="02040503050406030204" pitchFamily="18" charset="0"/>
                      </a:rPr>
                      <m:t>(</m:t>
                    </m:r>
                    <m:r>
                      <a:rPr lang="en-US" b="0" i="1">
                        <a:latin typeface="Cambria Math" panose="02040503050406030204" pitchFamily="18" charset="0"/>
                      </a:rPr>
                      <m:t>𝑉</m:t>
                    </m:r>
                    <m:r>
                      <a:rPr lang="en-US" b="0" i="1">
                        <a:latin typeface="Cambria Math" panose="02040503050406030204" pitchFamily="18" charset="0"/>
                      </a:rPr>
                      <m:t>&gt;1)</m:t>
                    </m:r>
                  </m:oMath>
                </a14:m>
                <a:r>
                  <a:rPr lang="en-US"/>
                  <a:t> </a:t>
                </a:r>
                <a:r>
                  <a:rPr lang="en-US" b="1"/>
                  <a:t>when </a:t>
                </a:r>
                <a14:m>
                  <m:oMath xmlns:m="http://schemas.openxmlformats.org/officeDocument/2006/math">
                    <m:r>
                      <a:rPr lang="en-US" b="0" i="1">
                        <a:latin typeface="Cambria Math" panose="02040503050406030204" pitchFamily="18" charset="0"/>
                      </a:rPr>
                      <m:t>𝜃</m:t>
                    </m:r>
                    <m:r>
                      <a:rPr lang="en-US" b="0" i="1">
                        <a:latin typeface="Cambria Math" panose="02040503050406030204" pitchFamily="18" charset="0"/>
                      </a:rPr>
                      <m:t>=1  </m:t>
                    </m:r>
                  </m:oMath>
                </a14:m>
                <a:r>
                  <a:rPr lang="en-US"/>
                  <a:t>is .34</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a:blip r:embed="rId2"/>
                <a:stretch>
                  <a:fillRect l="-965"/>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0599024B-1368-EB4B-ACF2-7C29FA315662}"/>
              </a:ext>
            </a:extLst>
          </p:cNvPr>
          <p:cNvPicPr>
            <a:picLocks noChangeAspect="1"/>
          </p:cNvPicPr>
          <p:nvPr/>
        </p:nvPicPr>
        <p:blipFill>
          <a:blip r:embed="rId3"/>
          <a:stretch>
            <a:fillRect/>
          </a:stretch>
        </p:blipFill>
        <p:spPr>
          <a:xfrm>
            <a:off x="1557868" y="1442155"/>
            <a:ext cx="7264400" cy="4842934"/>
          </a:xfrm>
          <a:prstGeom prst="rect">
            <a:avLst/>
          </a:prstGeom>
        </p:spPr>
      </p:pic>
      <p:sp>
        <p:nvSpPr>
          <p:cNvPr id="5" name="Slide Number Placeholder 4">
            <a:extLst>
              <a:ext uri="{FF2B5EF4-FFF2-40B4-BE49-F238E27FC236}">
                <a16:creationId xmlns:a16="http://schemas.microsoft.com/office/drawing/2014/main" id="{3FBD6D83-CC01-DF4F-9F2D-B559F6A6A88D}"/>
              </a:ext>
            </a:extLst>
          </p:cNvPr>
          <p:cNvSpPr>
            <a:spLocks noGrp="1"/>
          </p:cNvSpPr>
          <p:nvPr>
            <p:ph type="sldNum" sz="quarter" idx="12"/>
          </p:nvPr>
        </p:nvSpPr>
        <p:spPr/>
        <p:txBody>
          <a:bodyPr/>
          <a:lstStyle/>
          <a:p>
            <a:fld id="{0B97A0ED-0713-854E-AE67-C1B678B4A72A}" type="slidenum">
              <a:rPr lang="en-US" smtClean="0"/>
              <a:t>18</a:t>
            </a:fld>
            <a:endParaRPr lang="en-US"/>
          </a:p>
        </p:txBody>
      </p:sp>
    </p:spTree>
    <p:extLst>
      <p:ext uri="{BB962C8B-B14F-4D97-AF65-F5344CB8AC3E}">
        <p14:creationId xmlns:p14="http://schemas.microsoft.com/office/powerpoint/2010/main" val="1287120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r>
                  <a:rPr lang="en-US" b="1"/>
                  <a:t>What about when </a:t>
                </a:r>
                <a14:m>
                  <m:oMath xmlns:m="http://schemas.openxmlformats.org/officeDocument/2006/math">
                    <m:r>
                      <a:rPr lang="en-US" b="0" i="1">
                        <a:latin typeface="Cambria Math" panose="02040503050406030204" pitchFamily="18" charset="0"/>
                      </a:rPr>
                      <m:t>𝜃</m:t>
                    </m:r>
                    <m:r>
                      <a:rPr lang="en-US" b="0" i="1">
                        <a:latin typeface="Cambria Math" panose="02040503050406030204" pitchFamily="18" charset="0"/>
                      </a:rPr>
                      <m:t> = 2 </m:t>
                    </m:r>
                  </m:oMath>
                </a14:m>
                <a:r>
                  <a:rPr lang="en-US"/>
                  <a:t>?</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a:blip r:embed="rId3"/>
                <a:stretch>
                  <a:fillRect l="-2292"/>
                </a:stretch>
              </a:blipFill>
            </p:spPr>
            <p:txBody>
              <a:bodyPr/>
              <a:lstStyle/>
              <a:p>
                <a:r>
                  <a:rPr lang="en-US">
                    <a:noFill/>
                  </a:rPr>
                  <a:t> </a:t>
                </a:r>
              </a:p>
            </p:txBody>
          </p:sp>
        </mc:Fallback>
      </mc:AlternateContent>
      <p:graphicFrame>
        <p:nvGraphicFramePr>
          <p:cNvPr id="4" name="Object 3"/>
          <p:cNvGraphicFramePr>
            <a:graphicFrameLocks noChangeAspect="1"/>
          </p:cNvGraphicFramePr>
          <p:nvPr>
            <p:extLst>
              <p:ext uri="{D42A27DB-BD31-4B8C-83A1-F6EECF244321}">
                <p14:modId xmlns:p14="http://schemas.microsoft.com/office/powerpoint/2010/main" val="3391468420"/>
              </p:ext>
            </p:extLst>
          </p:nvPr>
        </p:nvGraphicFramePr>
        <p:xfrm>
          <a:off x="2310871" y="1729975"/>
          <a:ext cx="5148262" cy="741363"/>
        </p:xfrm>
        <a:graphic>
          <a:graphicData uri="http://schemas.openxmlformats.org/presentationml/2006/ole">
            <mc:AlternateContent xmlns:mc="http://schemas.openxmlformats.org/markup-compatibility/2006">
              <mc:Choice xmlns:v="urn:schemas-microsoft-com:vml" Requires="v">
                <p:oleObj name="Equation" r:id="rId4" imgW="1676400" imgH="241300" progId="Equation.DSMT4">
                  <p:embed/>
                </p:oleObj>
              </mc:Choice>
              <mc:Fallback>
                <p:oleObj name="Equation" r:id="rId4" imgW="1676400" imgH="241300" progId="Equation.DSMT4">
                  <p:embed/>
                  <p:pic>
                    <p:nvPicPr>
                      <p:cNvPr id="4" name="Object 3"/>
                      <p:cNvPicPr/>
                      <p:nvPr/>
                    </p:nvPicPr>
                    <p:blipFill>
                      <a:blip r:embed="rId5"/>
                      <a:stretch>
                        <a:fillRect/>
                      </a:stretch>
                    </p:blipFill>
                    <p:spPr>
                      <a:xfrm>
                        <a:off x="2310871" y="1729975"/>
                        <a:ext cx="5148262" cy="741363"/>
                      </a:xfrm>
                      <a:prstGeom prst="rect">
                        <a:avLst/>
                      </a:prstGeom>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886489502"/>
              </p:ext>
            </p:extLst>
          </p:nvPr>
        </p:nvGraphicFramePr>
        <p:xfrm>
          <a:off x="2310871" y="2767905"/>
          <a:ext cx="3892349" cy="906955"/>
        </p:xfrm>
        <a:graphic>
          <a:graphicData uri="http://schemas.openxmlformats.org/presentationml/2006/ole">
            <mc:AlternateContent xmlns:mc="http://schemas.openxmlformats.org/markup-compatibility/2006">
              <mc:Choice xmlns:v="urn:schemas-microsoft-com:vml" Requires="v">
                <p:oleObj name="Equation" r:id="rId6" imgW="1308100" imgH="304800" progId="Equation.DSMT4">
                  <p:embed/>
                </p:oleObj>
              </mc:Choice>
              <mc:Fallback>
                <p:oleObj name="Equation" r:id="rId6" imgW="1308100" imgH="304800" progId="Equation.DSMT4">
                  <p:embed/>
                  <p:pic>
                    <p:nvPicPr>
                      <p:cNvPr id="5" name="Object 4"/>
                      <p:cNvPicPr/>
                      <p:nvPr/>
                    </p:nvPicPr>
                    <p:blipFill>
                      <a:blip r:embed="rId7"/>
                      <a:stretch>
                        <a:fillRect/>
                      </a:stretch>
                    </p:blipFill>
                    <p:spPr>
                      <a:xfrm>
                        <a:off x="2310871" y="2767905"/>
                        <a:ext cx="3892349" cy="906955"/>
                      </a:xfrm>
                      <a:prstGeom prst="rect">
                        <a:avLst/>
                      </a:prstGeom>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3694605735"/>
              </p:ext>
            </p:extLst>
          </p:nvPr>
        </p:nvGraphicFramePr>
        <p:xfrm>
          <a:off x="2122489" y="4673035"/>
          <a:ext cx="6827837" cy="641350"/>
        </p:xfrm>
        <a:graphic>
          <a:graphicData uri="http://schemas.openxmlformats.org/presentationml/2006/ole">
            <mc:AlternateContent xmlns:mc="http://schemas.openxmlformats.org/markup-compatibility/2006">
              <mc:Choice xmlns:v="urn:schemas-microsoft-com:vml" Requires="v">
                <p:oleObj name="Equation" r:id="rId8" imgW="2565400" imgH="241300" progId="Equation.DSMT4">
                  <p:embed/>
                </p:oleObj>
              </mc:Choice>
              <mc:Fallback>
                <p:oleObj name="Equation" r:id="rId8" imgW="2565400" imgH="241300" progId="Equation.DSMT4">
                  <p:embed/>
                  <p:pic>
                    <p:nvPicPr>
                      <p:cNvPr id="6" name="Object 5"/>
                      <p:cNvPicPr/>
                      <p:nvPr/>
                    </p:nvPicPr>
                    <p:blipFill>
                      <a:blip r:embed="rId9"/>
                      <a:stretch>
                        <a:fillRect/>
                      </a:stretch>
                    </p:blipFill>
                    <p:spPr>
                      <a:xfrm>
                        <a:off x="2122489" y="4673035"/>
                        <a:ext cx="6827837" cy="641350"/>
                      </a:xfrm>
                      <a:prstGeom prst="rect">
                        <a:avLst/>
                      </a:prstGeom>
                    </p:spPr>
                  </p:pic>
                </p:oleObj>
              </mc:Fallback>
            </mc:AlternateContent>
          </a:graphicData>
        </a:graphic>
      </p:graphicFrame>
      <p:sp>
        <p:nvSpPr>
          <p:cNvPr id="7" name="TextBox 6"/>
          <p:cNvSpPr txBox="1"/>
          <p:nvPr/>
        </p:nvSpPr>
        <p:spPr>
          <a:xfrm>
            <a:off x="1157978" y="3892385"/>
            <a:ext cx="9967222" cy="461665"/>
          </a:xfrm>
          <a:prstGeom prst="rect">
            <a:avLst/>
          </a:prstGeom>
          <a:noFill/>
        </p:spPr>
        <p:txBody>
          <a:bodyPr wrap="square" rtlCol="0">
            <a:spAutoFit/>
          </a:bodyPr>
          <a:lstStyle/>
          <a:p>
            <a:r>
              <a:rPr lang="en-US" sz="2400"/>
              <a:t>So if you plug these values into the cdf on previous page it follows that</a:t>
            </a:r>
          </a:p>
        </p:txBody>
      </p:sp>
      <p:sp>
        <p:nvSpPr>
          <p:cNvPr id="8" name="TextBox 7">
            <a:extLst>
              <a:ext uri="{FF2B5EF4-FFF2-40B4-BE49-F238E27FC236}">
                <a16:creationId xmlns:a16="http://schemas.microsoft.com/office/drawing/2014/main" id="{F0310A72-D14E-844F-86D2-87EA0AF98C6C}"/>
              </a:ext>
            </a:extLst>
          </p:cNvPr>
          <p:cNvSpPr txBox="1"/>
          <p:nvPr/>
        </p:nvSpPr>
        <p:spPr>
          <a:xfrm>
            <a:off x="1628060" y="5775097"/>
            <a:ext cx="7816694" cy="830997"/>
          </a:xfrm>
          <a:prstGeom prst="rect">
            <a:avLst/>
          </a:prstGeom>
          <a:noFill/>
          <a:ln>
            <a:solidFill>
              <a:schemeClr val="accent1"/>
            </a:solidFill>
          </a:ln>
        </p:spPr>
        <p:txBody>
          <a:bodyPr wrap="square" rtlCol="0">
            <a:spAutoFit/>
          </a:bodyPr>
          <a:lstStyle/>
          <a:p>
            <a:r>
              <a:rPr lang="en-US" sz="2400">
                <a:latin typeface="Courier New" panose="02070309020205020404" pitchFamily="49" charset="0"/>
                <a:cs typeface="Courier New" panose="02070309020205020404" pitchFamily="49" charset="0"/>
              </a:rPr>
              <a:t>&gt; 1-pnorm(1, mean=1.4, sd=.71)</a:t>
            </a:r>
          </a:p>
          <a:p>
            <a:r>
              <a:rPr lang="en-US" sz="2400">
                <a:latin typeface="Courier New" panose="02070309020205020404" pitchFamily="49" charset="0"/>
                <a:cs typeface="Courier New" panose="02070309020205020404" pitchFamily="49" charset="0"/>
              </a:rPr>
              <a:t>[1] 0.713412</a:t>
            </a:r>
          </a:p>
        </p:txBody>
      </p:sp>
      <p:sp>
        <p:nvSpPr>
          <p:cNvPr id="3" name="Slide Number Placeholder 2">
            <a:extLst>
              <a:ext uri="{FF2B5EF4-FFF2-40B4-BE49-F238E27FC236}">
                <a16:creationId xmlns:a16="http://schemas.microsoft.com/office/drawing/2014/main" id="{160B078F-DDB3-1B44-AF3F-48DF6EB3CB04}"/>
              </a:ext>
            </a:extLst>
          </p:cNvPr>
          <p:cNvSpPr>
            <a:spLocks noGrp="1"/>
          </p:cNvSpPr>
          <p:nvPr>
            <p:ph type="sldNum" sz="quarter" idx="12"/>
          </p:nvPr>
        </p:nvSpPr>
        <p:spPr/>
        <p:txBody>
          <a:bodyPr/>
          <a:lstStyle/>
          <a:p>
            <a:fld id="{0B97A0ED-0713-854E-AE67-C1B678B4A72A}" type="slidenum">
              <a:rPr lang="en-US" smtClean="0"/>
              <a:t>19</a:t>
            </a:fld>
            <a:endParaRPr lang="en-US"/>
          </a:p>
        </p:txBody>
      </p:sp>
    </p:spTree>
    <p:extLst>
      <p:ext uri="{BB962C8B-B14F-4D97-AF65-F5344CB8AC3E}">
        <p14:creationId xmlns:p14="http://schemas.microsoft.com/office/powerpoint/2010/main" val="37901584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1F58A8-C211-3342-BC24-194D5507AE68}"/>
              </a:ext>
            </a:extLst>
          </p:cNvPr>
          <p:cNvSpPr>
            <a:spLocks noGrp="1"/>
          </p:cNvSpPr>
          <p:nvPr>
            <p:ph type="title"/>
          </p:nvPr>
        </p:nvSpPr>
        <p:spPr/>
        <p:txBody>
          <a:bodyPr/>
          <a:lstStyle/>
          <a:p>
            <a:r>
              <a:rPr lang="en-US" b="1"/>
              <a:t>Some Motivating Data</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45AE015-5295-424B-84B8-313182433B99}"/>
                  </a:ext>
                </a:extLst>
              </p:cNvPr>
              <p:cNvSpPr>
                <a:spLocks noGrp="1"/>
              </p:cNvSpPr>
              <p:nvPr>
                <p:ph idx="1"/>
              </p:nvPr>
            </p:nvSpPr>
            <p:spPr/>
            <p:txBody>
              <a:bodyPr>
                <a:normAutofit fontScale="85000" lnSpcReduction="10000"/>
              </a:bodyPr>
              <a:lstStyle/>
              <a:p>
                <a:pPr marL="0" indent="0">
                  <a:buNone/>
                </a:pPr>
                <a:r>
                  <a:rPr lang="en-US"/>
                  <a:t>A test developer is attempting to make an “algebra readiness test” that teachers can administer near the beginning of the year to make inferences about students’ preparation for learning algebra. Each form consists of a series of short algebra problems that are open-ended. Students need to simplify expressions, re-arrange terms, or solve equations. Each response on each form is scored correct (1) or incorrect (0). Here are two sample items from one of the forms:</a:t>
                </a:r>
              </a:p>
              <a:p>
                <a:pPr marL="0" indent="0">
                  <a:buNone/>
                </a:pPr>
                <a:r>
                  <a:rPr lang="en-US"/>
                  <a:t> </a:t>
                </a:r>
              </a:p>
              <a:p>
                <a:pPr marL="0" indent="0">
                  <a:buNone/>
                </a:pPr>
                <a:r>
                  <a:rPr lang="en-US"/>
                  <a:t>Solve:		</a:t>
                </a:r>
                <a14:m>
                  <m:oMath xmlns:m="http://schemas.openxmlformats.org/officeDocument/2006/math">
                    <m:r>
                      <a:rPr lang="en-US" i="1">
                        <a:latin typeface="Cambria Math" panose="02040503050406030204" pitchFamily="18" charset="0"/>
                      </a:rPr>
                      <m:t>7+3∗4−5∗2</m:t>
                    </m:r>
                  </m:oMath>
                </a14:m>
                <a:endParaRPr lang="en-US"/>
              </a:p>
              <a:p>
                <a:pPr marL="0" indent="0">
                  <a:buNone/>
                </a:pPr>
                <a:r>
                  <a:rPr lang="en-US"/>
                  <a:t>Simplify:	</a:t>
                </a:r>
                <a14:m>
                  <m:oMath xmlns:m="http://schemas.openxmlformats.org/officeDocument/2006/math">
                    <m:r>
                      <a:rPr lang="en-US" i="1">
                        <a:latin typeface="Cambria Math" panose="02040503050406030204" pitchFamily="18" charset="0"/>
                      </a:rPr>
                      <m:t>5</m:t>
                    </m:r>
                    <m:r>
                      <a:rPr lang="en-US" i="1">
                        <a:latin typeface="Cambria Math" panose="02040503050406030204" pitchFamily="18" charset="0"/>
                      </a:rPr>
                      <m:t>𝑎</m:t>
                    </m:r>
                    <m:d>
                      <m:dPr>
                        <m:ctrlPr>
                          <a:rPr lang="en-US" i="1">
                            <a:latin typeface="Cambria Math" panose="02040503050406030204" pitchFamily="18" charset="0"/>
                          </a:rPr>
                        </m:ctrlPr>
                      </m:dPr>
                      <m:e>
                        <m:r>
                          <a:rPr lang="en-US" i="1">
                            <a:latin typeface="Cambria Math" panose="02040503050406030204" pitchFamily="18" charset="0"/>
                          </a:rPr>
                          <m:t>3+</m:t>
                        </m:r>
                        <m:r>
                          <a:rPr lang="en-US" i="1">
                            <a:latin typeface="Cambria Math" panose="02040503050406030204" pitchFamily="18" charset="0"/>
                          </a:rPr>
                          <m:t>𝑏</m:t>
                        </m:r>
                      </m:e>
                    </m:d>
                  </m:oMath>
                </a14:m>
                <a:endParaRPr lang="en-US"/>
              </a:p>
              <a:p>
                <a:pPr marL="0" indent="0">
                  <a:buNone/>
                </a:pPr>
                <a:r>
                  <a:rPr lang="en-US" b="1"/>
                  <a:t> </a:t>
                </a:r>
                <a:endParaRPr lang="en-US"/>
              </a:p>
              <a:p>
                <a:r>
                  <a:rPr lang="en-US"/>
                  <a:t>Two test forms (”A” and “B”) were administered in a pilot test. Each form actually had 40 items, but we will only focus here on the first 15 from form A. N = 1,958.</a:t>
                </a:r>
              </a:p>
              <a:p>
                <a:endParaRPr lang="en-US"/>
              </a:p>
            </p:txBody>
          </p:sp>
        </mc:Choice>
        <mc:Fallback xmlns="">
          <p:sp>
            <p:nvSpPr>
              <p:cNvPr id="3" name="Content Placeholder 2">
                <a:extLst>
                  <a:ext uri="{FF2B5EF4-FFF2-40B4-BE49-F238E27FC236}">
                    <a16:creationId xmlns:a16="http://schemas.microsoft.com/office/drawing/2014/main" id="{045AE015-5295-424B-84B8-313182433B99}"/>
                  </a:ext>
                </a:extLst>
              </p:cNvPr>
              <p:cNvSpPr>
                <a:spLocks noGrp="1" noRot="1" noChangeAspect="1" noMove="1" noResize="1" noEditPoints="1" noAdjustHandles="1" noChangeArrowheads="1" noChangeShapeType="1" noTextEdit="1"/>
              </p:cNvSpPr>
              <p:nvPr>
                <p:ph idx="1"/>
              </p:nvPr>
            </p:nvSpPr>
            <p:spPr>
              <a:blipFill>
                <a:blip r:embed="rId2"/>
                <a:stretch>
                  <a:fillRect l="-844" t="-2924" r="-241" b="-877"/>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DBF9802B-F894-FA41-8882-E8711AFBA5D4}"/>
              </a:ext>
            </a:extLst>
          </p:cNvPr>
          <p:cNvSpPr>
            <a:spLocks noGrp="1"/>
          </p:cNvSpPr>
          <p:nvPr>
            <p:ph type="sldNum" sz="quarter" idx="12"/>
          </p:nvPr>
        </p:nvSpPr>
        <p:spPr/>
        <p:txBody>
          <a:bodyPr/>
          <a:lstStyle/>
          <a:p>
            <a:fld id="{0B97A0ED-0713-854E-AE67-C1B678B4A72A}" type="slidenum">
              <a:rPr lang="en-US" smtClean="0"/>
              <a:t>2</a:t>
            </a:fld>
            <a:endParaRPr lang="en-US"/>
          </a:p>
        </p:txBody>
      </p:sp>
    </p:spTree>
    <p:extLst>
      <p:ext uri="{BB962C8B-B14F-4D97-AF65-F5344CB8AC3E}">
        <p14:creationId xmlns:p14="http://schemas.microsoft.com/office/powerpoint/2010/main" val="35297901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14:m>
                  <m:oMath xmlns:m="http://schemas.openxmlformats.org/officeDocument/2006/math">
                    <m:r>
                      <a:rPr lang="en-US" b="0" i="1">
                        <a:latin typeface="Cambria Math" panose="02040503050406030204" pitchFamily="18" charset="0"/>
                      </a:rPr>
                      <m:t>𝑃</m:t>
                    </m:r>
                    <m:r>
                      <a:rPr lang="en-US" b="0" i="1">
                        <a:latin typeface="Cambria Math" panose="02040503050406030204" pitchFamily="18" charset="0"/>
                      </a:rPr>
                      <m:t>(</m:t>
                    </m:r>
                    <m:r>
                      <a:rPr lang="en-US" b="0" i="1">
                        <a:latin typeface="Cambria Math" panose="02040503050406030204" pitchFamily="18" charset="0"/>
                      </a:rPr>
                      <m:t>𝑉</m:t>
                    </m:r>
                    <m:r>
                      <a:rPr lang="en-US" b="0" i="1">
                        <a:latin typeface="Cambria Math" panose="02040503050406030204" pitchFamily="18" charset="0"/>
                      </a:rPr>
                      <m:t>&gt;1)</m:t>
                    </m:r>
                  </m:oMath>
                </a14:m>
                <a:r>
                  <a:rPr lang="en-US"/>
                  <a:t> </a:t>
                </a:r>
                <a:r>
                  <a:rPr lang="en-US" b="1"/>
                  <a:t>when </a:t>
                </a:r>
                <a14:m>
                  <m:oMath xmlns:m="http://schemas.openxmlformats.org/officeDocument/2006/math">
                    <m:r>
                      <a:rPr lang="en-US" b="0" i="1">
                        <a:latin typeface="Cambria Math" panose="02040503050406030204" pitchFamily="18" charset="0"/>
                      </a:rPr>
                      <m:t>𝜃</m:t>
                    </m:r>
                    <m:r>
                      <a:rPr lang="en-US" b="0" i="1">
                        <a:latin typeface="Cambria Math" panose="02040503050406030204" pitchFamily="18" charset="0"/>
                      </a:rPr>
                      <m:t>=2</m:t>
                    </m:r>
                  </m:oMath>
                </a14:m>
                <a:r>
                  <a:rPr lang="en-US"/>
                  <a:t>  is .72</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a:blip r:embed="rId2"/>
                <a:stretch>
                  <a:fillRect l="-965"/>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3F24A12F-B74F-0240-B717-6590969EB4E1}"/>
              </a:ext>
            </a:extLst>
          </p:cNvPr>
          <p:cNvPicPr>
            <a:picLocks noChangeAspect="1"/>
          </p:cNvPicPr>
          <p:nvPr/>
        </p:nvPicPr>
        <p:blipFill>
          <a:blip r:embed="rId3"/>
          <a:stretch>
            <a:fillRect/>
          </a:stretch>
        </p:blipFill>
        <p:spPr>
          <a:xfrm>
            <a:off x="1794933" y="1261533"/>
            <a:ext cx="7552267" cy="5034845"/>
          </a:xfrm>
          <a:prstGeom prst="rect">
            <a:avLst/>
          </a:prstGeom>
        </p:spPr>
      </p:pic>
      <p:sp>
        <p:nvSpPr>
          <p:cNvPr id="5" name="Slide Number Placeholder 4">
            <a:extLst>
              <a:ext uri="{FF2B5EF4-FFF2-40B4-BE49-F238E27FC236}">
                <a16:creationId xmlns:a16="http://schemas.microsoft.com/office/drawing/2014/main" id="{702655D4-7984-9748-8C6E-5D6221A18171}"/>
              </a:ext>
            </a:extLst>
          </p:cNvPr>
          <p:cNvSpPr>
            <a:spLocks noGrp="1"/>
          </p:cNvSpPr>
          <p:nvPr>
            <p:ph type="sldNum" sz="quarter" idx="12"/>
          </p:nvPr>
        </p:nvSpPr>
        <p:spPr/>
        <p:txBody>
          <a:bodyPr/>
          <a:lstStyle/>
          <a:p>
            <a:fld id="{0B97A0ED-0713-854E-AE67-C1B678B4A72A}" type="slidenum">
              <a:rPr lang="en-US" smtClean="0"/>
              <a:t>20</a:t>
            </a:fld>
            <a:endParaRPr lang="en-US"/>
          </a:p>
        </p:txBody>
      </p:sp>
    </p:spTree>
    <p:extLst>
      <p:ext uri="{BB962C8B-B14F-4D97-AF65-F5344CB8AC3E}">
        <p14:creationId xmlns:p14="http://schemas.microsoft.com/office/powerpoint/2010/main" val="36719707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a:t>The Story So Far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pPr lvl="0"/>
                <a:r>
                  <a:rPr lang="en-US"/>
                  <a:t>Student performance on each test item can be related to the construct of measurement by regressing </a:t>
                </a:r>
                <a14:m>
                  <m:oMath xmlns:m="http://schemas.openxmlformats.org/officeDocument/2006/math">
                    <m:r>
                      <a:rPr lang="en-US" i="1">
                        <a:latin typeface="Cambria Math" panose="02040503050406030204" pitchFamily="18" charset="0"/>
                      </a:rPr>
                      <m:t>𝑉</m:t>
                    </m:r>
                    <m:r>
                      <a:rPr lang="en-US" i="1" baseline="-25000">
                        <a:latin typeface="Cambria Math" panose="02040503050406030204" pitchFamily="18" charset="0"/>
                      </a:rPr>
                      <m:t>𝑖</m:t>
                    </m:r>
                  </m:oMath>
                </a14:m>
                <a:r>
                  <a:rPr lang="en-US"/>
                  <a:t> on </a:t>
                </a:r>
                <a14:m>
                  <m:oMath xmlns:m="http://schemas.openxmlformats.org/officeDocument/2006/math">
                    <m:r>
                      <a:rPr lang="en-US" i="1">
                        <a:latin typeface="Cambria Math" panose="02040503050406030204" pitchFamily="18" charset="0"/>
                      </a:rPr>
                      <m:t>𝜃</m:t>
                    </m:r>
                  </m:oMath>
                </a14:m>
                <a:r>
                  <a:rPr lang="en-US"/>
                  <a:t>.  </a:t>
                </a:r>
              </a:p>
              <a:p>
                <a:pPr lvl="0"/>
                <a:r>
                  <a:rPr lang="en-US"/>
                  <a:t>If the item provides a good measure of </a:t>
                </a:r>
                <a14:m>
                  <m:oMath xmlns:m="http://schemas.openxmlformats.org/officeDocument/2006/math">
                    <m:r>
                      <a:rPr lang="en-US" i="1">
                        <a:latin typeface="Cambria Math" panose="02040503050406030204" pitchFamily="18" charset="0"/>
                      </a:rPr>
                      <m:t>𝜃</m:t>
                    </m:r>
                  </m:oMath>
                </a14:m>
                <a:r>
                  <a:rPr lang="en-US"/>
                  <a:t>, the slope of the regression, will be closer to 1 than to 0. </a:t>
                </a:r>
              </a:p>
              <a:p>
                <a:pPr lvl="0"/>
                <a:r>
                  <a:rPr lang="en-US"/>
                  <a:t>Given a value of </a:t>
                </a:r>
                <a14:m>
                  <m:oMath xmlns:m="http://schemas.openxmlformats.org/officeDocument/2006/math">
                    <m:r>
                      <a:rPr lang="en-US" i="1">
                        <a:latin typeface="Cambria Math" panose="02040503050406030204" pitchFamily="18" charset="0"/>
                      </a:rPr>
                      <m:t>𝜃</m:t>
                    </m:r>
                  </m:oMath>
                </a14:m>
                <a:r>
                  <a:rPr lang="en-US"/>
                  <a:t>, the probability of observing a value of </a:t>
                </a:r>
                <a14:m>
                  <m:oMath xmlns:m="http://schemas.openxmlformats.org/officeDocument/2006/math">
                    <m:r>
                      <a:rPr lang="en-US" i="1">
                        <a:latin typeface="Cambria Math" panose="02040503050406030204" pitchFamily="18" charset="0"/>
                      </a:rPr>
                      <m:t>𝑉</m:t>
                    </m:r>
                    <m:r>
                      <a:rPr lang="en-US" i="1" baseline="-25000">
                        <a:latin typeface="Cambria Math" panose="02040503050406030204" pitchFamily="18" charset="0"/>
                      </a:rPr>
                      <m:t>𝑖</m:t>
                    </m:r>
                  </m:oMath>
                </a14:m>
                <a:r>
                  <a:rPr lang="en-US"/>
                  <a:t> above some threshold </a:t>
                </a:r>
                <a14:m>
                  <m:oMath xmlns:m="http://schemas.openxmlformats.org/officeDocument/2006/math">
                    <m:r>
                      <a:rPr lang="en-US" b="0" i="1">
                        <a:latin typeface="Cambria Math" panose="02040503050406030204" pitchFamily="18" charset="0"/>
                      </a:rPr>
                      <m:t>𝜏</m:t>
                    </m:r>
                    <m:r>
                      <a:rPr lang="en-US" b="0" i="1">
                        <a:latin typeface="Cambria Math" panose="02040503050406030204" pitchFamily="18" charset="0"/>
                      </a:rPr>
                      <m:t> </m:t>
                    </m:r>
                  </m:oMath>
                </a14:m>
                <a:r>
                  <a:rPr lang="en-US"/>
                  <a:t>is governed by the cdf of </a:t>
                </a:r>
                <a14:m>
                  <m:oMath xmlns:m="http://schemas.openxmlformats.org/officeDocument/2006/math">
                    <m:r>
                      <a:rPr lang="en-US" i="1">
                        <a:latin typeface="Cambria Math" panose="02040503050406030204" pitchFamily="18" charset="0"/>
                      </a:rPr>
                      <m:t>𝑉</m:t>
                    </m:r>
                    <m:r>
                      <a:rPr lang="en-US" i="1" baseline="-25000">
                        <a:latin typeface="Cambria Math" panose="02040503050406030204" pitchFamily="18" charset="0"/>
                      </a:rPr>
                      <m:t>𝑖</m:t>
                    </m:r>
                    <m:r>
                      <a:rPr lang="en-US" i="1">
                        <a:latin typeface="Cambria Math" panose="02040503050406030204" pitchFamily="18" charset="0"/>
                      </a:rPr>
                      <m:t> |</m:t>
                    </m:r>
                    <m:r>
                      <a:rPr lang="en-US" i="1">
                        <a:latin typeface="Cambria Math" panose="02040503050406030204" pitchFamily="18" charset="0"/>
                      </a:rPr>
                      <m:t>𝜃</m:t>
                    </m:r>
                  </m:oMath>
                </a14:m>
                <a:r>
                  <a:rPr lang="en-US"/>
                  <a:t> .  </a:t>
                </a:r>
              </a:p>
              <a:p>
                <a:pPr lvl="0"/>
                <a:r>
                  <a:rPr lang="en-US"/>
                  <a:t>If we hold the </a:t>
                </a:r>
                <a14:m>
                  <m:oMath xmlns:m="http://schemas.openxmlformats.org/officeDocument/2006/math">
                    <m:r>
                      <a:rPr lang="en-US" i="1">
                        <a:latin typeface="Cambria Math" panose="02040503050406030204" pitchFamily="18" charset="0"/>
                      </a:rPr>
                      <m:t>𝜏</m:t>
                    </m:r>
                  </m:oMath>
                </a14:m>
                <a:r>
                  <a:rPr lang="en-US"/>
                  <a:t> constant and vary values of </a:t>
                </a:r>
                <a14:m>
                  <m:oMath xmlns:m="http://schemas.openxmlformats.org/officeDocument/2006/math">
                    <m:r>
                      <a:rPr lang="en-US" i="1">
                        <a:latin typeface="Cambria Math" panose="02040503050406030204" pitchFamily="18" charset="0"/>
                      </a:rPr>
                      <m:t>𝜃</m:t>
                    </m:r>
                  </m:oMath>
                </a14:m>
                <a:r>
                  <a:rPr lang="en-US"/>
                  <a:t>, the shape of the resulting curve (formed by the different intersection with the regression line &amp; threshold) is the “S” shaped normal ogive.  The higher the threshold, the more “difficult” the item.</a:t>
                </a:r>
              </a:p>
              <a:p>
                <a:endParaRPr lang="en-US"/>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086" t="-2326" r="-724" b="-2907"/>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C6B5D8AE-3406-134F-8BB4-C89C4B8A6E27}"/>
              </a:ext>
            </a:extLst>
          </p:cNvPr>
          <p:cNvSpPr>
            <a:spLocks noGrp="1"/>
          </p:cNvSpPr>
          <p:nvPr>
            <p:ph type="sldNum" sz="quarter" idx="12"/>
          </p:nvPr>
        </p:nvSpPr>
        <p:spPr/>
        <p:txBody>
          <a:bodyPr/>
          <a:lstStyle/>
          <a:p>
            <a:fld id="{0B97A0ED-0713-854E-AE67-C1B678B4A72A}" type="slidenum">
              <a:rPr lang="en-US" smtClean="0"/>
              <a:t>21</a:t>
            </a:fld>
            <a:endParaRPr lang="en-US"/>
          </a:p>
        </p:txBody>
      </p:sp>
    </p:spTree>
    <p:extLst>
      <p:ext uri="{BB962C8B-B14F-4D97-AF65-F5344CB8AC3E}">
        <p14:creationId xmlns:p14="http://schemas.microsoft.com/office/powerpoint/2010/main" val="22954031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a:t>From Latent to Observed</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a:t>Both </a:t>
                </a:r>
                <a14:m>
                  <m:oMath xmlns:m="http://schemas.openxmlformats.org/officeDocument/2006/math">
                    <m:r>
                      <a:rPr lang="en-US" i="1">
                        <a:latin typeface="Cambria Math" panose="02040503050406030204" pitchFamily="18" charset="0"/>
                      </a:rPr>
                      <m:t>𝑉</m:t>
                    </m:r>
                    <m:r>
                      <a:rPr lang="en-US" i="1" baseline="-25000">
                        <a:latin typeface="Cambria Math" panose="02040503050406030204" pitchFamily="18" charset="0"/>
                      </a:rPr>
                      <m:t>𝑖</m:t>
                    </m:r>
                  </m:oMath>
                </a14:m>
                <a:r>
                  <a:rPr lang="en-US"/>
                  <a:t> and </a:t>
                </a:r>
                <a14:m>
                  <m:oMath xmlns:m="http://schemas.openxmlformats.org/officeDocument/2006/math">
                    <m:r>
                      <a:rPr lang="en-US" i="1">
                        <a:latin typeface="Cambria Math" panose="02040503050406030204" pitchFamily="18" charset="0"/>
                      </a:rPr>
                      <m:t>𝜃</m:t>
                    </m:r>
                  </m:oMath>
                </a14:m>
                <a:r>
                  <a:rPr lang="en-US"/>
                  <a:t> are latent variables.  We need a way to link the observed item response that underlies </a:t>
                </a:r>
                <a14:m>
                  <m:oMath xmlns:m="http://schemas.openxmlformats.org/officeDocument/2006/math">
                    <m:r>
                      <a:rPr lang="en-US" i="1">
                        <a:latin typeface="Cambria Math" panose="02040503050406030204" pitchFamily="18" charset="0"/>
                      </a:rPr>
                      <m:t>𝑉</m:t>
                    </m:r>
                    <m:r>
                      <a:rPr lang="en-US" i="1" baseline="-25000">
                        <a:latin typeface="Cambria Math" panose="02040503050406030204" pitchFamily="18" charset="0"/>
                      </a:rPr>
                      <m:t>𝑖</m:t>
                    </m:r>
                  </m:oMath>
                </a14:m>
                <a:r>
                  <a:rPr lang="en-US" i="1" baseline="-25000"/>
                  <a:t> </a:t>
                </a:r>
                <a:r>
                  <a:rPr lang="en-US"/>
                  <a:t>to </a:t>
                </a:r>
                <a14:m>
                  <m:oMath xmlns:m="http://schemas.openxmlformats.org/officeDocument/2006/math">
                    <m:r>
                      <a:rPr lang="en-US" i="1">
                        <a:latin typeface="Cambria Math" panose="02040503050406030204" pitchFamily="18" charset="0"/>
                      </a:rPr>
                      <m:t>𝜃</m:t>
                    </m:r>
                  </m:oMath>
                </a14:m>
                <a:r>
                  <a:rPr lang="en-US"/>
                  <a:t>.</a:t>
                </a:r>
              </a:p>
              <a:p>
                <a:r>
                  <a:rPr lang="en-US"/>
                  <a:t>Let </a:t>
                </a:r>
                <a14:m>
                  <m:oMath xmlns:m="http://schemas.openxmlformats.org/officeDocument/2006/math">
                    <m:r>
                      <a:rPr lang="en-US" i="1">
                        <a:latin typeface="Cambria Math" panose="02040503050406030204" pitchFamily="18" charset="0"/>
                      </a:rPr>
                      <m:t>𝑋</m:t>
                    </m:r>
                    <m:r>
                      <a:rPr lang="en-US" i="1" baseline="-25000">
                        <a:latin typeface="Cambria Math" panose="02040503050406030204" pitchFamily="18" charset="0"/>
                      </a:rPr>
                      <m:t>𝑖</m:t>
                    </m:r>
                  </m:oMath>
                </a14:m>
                <a:r>
                  <a:rPr lang="en-US"/>
                  <a:t> be a discrete random variable representing the observed response of a given person to multiple-choice item </a:t>
                </a:r>
                <a:r>
                  <a:rPr lang="en-US" i="1"/>
                  <a:t>i</a:t>
                </a:r>
                <a:r>
                  <a:rPr lang="en-US"/>
                  <a:t>.  </a:t>
                </a:r>
              </a:p>
              <a:p>
                <a:r>
                  <a:rPr lang="en-US"/>
                  <a:t>Assume that </a:t>
                </a:r>
                <a14:m>
                  <m:oMath xmlns:m="http://schemas.openxmlformats.org/officeDocument/2006/math">
                    <m:r>
                      <a:rPr lang="en-US" i="1">
                        <a:latin typeface="Cambria Math" panose="02040503050406030204" pitchFamily="18" charset="0"/>
                      </a:rPr>
                      <m:t>𝑋</m:t>
                    </m:r>
                    <m:r>
                      <a:rPr lang="en-US" i="1" baseline="-25000">
                        <a:latin typeface="Cambria Math" panose="02040503050406030204" pitchFamily="18" charset="0"/>
                      </a:rPr>
                      <m:t>𝑖</m:t>
                    </m:r>
                  </m:oMath>
                </a14:m>
                <a:r>
                  <a:rPr lang="en-US"/>
                  <a:t> is based on the dichotomization of the continuous quantity </a:t>
                </a:r>
                <a14:m>
                  <m:oMath xmlns:m="http://schemas.openxmlformats.org/officeDocument/2006/math">
                    <m:r>
                      <a:rPr lang="en-US" i="1">
                        <a:latin typeface="Cambria Math" panose="02040503050406030204" pitchFamily="18" charset="0"/>
                      </a:rPr>
                      <m:t>𝑉</m:t>
                    </m:r>
                    <m:r>
                      <a:rPr lang="en-US" i="1" baseline="-25000">
                        <a:latin typeface="Cambria Math" panose="02040503050406030204" pitchFamily="18" charset="0"/>
                      </a:rPr>
                      <m:t>𝑖</m:t>
                    </m:r>
                  </m:oMath>
                </a14:m>
                <a:endParaRPr lang="en-US"/>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086" t="-2326"/>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015F6B7E-8EAD-8C4F-881E-430F844FF258}"/>
              </a:ext>
            </a:extLst>
          </p:cNvPr>
          <p:cNvSpPr>
            <a:spLocks noGrp="1"/>
          </p:cNvSpPr>
          <p:nvPr>
            <p:ph type="sldNum" sz="quarter" idx="12"/>
          </p:nvPr>
        </p:nvSpPr>
        <p:spPr/>
        <p:txBody>
          <a:bodyPr/>
          <a:lstStyle/>
          <a:p>
            <a:fld id="{0B97A0ED-0713-854E-AE67-C1B678B4A72A}" type="slidenum">
              <a:rPr lang="en-US" smtClean="0"/>
              <a:t>22</a:t>
            </a:fld>
            <a:endParaRPr lang="en-US"/>
          </a:p>
        </p:txBody>
      </p:sp>
    </p:spTree>
    <p:extLst>
      <p:ext uri="{BB962C8B-B14F-4D97-AF65-F5344CB8AC3E}">
        <p14:creationId xmlns:p14="http://schemas.microsoft.com/office/powerpoint/2010/main" val="21127854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a:t>Dichotomization Rule</a:t>
            </a:r>
          </a:p>
        </p:txBody>
      </p:sp>
      <p:graphicFrame>
        <p:nvGraphicFramePr>
          <p:cNvPr id="7" name="Object 6"/>
          <p:cNvGraphicFramePr>
            <a:graphicFrameLocks noChangeAspect="1"/>
          </p:cNvGraphicFramePr>
          <p:nvPr>
            <p:extLst>
              <p:ext uri="{D42A27DB-BD31-4B8C-83A1-F6EECF244321}">
                <p14:modId xmlns:p14="http://schemas.microsoft.com/office/powerpoint/2010/main" val="67231946"/>
              </p:ext>
            </p:extLst>
          </p:nvPr>
        </p:nvGraphicFramePr>
        <p:xfrm>
          <a:off x="1546484" y="4641486"/>
          <a:ext cx="8308436" cy="1070412"/>
        </p:xfrm>
        <a:graphic>
          <a:graphicData uri="http://schemas.openxmlformats.org/presentationml/2006/ole">
            <mc:AlternateContent xmlns:mc="http://schemas.openxmlformats.org/markup-compatibility/2006">
              <mc:Choice xmlns:v="urn:schemas-microsoft-com:vml" Requires="v">
                <p:oleObj name="Equation" r:id="rId2" imgW="4140200" imgH="533400" progId="Equation.DSMT4">
                  <p:embed/>
                </p:oleObj>
              </mc:Choice>
              <mc:Fallback>
                <p:oleObj name="Equation" r:id="rId2" imgW="4140200" imgH="533400" progId="Equation.DSMT4">
                  <p:embed/>
                  <p:pic>
                    <p:nvPicPr>
                      <p:cNvPr id="7" name="Object 6"/>
                      <p:cNvPicPr/>
                      <p:nvPr/>
                    </p:nvPicPr>
                    <p:blipFill>
                      <a:blip r:embed="rId3"/>
                      <a:stretch>
                        <a:fillRect/>
                      </a:stretch>
                    </p:blipFill>
                    <p:spPr>
                      <a:xfrm>
                        <a:off x="1546484" y="4641486"/>
                        <a:ext cx="8308436" cy="1070412"/>
                      </a:xfrm>
                      <a:prstGeom prst="rect">
                        <a:avLst/>
                      </a:prstGeom>
                    </p:spPr>
                  </p:pic>
                </p:oleObj>
              </mc:Fallback>
            </mc:AlternateContent>
          </a:graphicData>
        </a:graphic>
      </p:graphicFrame>
      <p:sp>
        <p:nvSpPr>
          <p:cNvPr id="8" name="Rectangle 7"/>
          <p:cNvSpPr/>
          <p:nvPr/>
        </p:nvSpPr>
        <p:spPr>
          <a:xfrm>
            <a:off x="1546484" y="4854200"/>
            <a:ext cx="3346164" cy="644983"/>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0AD2D3B3-D7CD-CA4A-88DC-CF69783F4721}"/>
                  </a:ext>
                </a:extLst>
              </p:cNvPr>
              <p:cNvSpPr txBox="1"/>
              <p:nvPr/>
            </p:nvSpPr>
            <p:spPr>
              <a:xfrm>
                <a:off x="1427951" y="1827259"/>
                <a:ext cx="9414934" cy="3046988"/>
              </a:xfrm>
              <a:prstGeom prst="rect">
                <a:avLst/>
              </a:prstGeom>
              <a:noFill/>
            </p:spPr>
            <p:txBody>
              <a:bodyPr wrap="square" rtlCol="0">
                <a:spAutoFit/>
              </a:bodyPr>
              <a:lstStyle/>
              <a:p>
                <a:r>
                  <a:rPr lang="en-US" sz="2400"/>
                  <a:t>Let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𝜏</m:t>
                        </m:r>
                      </m:e>
                      <m:sub>
                        <m:r>
                          <a:rPr lang="en-US" sz="2400" i="1">
                            <a:latin typeface="Cambria Math" panose="02040503050406030204" pitchFamily="18" charset="0"/>
                          </a:rPr>
                          <m:t>𝑖</m:t>
                        </m:r>
                      </m:sub>
                    </m:sSub>
                    <m:r>
                      <a:rPr lang="en-US" sz="2400" i="1">
                        <a:latin typeface="Cambria Math" panose="02040503050406030204" pitchFamily="18" charset="0"/>
                      </a:rPr>
                      <m:t> </m:t>
                    </m:r>
                  </m:oMath>
                </a14:m>
                <a:r>
                  <a:rPr lang="en-US" sz="2400"/>
                  <a:t> represent threshold value for item i.</a:t>
                </a:r>
              </a:p>
              <a:p>
                <a:pPr marL="285750" indent="-285750">
                  <a:buFont typeface="Arial" panose="020B0604020202020204" pitchFamily="34" charset="0"/>
                  <a:buChar char="•"/>
                </a:pPr>
                <a:r>
                  <a:rPr lang="en-US" sz="2400"/>
                  <a:t>If </a:t>
                </a:r>
                <a14:m>
                  <m:oMath xmlns:m="http://schemas.openxmlformats.org/officeDocument/2006/math">
                    <m:sSub>
                      <m:sSubPr>
                        <m:ctrlPr>
                          <a:rPr lang="en-US" sz="2400" b="0" i="1">
                            <a:latin typeface="Cambria Math" panose="02040503050406030204" pitchFamily="18" charset="0"/>
                          </a:rPr>
                        </m:ctrlPr>
                      </m:sSubPr>
                      <m:e>
                        <m:r>
                          <a:rPr lang="en-US" sz="2400" b="0" i="1">
                            <a:latin typeface="Cambria Math" panose="02040503050406030204" pitchFamily="18" charset="0"/>
                          </a:rPr>
                          <m:t>𝑉</m:t>
                        </m:r>
                      </m:e>
                      <m:sub>
                        <m:r>
                          <a:rPr lang="en-US" sz="2400" b="0" i="1">
                            <a:latin typeface="Cambria Math" panose="02040503050406030204" pitchFamily="18" charset="0"/>
                          </a:rPr>
                          <m:t>𝑖</m:t>
                        </m:r>
                      </m:sub>
                    </m:sSub>
                    <m:r>
                      <a:rPr lang="en-US" sz="2400" b="0" i="1">
                        <a:latin typeface="Cambria Math" panose="02040503050406030204" pitchFamily="18" charset="0"/>
                      </a:rPr>
                      <m:t>&gt;</m:t>
                    </m:r>
                    <m:sSub>
                      <m:sSubPr>
                        <m:ctrlPr>
                          <a:rPr lang="en-US" sz="2400" b="0" i="1">
                            <a:latin typeface="Cambria Math" panose="02040503050406030204" pitchFamily="18" charset="0"/>
                          </a:rPr>
                        </m:ctrlPr>
                      </m:sSubPr>
                      <m:e>
                        <m:r>
                          <a:rPr lang="en-US" sz="2400" b="0" i="1">
                            <a:latin typeface="Cambria Math" panose="02040503050406030204" pitchFamily="18" charset="0"/>
                          </a:rPr>
                          <m:t>𝜏</m:t>
                        </m:r>
                      </m:e>
                      <m:sub>
                        <m:r>
                          <a:rPr lang="en-US" sz="2400" b="0" i="1">
                            <a:latin typeface="Cambria Math" panose="02040503050406030204" pitchFamily="18" charset="0"/>
                          </a:rPr>
                          <m:t>𝑖</m:t>
                        </m:r>
                      </m:sub>
                    </m:sSub>
                    <m:r>
                      <a:rPr lang="en-US" sz="2400" b="0" i="1">
                        <a:latin typeface="Cambria Math" panose="02040503050406030204" pitchFamily="18" charset="0"/>
                      </a:rPr>
                      <m:t> </m:t>
                    </m:r>
                  </m:oMath>
                </a14:m>
                <a:r>
                  <a:rPr lang="en-US" sz="2400"/>
                  <a:t>then the response to item </a:t>
                </a:r>
                <a14:m>
                  <m:oMath xmlns:m="http://schemas.openxmlformats.org/officeDocument/2006/math">
                    <m:r>
                      <a:rPr lang="en-US" sz="2400" i="1">
                        <a:latin typeface="Cambria Math" panose="02040503050406030204" pitchFamily="18" charset="0"/>
                      </a:rPr>
                      <m:t>𝑖</m:t>
                    </m:r>
                  </m:oMath>
                </a14:m>
                <a:r>
                  <a:rPr lang="en-US" sz="2400"/>
                  <a:t> will be correct, and </a:t>
                </a:r>
                <a14:m>
                  <m:oMath xmlns:m="http://schemas.openxmlformats.org/officeDocument/2006/math">
                    <m:sSub>
                      <m:sSubPr>
                        <m:ctrlPr>
                          <a:rPr lang="en-US" sz="2400" b="0" i="1">
                            <a:latin typeface="Cambria Math" panose="02040503050406030204" pitchFamily="18" charset="0"/>
                          </a:rPr>
                        </m:ctrlPr>
                      </m:sSubPr>
                      <m:e>
                        <m:r>
                          <a:rPr lang="en-US" sz="2400" b="0" i="1">
                            <a:latin typeface="Cambria Math" panose="02040503050406030204" pitchFamily="18" charset="0"/>
                          </a:rPr>
                          <m:t>𝑋</m:t>
                        </m:r>
                      </m:e>
                      <m:sub>
                        <m:r>
                          <a:rPr lang="en-US" sz="2400" b="0" i="1">
                            <a:latin typeface="Cambria Math" panose="02040503050406030204" pitchFamily="18" charset="0"/>
                          </a:rPr>
                          <m:t>𝑖</m:t>
                        </m:r>
                      </m:sub>
                    </m:sSub>
                    <m:r>
                      <a:rPr lang="en-US" sz="2400" b="0" i="1">
                        <a:latin typeface="Cambria Math" panose="02040503050406030204" pitchFamily="18" charset="0"/>
                      </a:rPr>
                      <m:t>=1</m:t>
                    </m:r>
                  </m:oMath>
                </a14:m>
                <a:endParaRPr lang="en-US" sz="2400" b="0"/>
              </a:p>
              <a:p>
                <a:pPr marL="285750" indent="-285750">
                  <a:buFont typeface="Arial" panose="020B0604020202020204" pitchFamily="34" charset="0"/>
                  <a:buChar char="•"/>
                </a:pPr>
                <a:r>
                  <a:rPr lang="en-US" sz="2400"/>
                  <a:t> If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𝑉</m:t>
                        </m:r>
                      </m:e>
                      <m:sub>
                        <m:r>
                          <a:rPr lang="en-US" sz="2400" i="1">
                            <a:latin typeface="Cambria Math" panose="02040503050406030204" pitchFamily="18" charset="0"/>
                          </a:rPr>
                          <m:t>𝑖</m:t>
                        </m:r>
                      </m:sub>
                    </m:sSub>
                    <m:r>
                      <a:rPr lang="en-US" sz="2400" b="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𝜏</m:t>
                        </m:r>
                      </m:e>
                      <m:sub>
                        <m:r>
                          <a:rPr lang="en-US" sz="2400" i="1">
                            <a:latin typeface="Cambria Math" panose="02040503050406030204" pitchFamily="18" charset="0"/>
                          </a:rPr>
                          <m:t>𝑖</m:t>
                        </m:r>
                      </m:sub>
                    </m:sSub>
                    <m:r>
                      <a:rPr lang="en-US" sz="2400" i="1">
                        <a:latin typeface="Cambria Math" panose="02040503050406030204" pitchFamily="18" charset="0"/>
                      </a:rPr>
                      <m:t> </m:t>
                    </m:r>
                  </m:oMath>
                </a14:m>
                <a:r>
                  <a:rPr lang="en-US" sz="2400"/>
                  <a:t>then the response to item </a:t>
                </a:r>
                <a14:m>
                  <m:oMath xmlns:m="http://schemas.openxmlformats.org/officeDocument/2006/math">
                    <m:r>
                      <a:rPr lang="en-US" sz="2400" i="1">
                        <a:latin typeface="Cambria Math" panose="02040503050406030204" pitchFamily="18" charset="0"/>
                      </a:rPr>
                      <m:t>𝑖</m:t>
                    </m:r>
                  </m:oMath>
                </a14:m>
                <a:r>
                  <a:rPr lang="en-US" sz="2400"/>
                  <a:t> will be incorrect, and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𝑋</m:t>
                        </m:r>
                      </m:e>
                      <m:sub>
                        <m:r>
                          <a:rPr lang="en-US" sz="2400" i="1">
                            <a:latin typeface="Cambria Math" panose="02040503050406030204" pitchFamily="18" charset="0"/>
                          </a:rPr>
                          <m:t>𝑖</m:t>
                        </m:r>
                      </m:sub>
                    </m:sSub>
                    <m:r>
                      <a:rPr lang="en-US" sz="2400" i="1">
                        <a:latin typeface="Cambria Math" panose="02040503050406030204" pitchFamily="18" charset="0"/>
                      </a:rPr>
                      <m:t>=</m:t>
                    </m:r>
                    <m:r>
                      <a:rPr lang="en-US" sz="2400" b="0" i="1">
                        <a:latin typeface="Cambria Math" panose="02040503050406030204" pitchFamily="18" charset="0"/>
                      </a:rPr>
                      <m:t>0</m:t>
                    </m:r>
                  </m:oMath>
                </a14:m>
                <a:endParaRPr lang="en-US" sz="2400" b="0"/>
              </a:p>
              <a:p>
                <a:endParaRPr lang="en-US" sz="2400"/>
              </a:p>
              <a:p>
                <a:r>
                  <a:rPr lang="en-US" sz="2400"/>
                  <a:t>This implies that when we ask about </a:t>
                </a:r>
                <a14:m>
                  <m:oMath xmlns:m="http://schemas.openxmlformats.org/officeDocument/2006/math">
                    <m:r>
                      <a:rPr lang="en-US" sz="2400" b="0" i="1">
                        <a:latin typeface="Cambria Math" panose="02040503050406030204" pitchFamily="18" charset="0"/>
                      </a:rPr>
                      <m:t>𝑃</m:t>
                    </m:r>
                    <m:r>
                      <a:rPr lang="en-US" sz="2400" b="0" i="1">
                        <a:latin typeface="Cambria Math" panose="02040503050406030204" pitchFamily="18" charset="0"/>
                      </a:rPr>
                      <m:t>(</m:t>
                    </m:r>
                    <m:sSub>
                      <m:sSubPr>
                        <m:ctrlPr>
                          <a:rPr lang="en-US" sz="2400" b="0" i="1">
                            <a:latin typeface="Cambria Math" panose="02040503050406030204" pitchFamily="18" charset="0"/>
                          </a:rPr>
                        </m:ctrlPr>
                      </m:sSubPr>
                      <m:e>
                        <m:r>
                          <a:rPr lang="en-US" sz="2400" b="0" i="1">
                            <a:latin typeface="Cambria Math" panose="02040503050406030204" pitchFamily="18" charset="0"/>
                          </a:rPr>
                          <m:t>𝑉</m:t>
                        </m:r>
                      </m:e>
                      <m:sub>
                        <m:r>
                          <a:rPr lang="en-US" sz="2400" b="0" i="1">
                            <a:latin typeface="Cambria Math" panose="02040503050406030204" pitchFamily="18" charset="0"/>
                          </a:rPr>
                          <m:t>𝑖</m:t>
                        </m:r>
                      </m:sub>
                    </m:sSub>
                    <m:r>
                      <m:rPr>
                        <m:lit/>
                      </m:rPr>
                      <a:rPr lang="en-US" sz="2400" b="0" i="1">
                        <a:latin typeface="Cambria Math" panose="02040503050406030204" pitchFamily="18" charset="0"/>
                      </a:rPr>
                      <m:t>&gt;</m:t>
                    </m:r>
                    <m:sSub>
                      <m:sSubPr>
                        <m:ctrlPr>
                          <a:rPr lang="en-US" sz="2400" b="0" i="1">
                            <a:latin typeface="Cambria Math" panose="02040503050406030204" pitchFamily="18" charset="0"/>
                          </a:rPr>
                        </m:ctrlPr>
                      </m:sSubPr>
                      <m:e>
                        <m:r>
                          <a:rPr lang="en-US" sz="2400" b="0" i="1">
                            <a:latin typeface="Cambria Math" panose="02040503050406030204" pitchFamily="18" charset="0"/>
                          </a:rPr>
                          <m:t>𝜏</m:t>
                        </m:r>
                      </m:e>
                      <m:sub>
                        <m:r>
                          <a:rPr lang="en-US" sz="2400" b="0" i="1">
                            <a:latin typeface="Cambria Math" panose="02040503050406030204" pitchFamily="18" charset="0"/>
                          </a:rPr>
                          <m:t>𝑖</m:t>
                        </m:r>
                      </m:sub>
                    </m:sSub>
                    <m:r>
                      <a:rPr lang="en-US" sz="2400" b="0" i="1">
                        <a:latin typeface="Cambria Math" panose="02040503050406030204" pitchFamily="18" charset="0"/>
                      </a:rPr>
                      <m:t>|</m:t>
                    </m:r>
                    <m:r>
                      <a:rPr lang="en-US" sz="2400" b="0" i="1">
                        <a:latin typeface="Cambria Math" panose="02040503050406030204" pitchFamily="18" charset="0"/>
                      </a:rPr>
                      <m:t>𝜃</m:t>
                    </m:r>
                    <m:r>
                      <a:rPr lang="en-US" sz="2400" b="0" i="1">
                        <a:latin typeface="Cambria Math" panose="02040503050406030204" pitchFamily="18" charset="0"/>
                      </a:rPr>
                      <m:t>)</m:t>
                    </m:r>
                  </m:oMath>
                </a14:m>
                <a:r>
                  <a:rPr lang="en-US" sz="2400"/>
                  <a:t> it is equivalent to asking about </a:t>
                </a:r>
                <a14:m>
                  <m:oMath xmlns:m="http://schemas.openxmlformats.org/officeDocument/2006/math">
                    <m:r>
                      <a:rPr lang="en-US" sz="2400" b="0" i="1">
                        <a:latin typeface="Cambria Math" panose="02040503050406030204" pitchFamily="18" charset="0"/>
                      </a:rPr>
                      <m:t>𝑃</m:t>
                    </m:r>
                    <m:r>
                      <a:rPr lang="en-US" sz="2400" b="0" i="1">
                        <a:latin typeface="Cambria Math" panose="02040503050406030204" pitchFamily="18" charset="0"/>
                      </a:rPr>
                      <m:t>(</m:t>
                    </m:r>
                    <m:sSub>
                      <m:sSubPr>
                        <m:ctrlPr>
                          <a:rPr lang="en-US" sz="2400" b="0" i="1">
                            <a:latin typeface="Cambria Math" panose="02040503050406030204" pitchFamily="18" charset="0"/>
                          </a:rPr>
                        </m:ctrlPr>
                      </m:sSubPr>
                      <m:e>
                        <m:r>
                          <a:rPr lang="en-US" sz="2400" b="0" i="1">
                            <a:latin typeface="Cambria Math" panose="02040503050406030204" pitchFamily="18" charset="0"/>
                          </a:rPr>
                          <m:t>𝑋</m:t>
                        </m:r>
                      </m:e>
                      <m:sub>
                        <m:r>
                          <a:rPr lang="en-US" sz="2400" b="0" i="1">
                            <a:latin typeface="Cambria Math" panose="02040503050406030204" pitchFamily="18" charset="0"/>
                          </a:rPr>
                          <m:t>𝑖</m:t>
                        </m:r>
                      </m:sub>
                    </m:sSub>
                    <m:r>
                      <a:rPr lang="en-US" sz="2400" b="0" i="1">
                        <a:latin typeface="Cambria Math" panose="02040503050406030204" pitchFamily="18" charset="0"/>
                      </a:rPr>
                      <m:t>=1|</m:t>
                    </m:r>
                    <m:r>
                      <a:rPr lang="en-US" sz="2400" b="0" i="1">
                        <a:latin typeface="Cambria Math" panose="02040503050406030204" pitchFamily="18" charset="0"/>
                      </a:rPr>
                      <m:t>𝜃</m:t>
                    </m:r>
                    <m:r>
                      <a:rPr lang="en-US" sz="2400" b="0" i="1">
                        <a:latin typeface="Cambria Math" panose="02040503050406030204" pitchFamily="18" charset="0"/>
                      </a:rPr>
                      <m:t>)</m:t>
                    </m:r>
                  </m:oMath>
                </a14:m>
                <a:endParaRPr lang="en-US" sz="2400"/>
              </a:p>
              <a:p>
                <a:endParaRPr lang="en-US" sz="2400"/>
              </a:p>
              <a:p>
                <a:r>
                  <a:rPr lang="en-US" sz="2400"/>
                  <a:t>So we can write</a:t>
                </a:r>
              </a:p>
            </p:txBody>
          </p:sp>
        </mc:Choice>
        <mc:Fallback xmlns="">
          <p:sp>
            <p:nvSpPr>
              <p:cNvPr id="3" name="TextBox 2">
                <a:extLst>
                  <a:ext uri="{FF2B5EF4-FFF2-40B4-BE49-F238E27FC236}">
                    <a16:creationId xmlns:a16="http://schemas.microsoft.com/office/drawing/2014/main" id="{0AD2D3B3-D7CD-CA4A-88DC-CF69783F4721}"/>
                  </a:ext>
                </a:extLst>
              </p:cNvPr>
              <p:cNvSpPr txBox="1">
                <a:spLocks noRot="1" noChangeAspect="1" noMove="1" noResize="1" noEditPoints="1" noAdjustHandles="1" noChangeArrowheads="1" noChangeShapeType="1" noTextEdit="1"/>
              </p:cNvSpPr>
              <p:nvPr/>
            </p:nvSpPr>
            <p:spPr>
              <a:xfrm>
                <a:off x="1427951" y="1827259"/>
                <a:ext cx="9414934" cy="3046988"/>
              </a:xfrm>
              <a:prstGeom prst="rect">
                <a:avLst/>
              </a:prstGeom>
              <a:blipFill>
                <a:blip r:embed="rId5"/>
                <a:stretch>
                  <a:fillRect l="-943" t="-1250" r="-1482" b="-3750"/>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49408D1B-AEB2-9245-AF10-3F2D1E33F030}"/>
              </a:ext>
            </a:extLst>
          </p:cNvPr>
          <p:cNvSpPr>
            <a:spLocks noGrp="1"/>
          </p:cNvSpPr>
          <p:nvPr>
            <p:ph type="sldNum" sz="quarter" idx="12"/>
          </p:nvPr>
        </p:nvSpPr>
        <p:spPr/>
        <p:txBody>
          <a:bodyPr/>
          <a:lstStyle/>
          <a:p>
            <a:fld id="{0B97A0ED-0713-854E-AE67-C1B678B4A72A}" type="slidenum">
              <a:rPr lang="en-US" smtClean="0"/>
              <a:t>23</a:t>
            </a:fld>
            <a:endParaRPr lang="en-US"/>
          </a:p>
        </p:txBody>
      </p:sp>
    </p:spTree>
    <p:extLst>
      <p:ext uri="{BB962C8B-B14F-4D97-AF65-F5344CB8AC3E}">
        <p14:creationId xmlns:p14="http://schemas.microsoft.com/office/powerpoint/2010/main" val="1666815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a:t>Putting this Together</a:t>
            </a:r>
          </a:p>
        </p:txBody>
      </p:sp>
      <p:pic>
        <p:nvPicPr>
          <p:cNvPr id="4" name="Picture 3"/>
          <p:cNvPicPr>
            <a:picLocks noChangeAspect="1"/>
          </p:cNvPicPr>
          <p:nvPr/>
        </p:nvPicPr>
        <p:blipFill>
          <a:blip r:embed="rId2"/>
          <a:stretch>
            <a:fillRect/>
          </a:stretch>
        </p:blipFill>
        <p:spPr>
          <a:xfrm>
            <a:off x="3830820" y="1397482"/>
            <a:ext cx="4002516" cy="5336688"/>
          </a:xfrm>
          <a:prstGeom prst="rect">
            <a:avLst/>
          </a:prstGeom>
        </p:spPr>
      </p:pic>
      <p:sp>
        <p:nvSpPr>
          <p:cNvPr id="5" name="TextBox 4"/>
          <p:cNvSpPr txBox="1"/>
          <p:nvPr/>
        </p:nvSpPr>
        <p:spPr>
          <a:xfrm>
            <a:off x="2148880" y="4293179"/>
            <a:ext cx="1681941" cy="369332"/>
          </a:xfrm>
          <a:prstGeom prst="rect">
            <a:avLst/>
          </a:prstGeom>
          <a:noFill/>
        </p:spPr>
        <p:txBody>
          <a:bodyPr wrap="square" rtlCol="0">
            <a:spAutoFit/>
          </a:bodyPr>
          <a:lstStyle/>
          <a:p>
            <a:r>
              <a:rPr lang="en-US"/>
              <a:t>Threshold (τ</a:t>
            </a:r>
            <a:r>
              <a:rPr lang="en-US" baseline="-25000"/>
              <a:t>i</a:t>
            </a:r>
            <a:r>
              <a:rPr lang="en-US"/>
              <a:t>)</a:t>
            </a:r>
          </a:p>
        </p:txBody>
      </p:sp>
      <p:sp>
        <p:nvSpPr>
          <p:cNvPr id="6" name="TextBox 5"/>
          <p:cNvSpPr txBox="1"/>
          <p:nvPr/>
        </p:nvSpPr>
        <p:spPr>
          <a:xfrm>
            <a:off x="7994596" y="2882275"/>
            <a:ext cx="1975446" cy="369332"/>
          </a:xfrm>
          <a:prstGeom prst="rect">
            <a:avLst/>
          </a:prstGeom>
          <a:noFill/>
        </p:spPr>
        <p:txBody>
          <a:bodyPr wrap="square" rtlCol="0">
            <a:spAutoFit/>
          </a:bodyPr>
          <a:lstStyle/>
          <a:p>
            <a:r>
              <a:rPr lang="en-US"/>
              <a:t>Correlation (ρ</a:t>
            </a:r>
            <a:r>
              <a:rPr lang="en-US" baseline="-25000"/>
              <a:t>i</a:t>
            </a:r>
            <a:r>
              <a:rPr lang="en-US"/>
              <a:t>)</a:t>
            </a:r>
          </a:p>
        </p:txBody>
      </p:sp>
      <p:cxnSp>
        <p:nvCxnSpPr>
          <p:cNvPr id="8" name="Straight Arrow Connector 7"/>
          <p:cNvCxnSpPr/>
          <p:nvPr/>
        </p:nvCxnSpPr>
        <p:spPr>
          <a:xfrm>
            <a:off x="3640551" y="4474580"/>
            <a:ext cx="483783" cy="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3" name="TextBox 2"/>
          <p:cNvSpPr txBox="1"/>
          <p:nvPr/>
        </p:nvSpPr>
        <p:spPr>
          <a:xfrm>
            <a:off x="7994597" y="5825018"/>
            <a:ext cx="2519701"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a:t>Source: Thissen &amp; Orlando (2001), p. 86</a:t>
            </a:r>
          </a:p>
        </p:txBody>
      </p:sp>
      <p:cxnSp>
        <p:nvCxnSpPr>
          <p:cNvPr id="9" name="Straight Arrow Connector 8"/>
          <p:cNvCxnSpPr/>
          <p:nvPr/>
        </p:nvCxnSpPr>
        <p:spPr>
          <a:xfrm flipH="1">
            <a:off x="7994596" y="3251608"/>
            <a:ext cx="645044" cy="195029"/>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7" name="Slide Number Placeholder 6">
            <a:extLst>
              <a:ext uri="{FF2B5EF4-FFF2-40B4-BE49-F238E27FC236}">
                <a16:creationId xmlns:a16="http://schemas.microsoft.com/office/drawing/2014/main" id="{7F9F7EFA-7EDA-9748-8A64-DABCFF702F3D}"/>
              </a:ext>
            </a:extLst>
          </p:cNvPr>
          <p:cNvSpPr>
            <a:spLocks noGrp="1"/>
          </p:cNvSpPr>
          <p:nvPr>
            <p:ph type="sldNum" sz="quarter" idx="12"/>
          </p:nvPr>
        </p:nvSpPr>
        <p:spPr/>
        <p:txBody>
          <a:bodyPr/>
          <a:lstStyle/>
          <a:p>
            <a:fld id="{0B97A0ED-0713-854E-AE67-C1B678B4A72A}" type="slidenum">
              <a:rPr lang="en-US" smtClean="0"/>
              <a:t>24</a:t>
            </a:fld>
            <a:endParaRPr lang="en-US"/>
          </a:p>
        </p:txBody>
      </p:sp>
    </p:spTree>
    <p:extLst>
      <p:ext uri="{BB962C8B-B14F-4D97-AF65-F5344CB8AC3E}">
        <p14:creationId xmlns:p14="http://schemas.microsoft.com/office/powerpoint/2010/main" val="13423865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a:t>Two Parameter Normal Ogive ICC</a:t>
            </a:r>
          </a:p>
        </p:txBody>
      </p:sp>
      <p:graphicFrame>
        <p:nvGraphicFramePr>
          <p:cNvPr id="4" name="Object 3"/>
          <p:cNvGraphicFramePr>
            <a:graphicFrameLocks noChangeAspect="1"/>
          </p:cNvGraphicFramePr>
          <p:nvPr/>
        </p:nvGraphicFramePr>
        <p:xfrm>
          <a:off x="2388448" y="1941513"/>
          <a:ext cx="6696974" cy="1505123"/>
        </p:xfrm>
        <a:graphic>
          <a:graphicData uri="http://schemas.openxmlformats.org/presentationml/2006/ole">
            <mc:AlternateContent xmlns:mc="http://schemas.openxmlformats.org/markup-compatibility/2006">
              <mc:Choice xmlns:v="urn:schemas-microsoft-com:vml" Requires="v">
                <p:oleObj name="Equation" r:id="rId2" imgW="2654300" imgH="596900" progId="Equation.DSMT4">
                  <p:embed/>
                </p:oleObj>
              </mc:Choice>
              <mc:Fallback>
                <p:oleObj name="Equation" r:id="rId2" imgW="2654300" imgH="596900" progId="Equation.DSMT4">
                  <p:embed/>
                  <p:pic>
                    <p:nvPicPr>
                      <p:cNvPr id="4" name="Object 3"/>
                      <p:cNvPicPr/>
                      <p:nvPr/>
                    </p:nvPicPr>
                    <p:blipFill>
                      <a:blip r:embed="rId3"/>
                      <a:stretch>
                        <a:fillRect/>
                      </a:stretch>
                    </p:blipFill>
                    <p:spPr>
                      <a:xfrm>
                        <a:off x="2388448" y="1941513"/>
                        <a:ext cx="6696974" cy="1505123"/>
                      </a:xfrm>
                      <a:prstGeom prst="rect">
                        <a:avLst/>
                      </a:prstGeom>
                    </p:spPr>
                  </p:pic>
                </p:oleObj>
              </mc:Fallback>
            </mc:AlternateContent>
          </a:graphicData>
        </a:graphic>
      </p:graphicFrame>
      <p:sp>
        <p:nvSpPr>
          <p:cNvPr id="6" name="TextBox 5"/>
          <p:cNvSpPr txBox="1"/>
          <p:nvPr/>
        </p:nvSpPr>
        <p:spPr>
          <a:xfrm>
            <a:off x="2388448" y="3990843"/>
            <a:ext cx="1249772" cy="461665"/>
          </a:xfrm>
          <a:prstGeom prst="rect">
            <a:avLst/>
          </a:prstGeom>
          <a:noFill/>
        </p:spPr>
        <p:txBody>
          <a:bodyPr wrap="square" rtlCol="0">
            <a:spAutoFit/>
          </a:bodyPr>
          <a:lstStyle/>
          <a:p>
            <a:r>
              <a:rPr lang="en-US" sz="2400"/>
              <a:t>where</a:t>
            </a:r>
          </a:p>
        </p:txBody>
      </p:sp>
      <p:graphicFrame>
        <p:nvGraphicFramePr>
          <p:cNvPr id="7" name="Object 6"/>
          <p:cNvGraphicFramePr>
            <a:graphicFrameLocks noChangeAspect="1"/>
          </p:cNvGraphicFramePr>
          <p:nvPr>
            <p:extLst>
              <p:ext uri="{D42A27DB-BD31-4B8C-83A1-F6EECF244321}">
                <p14:modId xmlns:p14="http://schemas.microsoft.com/office/powerpoint/2010/main" val="694786515"/>
              </p:ext>
            </p:extLst>
          </p:nvPr>
        </p:nvGraphicFramePr>
        <p:xfrm>
          <a:off x="3518794" y="3769790"/>
          <a:ext cx="1697641" cy="1077867"/>
        </p:xfrm>
        <a:graphic>
          <a:graphicData uri="http://schemas.openxmlformats.org/presentationml/2006/ole">
            <mc:AlternateContent xmlns:mc="http://schemas.openxmlformats.org/markup-compatibility/2006">
              <mc:Choice xmlns:v="urn:schemas-microsoft-com:vml" Requires="v">
                <p:oleObj name="Equation" r:id="rId4" imgW="800100" imgH="508000" progId="Equation.DSMT4">
                  <p:embed/>
                </p:oleObj>
              </mc:Choice>
              <mc:Fallback>
                <p:oleObj name="Equation" r:id="rId4" imgW="800100" imgH="508000" progId="Equation.DSMT4">
                  <p:embed/>
                  <p:pic>
                    <p:nvPicPr>
                      <p:cNvPr id="7" name="Object 6"/>
                      <p:cNvPicPr/>
                      <p:nvPr/>
                    </p:nvPicPr>
                    <p:blipFill>
                      <a:blip r:embed="rId5"/>
                      <a:stretch>
                        <a:fillRect/>
                      </a:stretch>
                    </p:blipFill>
                    <p:spPr>
                      <a:xfrm>
                        <a:off x="3518794" y="3769790"/>
                        <a:ext cx="1697641" cy="1077867"/>
                      </a:xfrm>
                      <a:prstGeom prst="rect">
                        <a:avLst/>
                      </a:prstGeom>
                    </p:spPr>
                  </p:pic>
                </p:oleObj>
              </mc:Fallback>
            </mc:AlternateContent>
          </a:graphicData>
        </a:graphic>
      </p:graphicFrame>
      <p:graphicFrame>
        <p:nvGraphicFramePr>
          <p:cNvPr id="8" name="Object 7"/>
          <p:cNvGraphicFramePr>
            <a:graphicFrameLocks noChangeAspect="1"/>
          </p:cNvGraphicFramePr>
          <p:nvPr>
            <p:extLst>
              <p:ext uri="{D42A27DB-BD31-4B8C-83A1-F6EECF244321}">
                <p14:modId xmlns:p14="http://schemas.microsoft.com/office/powerpoint/2010/main" val="2653311020"/>
              </p:ext>
            </p:extLst>
          </p:nvPr>
        </p:nvGraphicFramePr>
        <p:xfrm>
          <a:off x="5812550" y="3756838"/>
          <a:ext cx="1068462" cy="1068462"/>
        </p:xfrm>
        <a:graphic>
          <a:graphicData uri="http://schemas.openxmlformats.org/presentationml/2006/ole">
            <mc:AlternateContent xmlns:mc="http://schemas.openxmlformats.org/markup-compatibility/2006">
              <mc:Choice xmlns:v="urn:schemas-microsoft-com:vml" Requires="v">
                <p:oleObj name="Equation" r:id="rId6" imgW="457200" imgH="457200" progId="Equation.DSMT4">
                  <p:embed/>
                </p:oleObj>
              </mc:Choice>
              <mc:Fallback>
                <p:oleObj name="Equation" r:id="rId6" imgW="457200" imgH="457200" progId="Equation.DSMT4">
                  <p:embed/>
                  <p:pic>
                    <p:nvPicPr>
                      <p:cNvPr id="8" name="Object 7"/>
                      <p:cNvPicPr/>
                      <p:nvPr/>
                    </p:nvPicPr>
                    <p:blipFill>
                      <a:blip r:embed="rId7"/>
                      <a:stretch>
                        <a:fillRect/>
                      </a:stretch>
                    </p:blipFill>
                    <p:spPr>
                      <a:xfrm>
                        <a:off x="5812550" y="3756838"/>
                        <a:ext cx="1068462" cy="1068462"/>
                      </a:xfrm>
                      <a:prstGeom prst="rect">
                        <a:avLst/>
                      </a:prstGeom>
                    </p:spPr>
                  </p:pic>
                </p:oleObj>
              </mc:Fallback>
            </mc:AlternateContent>
          </a:graphicData>
        </a:graphic>
      </p:graphicFrame>
      <mc:AlternateContent xmlns:mc="http://schemas.openxmlformats.org/markup-compatibility/2006" xmlns:a14="http://schemas.microsoft.com/office/drawing/2010/main">
        <mc:Choice Requires="a14">
          <p:sp>
            <p:nvSpPr>
              <p:cNvPr id="9" name="TextBox 8"/>
              <p:cNvSpPr txBox="1"/>
              <p:nvPr/>
            </p:nvSpPr>
            <p:spPr>
              <a:xfrm>
                <a:off x="2247345" y="5314596"/>
                <a:ext cx="7500964" cy="461665"/>
              </a:xfrm>
              <a:prstGeom prst="rect">
                <a:avLst/>
              </a:prstGeom>
              <a:noFill/>
            </p:spPr>
            <p:txBody>
              <a:bodyPr wrap="square" rtlCol="0">
                <a:spAutoFit/>
              </a:bodyPr>
              <a:lstStyle/>
              <a:p>
                <a:r>
                  <a:rPr lang="en-US" sz="2400"/>
                  <a:t>So given the present example if </a:t>
                </a:r>
                <a14:m>
                  <m:oMath xmlns:m="http://schemas.openxmlformats.org/officeDocument/2006/math">
                    <m:r>
                      <a:rPr lang="en-US" sz="2400" i="1">
                        <a:latin typeface="Cambria Math" panose="02040503050406030204" pitchFamily="18" charset="0"/>
                      </a:rPr>
                      <m:t>𝜌</m:t>
                    </m:r>
                    <m:r>
                      <a:rPr lang="en-US" sz="2400" i="1" baseline="-25000">
                        <a:latin typeface="Cambria Math" panose="02040503050406030204" pitchFamily="18" charset="0"/>
                      </a:rPr>
                      <m:t>𝑖</m:t>
                    </m:r>
                    <m:r>
                      <a:rPr lang="en-US" sz="2400" i="1">
                        <a:latin typeface="Cambria Math" panose="02040503050406030204" pitchFamily="18" charset="0"/>
                      </a:rPr>
                      <m:t> = 0.7</m:t>
                    </m:r>
                  </m:oMath>
                </a14:m>
                <a:r>
                  <a:rPr lang="en-US" sz="2400"/>
                  <a:t> and </a:t>
                </a:r>
                <a14:m>
                  <m:oMath xmlns:m="http://schemas.openxmlformats.org/officeDocument/2006/math">
                    <m:r>
                      <a:rPr lang="en-US" sz="2400" i="1">
                        <a:latin typeface="Cambria Math" panose="02040503050406030204" pitchFamily="18" charset="0"/>
                      </a:rPr>
                      <m:t>𝜏</m:t>
                    </m:r>
                    <m:r>
                      <a:rPr lang="en-US" sz="2400" i="1" baseline="-25000">
                        <a:latin typeface="Cambria Math" panose="02040503050406030204" pitchFamily="18" charset="0"/>
                      </a:rPr>
                      <m:t>𝑖</m:t>
                    </m:r>
                    <m:r>
                      <a:rPr lang="en-US" sz="2400" i="1" baseline="-25000">
                        <a:latin typeface="Cambria Math" panose="02040503050406030204" pitchFamily="18" charset="0"/>
                      </a:rPr>
                      <m:t> = 1</m:t>
                    </m:r>
                  </m:oMath>
                </a14:m>
                <a:endParaRPr lang="en-US" sz="2400"/>
              </a:p>
            </p:txBody>
          </p:sp>
        </mc:Choice>
        <mc:Fallback xmlns="">
          <p:sp>
            <p:nvSpPr>
              <p:cNvPr id="9" name="TextBox 8"/>
              <p:cNvSpPr txBox="1">
                <a:spLocks noRot="1" noChangeAspect="1" noMove="1" noResize="1" noEditPoints="1" noAdjustHandles="1" noChangeArrowheads="1" noChangeShapeType="1" noTextEdit="1"/>
              </p:cNvSpPr>
              <p:nvPr/>
            </p:nvSpPr>
            <p:spPr>
              <a:xfrm>
                <a:off x="2247345" y="5314596"/>
                <a:ext cx="7500964" cy="461665"/>
              </a:xfrm>
              <a:prstGeom prst="rect">
                <a:avLst/>
              </a:prstGeom>
              <a:blipFill>
                <a:blip r:embed="rId9"/>
                <a:stretch>
                  <a:fillRect l="-1182" t="-5263" b="-31579"/>
                </a:stretch>
              </a:blipFill>
            </p:spPr>
            <p:txBody>
              <a:bodyPr/>
              <a:lstStyle/>
              <a:p>
                <a:r>
                  <a:rPr lang="en-US">
                    <a:noFill/>
                  </a:rPr>
                  <a:t> </a:t>
                </a:r>
              </a:p>
            </p:txBody>
          </p:sp>
        </mc:Fallback>
      </mc:AlternateContent>
      <p:graphicFrame>
        <p:nvGraphicFramePr>
          <p:cNvPr id="10" name="Object 9"/>
          <p:cNvGraphicFramePr>
            <a:graphicFrameLocks noChangeAspect="1"/>
          </p:cNvGraphicFramePr>
          <p:nvPr/>
        </p:nvGraphicFramePr>
        <p:xfrm>
          <a:off x="4063182" y="5776260"/>
          <a:ext cx="1450889" cy="854988"/>
        </p:xfrm>
        <a:graphic>
          <a:graphicData uri="http://schemas.openxmlformats.org/presentationml/2006/ole">
            <mc:AlternateContent xmlns:mc="http://schemas.openxmlformats.org/markup-compatibility/2006">
              <mc:Choice xmlns:v="urn:schemas-microsoft-com:vml" Requires="v">
                <p:oleObj name="Equation" r:id="rId10" imgW="711200" imgH="419100" progId="Equation.DSMT4">
                  <p:embed/>
                </p:oleObj>
              </mc:Choice>
              <mc:Fallback>
                <p:oleObj name="Equation" r:id="rId10" imgW="711200" imgH="419100" progId="Equation.DSMT4">
                  <p:embed/>
                  <p:pic>
                    <p:nvPicPr>
                      <p:cNvPr id="10" name="Object 9"/>
                      <p:cNvPicPr/>
                      <p:nvPr/>
                    </p:nvPicPr>
                    <p:blipFill>
                      <a:blip r:embed="rId11"/>
                      <a:stretch>
                        <a:fillRect/>
                      </a:stretch>
                    </p:blipFill>
                    <p:spPr>
                      <a:xfrm>
                        <a:off x="4063182" y="5776260"/>
                        <a:ext cx="1450889" cy="854988"/>
                      </a:xfrm>
                      <a:prstGeom prst="rect">
                        <a:avLst/>
                      </a:prstGeom>
                    </p:spPr>
                  </p:pic>
                </p:oleObj>
              </mc:Fallback>
            </mc:AlternateContent>
          </a:graphicData>
        </a:graphic>
      </p:graphicFrame>
      <p:graphicFrame>
        <p:nvGraphicFramePr>
          <p:cNvPr id="11" name="Object 10"/>
          <p:cNvGraphicFramePr>
            <a:graphicFrameLocks noChangeAspect="1"/>
          </p:cNvGraphicFramePr>
          <p:nvPr/>
        </p:nvGraphicFramePr>
        <p:xfrm>
          <a:off x="5956451" y="5776260"/>
          <a:ext cx="1709976" cy="854988"/>
        </p:xfrm>
        <a:graphic>
          <a:graphicData uri="http://schemas.openxmlformats.org/presentationml/2006/ole">
            <mc:AlternateContent xmlns:mc="http://schemas.openxmlformats.org/markup-compatibility/2006">
              <mc:Choice xmlns:v="urn:schemas-microsoft-com:vml" Requires="v">
                <p:oleObj name="Equation" r:id="rId12" imgW="838200" imgH="419100" progId="Equation.DSMT4">
                  <p:embed/>
                </p:oleObj>
              </mc:Choice>
              <mc:Fallback>
                <p:oleObj name="Equation" r:id="rId12" imgW="838200" imgH="419100" progId="Equation.DSMT4">
                  <p:embed/>
                  <p:pic>
                    <p:nvPicPr>
                      <p:cNvPr id="11" name="Object 10"/>
                      <p:cNvPicPr/>
                      <p:nvPr/>
                    </p:nvPicPr>
                    <p:blipFill>
                      <a:blip r:embed="rId13"/>
                      <a:stretch>
                        <a:fillRect/>
                      </a:stretch>
                    </p:blipFill>
                    <p:spPr>
                      <a:xfrm>
                        <a:off x="5956451" y="5776260"/>
                        <a:ext cx="1709976" cy="854988"/>
                      </a:xfrm>
                      <a:prstGeom prst="rect">
                        <a:avLst/>
                      </a:prstGeom>
                    </p:spPr>
                  </p:pic>
                </p:oleObj>
              </mc:Fallback>
            </mc:AlternateContent>
          </a:graphicData>
        </a:graphic>
      </p:graphicFrame>
      <p:sp>
        <p:nvSpPr>
          <p:cNvPr id="3" name="Slide Number Placeholder 2">
            <a:extLst>
              <a:ext uri="{FF2B5EF4-FFF2-40B4-BE49-F238E27FC236}">
                <a16:creationId xmlns:a16="http://schemas.microsoft.com/office/drawing/2014/main" id="{3F0FDE53-8DC9-7B43-96CF-43F61BA4981D}"/>
              </a:ext>
            </a:extLst>
          </p:cNvPr>
          <p:cNvSpPr>
            <a:spLocks noGrp="1"/>
          </p:cNvSpPr>
          <p:nvPr>
            <p:ph type="sldNum" sz="quarter" idx="12"/>
          </p:nvPr>
        </p:nvSpPr>
        <p:spPr/>
        <p:txBody>
          <a:bodyPr/>
          <a:lstStyle/>
          <a:p>
            <a:fld id="{0B97A0ED-0713-854E-AE67-C1B678B4A72A}" type="slidenum">
              <a:rPr lang="en-US" smtClean="0"/>
              <a:t>25</a:t>
            </a:fld>
            <a:endParaRPr lang="en-US"/>
          </a:p>
        </p:txBody>
      </p:sp>
    </p:spTree>
    <p:extLst>
      <p:ext uri="{BB962C8B-B14F-4D97-AF65-F5344CB8AC3E}">
        <p14:creationId xmlns:p14="http://schemas.microsoft.com/office/powerpoint/2010/main" val="240395325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a:t>Plot of the ICC for this Item in R</a:t>
            </a:r>
          </a:p>
        </p:txBody>
      </p:sp>
      <p:sp>
        <p:nvSpPr>
          <p:cNvPr id="4" name="TextBox 3">
            <a:extLst>
              <a:ext uri="{FF2B5EF4-FFF2-40B4-BE49-F238E27FC236}">
                <a16:creationId xmlns:a16="http://schemas.microsoft.com/office/drawing/2014/main" id="{4AE780F7-BD3C-5146-9535-E40B884B94B7}"/>
              </a:ext>
            </a:extLst>
          </p:cNvPr>
          <p:cNvSpPr txBox="1"/>
          <p:nvPr/>
        </p:nvSpPr>
        <p:spPr>
          <a:xfrm>
            <a:off x="7037919" y="2370667"/>
            <a:ext cx="4578348" cy="3416320"/>
          </a:xfrm>
          <a:prstGeom prst="rect">
            <a:avLst/>
          </a:prstGeom>
          <a:noFill/>
        </p:spPr>
        <p:txBody>
          <a:bodyPr wrap="square" rtlCol="0">
            <a:spAutoFit/>
          </a:bodyPr>
          <a:lstStyle/>
          <a:p>
            <a:r>
              <a:rPr lang="en-US">
                <a:latin typeface="Courier New" panose="02070309020205020404" pitchFamily="49" charset="0"/>
                <a:cs typeface="Courier New" panose="02070309020205020404" pitchFamily="49" charset="0"/>
              </a:rPr>
              <a:t>theta&lt;-seq(from=-4,to=4,by=.1)</a:t>
            </a:r>
          </a:p>
          <a:p>
            <a:r>
              <a:rPr lang="en-US">
                <a:latin typeface="Courier New" panose="02070309020205020404" pitchFamily="49" charset="0"/>
                <a:cs typeface="Courier New" panose="02070309020205020404" pitchFamily="49" charset="0"/>
              </a:rPr>
              <a:t>a&lt;-1</a:t>
            </a:r>
          </a:p>
          <a:p>
            <a:r>
              <a:rPr lang="en-US">
                <a:latin typeface="Courier New" panose="02070309020205020404" pitchFamily="49" charset="0"/>
                <a:cs typeface="Courier New" panose="02070309020205020404" pitchFamily="49" charset="0"/>
              </a:rPr>
              <a:t>b&lt;-1.43</a:t>
            </a:r>
          </a:p>
          <a:p>
            <a:endParaRPr lang="en-US">
              <a:latin typeface="Courier New" panose="02070309020205020404" pitchFamily="49" charset="0"/>
              <a:cs typeface="Courier New" panose="02070309020205020404" pitchFamily="49" charset="0"/>
            </a:endParaRPr>
          </a:p>
          <a:p>
            <a:r>
              <a:rPr lang="en-US">
                <a:latin typeface="Courier New" panose="02070309020205020404" pitchFamily="49" charset="0"/>
                <a:cs typeface="Courier New" panose="02070309020205020404" pitchFamily="49" charset="0"/>
              </a:rPr>
              <a:t>cum2plno&lt;-pnorm(a*(theta-b))</a:t>
            </a:r>
          </a:p>
          <a:p>
            <a:endParaRPr lang="en-US">
              <a:latin typeface="Courier New" panose="02070309020205020404" pitchFamily="49" charset="0"/>
              <a:cs typeface="Courier New" panose="02070309020205020404" pitchFamily="49" charset="0"/>
            </a:endParaRPr>
          </a:p>
          <a:p>
            <a:r>
              <a:rPr lang="en-US">
                <a:latin typeface="Courier New" panose="02070309020205020404" pitchFamily="49" charset="0"/>
                <a:cs typeface="Courier New" panose="02070309020205020404" pitchFamily="49" charset="0"/>
              </a:rPr>
              <a:t>plot(theta, cum2plno, col="black", xlab="", ylab="Cumulative Probability",</a:t>
            </a:r>
          </a:p>
          <a:p>
            <a:r>
              <a:rPr lang="en-US">
                <a:latin typeface="Courier New" panose="02070309020205020404" pitchFamily="49" charset="0"/>
                <a:cs typeface="Courier New" panose="02070309020205020404" pitchFamily="49" charset="0"/>
              </a:rPr>
              <a:t>     type="l",lwd=2, cex=2, main="", cex.axis=.8)</a:t>
            </a:r>
          </a:p>
          <a:p>
            <a:endParaRPr lang="en-US"/>
          </a:p>
        </p:txBody>
      </p:sp>
      <p:pic>
        <p:nvPicPr>
          <p:cNvPr id="9" name="Picture 8">
            <a:extLst>
              <a:ext uri="{FF2B5EF4-FFF2-40B4-BE49-F238E27FC236}">
                <a16:creationId xmlns:a16="http://schemas.microsoft.com/office/drawing/2014/main" id="{ADD8F320-3FB2-974D-9406-F7D1F7D72759}"/>
              </a:ext>
            </a:extLst>
          </p:cNvPr>
          <p:cNvPicPr>
            <a:picLocks noChangeAspect="1"/>
          </p:cNvPicPr>
          <p:nvPr/>
        </p:nvPicPr>
        <p:blipFill>
          <a:blip r:embed="rId2"/>
          <a:stretch>
            <a:fillRect/>
          </a:stretch>
        </p:blipFill>
        <p:spPr>
          <a:xfrm>
            <a:off x="321734" y="1826155"/>
            <a:ext cx="6587292" cy="4096299"/>
          </a:xfrm>
          <a:prstGeom prst="rect">
            <a:avLst/>
          </a:prstGeom>
        </p:spPr>
      </p:pic>
      <p:sp>
        <p:nvSpPr>
          <p:cNvPr id="10" name="Slide Number Placeholder 9">
            <a:extLst>
              <a:ext uri="{FF2B5EF4-FFF2-40B4-BE49-F238E27FC236}">
                <a16:creationId xmlns:a16="http://schemas.microsoft.com/office/drawing/2014/main" id="{3E73048A-716C-EA44-AFFE-10DD196B4ACC}"/>
              </a:ext>
            </a:extLst>
          </p:cNvPr>
          <p:cNvSpPr>
            <a:spLocks noGrp="1"/>
          </p:cNvSpPr>
          <p:nvPr>
            <p:ph type="sldNum" sz="quarter" idx="12"/>
          </p:nvPr>
        </p:nvSpPr>
        <p:spPr/>
        <p:txBody>
          <a:bodyPr/>
          <a:lstStyle/>
          <a:p>
            <a:fld id="{0B97A0ED-0713-854E-AE67-C1B678B4A72A}" type="slidenum">
              <a:rPr lang="en-US" smtClean="0"/>
              <a:t>26</a:t>
            </a:fld>
            <a:endParaRPr lang="en-US"/>
          </a:p>
        </p:txBody>
      </p:sp>
    </p:spTree>
    <p:extLst>
      <p:ext uri="{BB962C8B-B14F-4D97-AF65-F5344CB8AC3E}">
        <p14:creationId xmlns:p14="http://schemas.microsoft.com/office/powerpoint/2010/main" val="18593966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a:t>This explains why</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lvl="0"/>
                <a:r>
                  <a:rPr lang="en-US"/>
                  <a:t>the discrimination parameter </a:t>
                </a:r>
                <a14:m>
                  <m:oMath xmlns:m="http://schemas.openxmlformats.org/officeDocument/2006/math">
                    <m:r>
                      <a:rPr lang="en-US" i="1">
                        <a:latin typeface="Cambria Math" panose="02040503050406030204" pitchFamily="18" charset="0"/>
                      </a:rPr>
                      <m:t>(</m:t>
                    </m:r>
                    <m:sSub>
                      <m:sSubPr>
                        <m:ctrlPr>
                          <a:rPr lang="en-US" b="0" i="1">
                            <a:latin typeface="Cambria Math" panose="02040503050406030204" pitchFamily="18" charset="0"/>
                          </a:rPr>
                        </m:ctrlPr>
                      </m:sSubPr>
                      <m:e>
                        <m:r>
                          <a:rPr lang="en-US" i="1">
                            <a:latin typeface="Cambria Math" panose="02040503050406030204" pitchFamily="18" charset="0"/>
                          </a:rPr>
                          <m:t>𝑎</m:t>
                        </m:r>
                      </m:e>
                      <m:sub>
                        <m:r>
                          <a:rPr lang="en-US" b="0" i="1">
                            <a:latin typeface="Cambria Math" panose="02040503050406030204" pitchFamily="18" charset="0"/>
                          </a:rPr>
                          <m:t>𝑖</m:t>
                        </m:r>
                      </m:sub>
                    </m:sSub>
                    <m:r>
                      <a:rPr lang="en-US" i="1">
                        <a:latin typeface="Cambria Math" panose="02040503050406030204" pitchFamily="18" charset="0"/>
                      </a:rPr>
                      <m:t>)</m:t>
                    </m:r>
                  </m:oMath>
                </a14:m>
                <a:r>
                  <a:rPr lang="en-US"/>
                  <a:t> in the 2PL IRT model is analogous to the correlation between the item and the construct of measurement, and</a:t>
                </a:r>
              </a:p>
              <a:p>
                <a:pPr lvl="0"/>
                <a:r>
                  <a:rPr lang="en-US"/>
                  <a:t>the difficulty parameter </a:t>
                </a:r>
                <a14:m>
                  <m:oMath xmlns:m="http://schemas.openxmlformats.org/officeDocument/2006/math">
                    <m:r>
                      <a:rPr lang="en-US" i="1">
                        <a:latin typeface="Cambria Math" panose="02040503050406030204" pitchFamily="18" charset="0"/>
                      </a:rPr>
                      <m:t>(</m:t>
                    </m:r>
                    <m:sSub>
                      <m:sSubPr>
                        <m:ctrlPr>
                          <a:rPr lang="en-US" b="0" i="1">
                            <a:latin typeface="Cambria Math" panose="02040503050406030204" pitchFamily="18" charset="0"/>
                          </a:rPr>
                        </m:ctrlPr>
                      </m:sSubPr>
                      <m:e>
                        <m:r>
                          <a:rPr lang="en-US" i="1">
                            <a:latin typeface="Cambria Math" panose="02040503050406030204" pitchFamily="18" charset="0"/>
                          </a:rPr>
                          <m:t>𝑏</m:t>
                        </m:r>
                      </m:e>
                      <m:sub>
                        <m:r>
                          <a:rPr lang="en-US" b="0" i="1">
                            <a:latin typeface="Cambria Math" panose="02040503050406030204" pitchFamily="18" charset="0"/>
                          </a:rPr>
                          <m:t>𝑖</m:t>
                        </m:r>
                      </m:sub>
                    </m:sSub>
                    <m:r>
                      <a:rPr lang="en-US" i="1">
                        <a:latin typeface="Cambria Math" panose="02040503050406030204" pitchFamily="18" charset="0"/>
                      </a:rPr>
                      <m:t>)</m:t>
                    </m:r>
                  </m:oMath>
                </a14:m>
                <a:r>
                  <a:rPr lang="en-US"/>
                  <a:t> is analogous to the threshold between a correct and incorrect response (which is itself inversely related to the proportion of test-takers answering the item correctly)</a:t>
                </a:r>
              </a:p>
              <a:p>
                <a:endParaRPr lang="en-US"/>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086" t="-2326" r="-603"/>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160E9642-AEE1-1146-93D1-F58038B3A532}"/>
              </a:ext>
            </a:extLst>
          </p:cNvPr>
          <p:cNvSpPr>
            <a:spLocks noGrp="1"/>
          </p:cNvSpPr>
          <p:nvPr>
            <p:ph type="sldNum" sz="quarter" idx="12"/>
          </p:nvPr>
        </p:nvSpPr>
        <p:spPr/>
        <p:txBody>
          <a:bodyPr/>
          <a:lstStyle/>
          <a:p>
            <a:fld id="{0B97A0ED-0713-854E-AE67-C1B678B4A72A}" type="slidenum">
              <a:rPr lang="en-US" smtClean="0"/>
              <a:t>27</a:t>
            </a:fld>
            <a:endParaRPr lang="en-US"/>
          </a:p>
        </p:txBody>
      </p:sp>
    </p:spTree>
    <p:extLst>
      <p:ext uri="{BB962C8B-B14F-4D97-AF65-F5344CB8AC3E}">
        <p14:creationId xmlns:p14="http://schemas.microsoft.com/office/powerpoint/2010/main" val="14464741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a:t>From IRT Parameters back to Factor Analytic Parameters</a:t>
            </a:r>
          </a:p>
        </p:txBody>
      </p:sp>
      <p:graphicFrame>
        <p:nvGraphicFramePr>
          <p:cNvPr id="5" name="Object 4"/>
          <p:cNvGraphicFramePr>
            <a:graphicFrameLocks noChangeAspect="1"/>
          </p:cNvGraphicFramePr>
          <p:nvPr>
            <p:extLst>
              <p:ext uri="{D42A27DB-BD31-4B8C-83A1-F6EECF244321}">
                <p14:modId xmlns:p14="http://schemas.microsoft.com/office/powerpoint/2010/main" val="3674470953"/>
              </p:ext>
            </p:extLst>
          </p:nvPr>
        </p:nvGraphicFramePr>
        <p:xfrm>
          <a:off x="2100586" y="2708664"/>
          <a:ext cx="2269059" cy="1440672"/>
        </p:xfrm>
        <a:graphic>
          <a:graphicData uri="http://schemas.openxmlformats.org/presentationml/2006/ole">
            <mc:AlternateContent xmlns:mc="http://schemas.openxmlformats.org/markup-compatibility/2006">
              <mc:Choice xmlns:v="urn:schemas-microsoft-com:vml" Requires="v">
                <p:oleObj name="Equation" r:id="rId2" imgW="800100" imgH="508000" progId="Equation.DSMT4">
                  <p:embed/>
                </p:oleObj>
              </mc:Choice>
              <mc:Fallback>
                <p:oleObj name="Equation" r:id="rId2" imgW="800100" imgH="508000" progId="Equation.DSMT4">
                  <p:embed/>
                  <p:pic>
                    <p:nvPicPr>
                      <p:cNvPr id="5" name="Object 4"/>
                      <p:cNvPicPr/>
                      <p:nvPr/>
                    </p:nvPicPr>
                    <p:blipFill>
                      <a:blip r:embed="rId3"/>
                      <a:stretch>
                        <a:fillRect/>
                      </a:stretch>
                    </p:blipFill>
                    <p:spPr>
                      <a:xfrm>
                        <a:off x="2100586" y="2708664"/>
                        <a:ext cx="2269059" cy="1440672"/>
                      </a:xfrm>
                      <a:prstGeom prst="rect">
                        <a:avLst/>
                      </a:prstGeom>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735532977"/>
              </p:ext>
            </p:extLst>
          </p:nvPr>
        </p:nvGraphicFramePr>
        <p:xfrm>
          <a:off x="5553297" y="2708664"/>
          <a:ext cx="2269060" cy="1463910"/>
        </p:xfrm>
        <a:graphic>
          <a:graphicData uri="http://schemas.openxmlformats.org/presentationml/2006/ole">
            <mc:AlternateContent xmlns:mc="http://schemas.openxmlformats.org/markup-compatibility/2006">
              <mc:Choice xmlns:v="urn:schemas-microsoft-com:vml" Requires="v">
                <p:oleObj name="Equation" r:id="rId4" imgW="787400" imgH="508000" progId="Equation.DSMT4">
                  <p:embed/>
                </p:oleObj>
              </mc:Choice>
              <mc:Fallback>
                <p:oleObj name="Equation" r:id="rId4" imgW="787400" imgH="508000" progId="Equation.DSMT4">
                  <p:embed/>
                  <p:pic>
                    <p:nvPicPr>
                      <p:cNvPr id="6" name="Object 5"/>
                      <p:cNvPicPr/>
                      <p:nvPr/>
                    </p:nvPicPr>
                    <p:blipFill>
                      <a:blip r:embed="rId5"/>
                      <a:stretch>
                        <a:fillRect/>
                      </a:stretch>
                    </p:blipFill>
                    <p:spPr>
                      <a:xfrm>
                        <a:off x="5553297" y="2708664"/>
                        <a:ext cx="2269060" cy="1463910"/>
                      </a:xfrm>
                      <a:prstGeom prst="rect">
                        <a:avLst/>
                      </a:prstGeom>
                    </p:spPr>
                  </p:pic>
                </p:oleObj>
              </mc:Fallback>
            </mc:AlternateContent>
          </a:graphicData>
        </a:graphic>
      </p:graphicFrame>
      <p:sp>
        <p:nvSpPr>
          <p:cNvPr id="3" name="Slide Number Placeholder 2">
            <a:extLst>
              <a:ext uri="{FF2B5EF4-FFF2-40B4-BE49-F238E27FC236}">
                <a16:creationId xmlns:a16="http://schemas.microsoft.com/office/drawing/2014/main" id="{01D80CF0-BEF9-1245-96DB-95F895E04099}"/>
              </a:ext>
            </a:extLst>
          </p:cNvPr>
          <p:cNvSpPr>
            <a:spLocks noGrp="1"/>
          </p:cNvSpPr>
          <p:nvPr>
            <p:ph type="sldNum" sz="quarter" idx="12"/>
          </p:nvPr>
        </p:nvSpPr>
        <p:spPr/>
        <p:txBody>
          <a:bodyPr/>
          <a:lstStyle/>
          <a:p>
            <a:fld id="{0B97A0ED-0713-854E-AE67-C1B678B4A72A}" type="slidenum">
              <a:rPr lang="en-US" smtClean="0"/>
              <a:t>28</a:t>
            </a:fld>
            <a:endParaRPr lang="en-US"/>
          </a:p>
        </p:txBody>
      </p:sp>
      <p:sp>
        <p:nvSpPr>
          <p:cNvPr id="4" name="TextBox 3">
            <a:extLst>
              <a:ext uri="{FF2B5EF4-FFF2-40B4-BE49-F238E27FC236}">
                <a16:creationId xmlns:a16="http://schemas.microsoft.com/office/drawing/2014/main" id="{176D0EDB-261E-8E41-A07E-512BEEAC321C}"/>
              </a:ext>
            </a:extLst>
          </p:cNvPr>
          <p:cNvSpPr txBox="1"/>
          <p:nvPr/>
        </p:nvSpPr>
        <p:spPr>
          <a:xfrm>
            <a:off x="1957318" y="4705647"/>
            <a:ext cx="2555593" cy="1477328"/>
          </a:xfrm>
          <a:prstGeom prst="rect">
            <a:avLst/>
          </a:prstGeom>
          <a:noFill/>
        </p:spPr>
        <p:txBody>
          <a:bodyPr wrap="square" rtlCol="0">
            <a:spAutoFit/>
          </a:bodyPr>
          <a:lstStyle/>
          <a:p>
            <a:r>
              <a:rPr lang="en-US"/>
              <a:t>Biserial Correlaton between item and test construct. Equivalent to a </a:t>
            </a:r>
            <a:r>
              <a:rPr lang="en-US" u="sng"/>
              <a:t>factor loading</a:t>
            </a:r>
            <a:r>
              <a:rPr lang="en-US"/>
              <a:t> in a linear factor analysis model.</a:t>
            </a:r>
          </a:p>
        </p:txBody>
      </p:sp>
      <p:sp>
        <p:nvSpPr>
          <p:cNvPr id="7" name="TextBox 6">
            <a:extLst>
              <a:ext uri="{FF2B5EF4-FFF2-40B4-BE49-F238E27FC236}">
                <a16:creationId xmlns:a16="http://schemas.microsoft.com/office/drawing/2014/main" id="{106CEA6B-0ACE-1345-9DB6-E43F715896D6}"/>
              </a:ext>
            </a:extLst>
          </p:cNvPr>
          <p:cNvSpPr txBox="1"/>
          <p:nvPr/>
        </p:nvSpPr>
        <p:spPr>
          <a:xfrm>
            <a:off x="5745027" y="4508499"/>
            <a:ext cx="2555593" cy="2031325"/>
          </a:xfrm>
          <a:prstGeom prst="rect">
            <a:avLst/>
          </a:prstGeom>
          <a:noFill/>
        </p:spPr>
        <p:txBody>
          <a:bodyPr wrap="square" rtlCol="0">
            <a:spAutoFit/>
          </a:bodyPr>
          <a:lstStyle/>
          <a:p>
            <a:r>
              <a:rPr lang="en-US"/>
              <a:t>Threshold of item continuum a person needs to be at or above to answer item correctly. Not a parameter of interest in a linear FA model.</a:t>
            </a:r>
          </a:p>
        </p:txBody>
      </p:sp>
      <p:sp>
        <p:nvSpPr>
          <p:cNvPr id="8" name="TextBox 7">
            <a:extLst>
              <a:ext uri="{FF2B5EF4-FFF2-40B4-BE49-F238E27FC236}">
                <a16:creationId xmlns:a16="http://schemas.microsoft.com/office/drawing/2014/main" id="{C4577413-D44E-7846-B5AE-1FE81A730C55}"/>
              </a:ext>
            </a:extLst>
          </p:cNvPr>
          <p:cNvSpPr txBox="1"/>
          <p:nvPr/>
        </p:nvSpPr>
        <p:spPr>
          <a:xfrm>
            <a:off x="8610600" y="4026310"/>
            <a:ext cx="2996381" cy="1200329"/>
          </a:xfrm>
          <a:prstGeom prst="rect">
            <a:avLst/>
          </a:prstGeom>
          <a:noFill/>
          <a:ln>
            <a:solidFill>
              <a:schemeClr val="accent1"/>
            </a:solidFill>
          </a:ln>
        </p:spPr>
        <p:txBody>
          <a:bodyPr wrap="square" rtlCol="0">
            <a:spAutoFit/>
          </a:bodyPr>
          <a:lstStyle/>
          <a:p>
            <a:r>
              <a:rPr lang="en-US"/>
              <a:t>Note: these relationship only hold if theta is normally distributed and there is no guessing on items.</a:t>
            </a:r>
          </a:p>
        </p:txBody>
      </p:sp>
    </p:spTree>
    <p:extLst>
      <p:ext uri="{BB962C8B-B14F-4D97-AF65-F5344CB8AC3E}">
        <p14:creationId xmlns:p14="http://schemas.microsoft.com/office/powerpoint/2010/main" val="420581307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The Three Parameter Normal Ogive Model</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0" indent="0">
                  <a:buNone/>
                </a:pPr>
                <a14:m>
                  <m:oMathPara xmlns:m="http://schemas.openxmlformats.org/officeDocument/2006/math">
                    <m:oMathParaPr>
                      <m:jc m:val="centerGroup"/>
                    </m:oMathParaPr>
                    <m:oMath xmlns:m="http://schemas.openxmlformats.org/officeDocument/2006/math">
                      <m:r>
                        <a:rPr lang="en-US" sz="3200" i="1">
                          <a:latin typeface="Cambria Math" charset="0"/>
                        </a:rPr>
                        <m:t>𝑃</m:t>
                      </m:r>
                      <m:d>
                        <m:dPr>
                          <m:ctrlPr>
                            <a:rPr lang="en-US" sz="3200" i="1">
                              <a:latin typeface="Cambria Math" panose="02040503050406030204" pitchFamily="18" charset="0"/>
                            </a:rPr>
                          </m:ctrlPr>
                        </m:dPr>
                        <m:e>
                          <m:sSub>
                            <m:sSubPr>
                              <m:ctrlPr>
                                <a:rPr lang="en-US" sz="3200" i="1">
                                  <a:latin typeface="Cambria Math" panose="02040503050406030204" pitchFamily="18" charset="0"/>
                                </a:rPr>
                              </m:ctrlPr>
                            </m:sSubPr>
                            <m:e>
                              <m:r>
                                <a:rPr lang="en-US" sz="3200" i="1">
                                  <a:latin typeface="Cambria Math" charset="0"/>
                                </a:rPr>
                                <m:t>𝑋</m:t>
                              </m:r>
                            </m:e>
                            <m:sub>
                              <m:r>
                                <a:rPr lang="en-US" sz="3200" i="1">
                                  <a:latin typeface="Cambria Math" charset="0"/>
                                </a:rPr>
                                <m:t>𝑝𝑖</m:t>
                              </m:r>
                            </m:sub>
                          </m:sSub>
                          <m:r>
                            <a:rPr lang="en-US" sz="3200" i="1">
                              <a:latin typeface="Cambria Math" charset="0"/>
                            </a:rPr>
                            <m:t>=1</m:t>
                          </m:r>
                        </m:e>
                        <m:e>
                          <m:sSub>
                            <m:sSubPr>
                              <m:ctrlPr>
                                <a:rPr lang="en-US" sz="3200" i="1">
                                  <a:latin typeface="Cambria Math" panose="02040503050406030204" pitchFamily="18" charset="0"/>
                                </a:rPr>
                              </m:ctrlPr>
                            </m:sSubPr>
                            <m:e>
                              <m:r>
                                <a:rPr lang="en-US" sz="3200" i="1">
                                  <a:latin typeface="Cambria Math" charset="0"/>
                                </a:rPr>
                                <m:t>𝜃</m:t>
                              </m:r>
                            </m:e>
                            <m:sub>
                              <m:r>
                                <a:rPr lang="en-US" sz="3200" i="1">
                                  <a:latin typeface="Cambria Math" charset="0"/>
                                </a:rPr>
                                <m:t>𝑠</m:t>
                              </m:r>
                            </m:sub>
                          </m:sSub>
                          <m:r>
                            <a:rPr lang="en-US" sz="3200" i="1">
                              <a:latin typeface="Cambria Math" charset="0"/>
                            </a:rPr>
                            <m:t>, </m:t>
                          </m:r>
                          <m:sSub>
                            <m:sSubPr>
                              <m:ctrlPr>
                                <a:rPr lang="en-US" sz="3200" i="1">
                                  <a:latin typeface="Cambria Math" panose="02040503050406030204" pitchFamily="18" charset="0"/>
                                </a:rPr>
                              </m:ctrlPr>
                            </m:sSubPr>
                            <m:e>
                              <m:r>
                                <a:rPr lang="en-US" sz="3200" i="1">
                                  <a:latin typeface="Cambria Math" charset="0"/>
                                </a:rPr>
                                <m:t>𝑏</m:t>
                              </m:r>
                            </m:e>
                            <m:sub>
                              <m:r>
                                <a:rPr lang="en-US" sz="3200" i="1">
                                  <a:latin typeface="Cambria Math" charset="0"/>
                                </a:rPr>
                                <m:t>𝑖</m:t>
                              </m:r>
                            </m:sub>
                          </m:sSub>
                          <m:r>
                            <a:rPr lang="en-US" sz="3200" i="1">
                              <a:latin typeface="Cambria Math" charset="0"/>
                            </a:rPr>
                            <m:t>,</m:t>
                          </m:r>
                          <m:sSub>
                            <m:sSubPr>
                              <m:ctrlPr>
                                <a:rPr lang="en-US" sz="3200" i="1">
                                  <a:latin typeface="Cambria Math" panose="02040503050406030204" pitchFamily="18" charset="0"/>
                                </a:rPr>
                              </m:ctrlPr>
                            </m:sSubPr>
                            <m:e>
                              <m:r>
                                <a:rPr lang="en-US" sz="3200" i="1">
                                  <a:latin typeface="Cambria Math" charset="0"/>
                                </a:rPr>
                                <m:t>𝑎</m:t>
                              </m:r>
                            </m:e>
                            <m:sub>
                              <m:r>
                                <a:rPr lang="en-US" sz="3200" i="1">
                                  <a:latin typeface="Cambria Math" charset="0"/>
                                </a:rPr>
                                <m:t>𝑖</m:t>
                              </m:r>
                            </m:sub>
                          </m:sSub>
                          <m:r>
                            <a:rPr lang="en-US" sz="3200" i="1">
                              <a:latin typeface="Cambria Math" charset="0"/>
                            </a:rPr>
                            <m:t>,</m:t>
                          </m:r>
                          <m:sSub>
                            <m:sSubPr>
                              <m:ctrlPr>
                                <a:rPr lang="en-US" sz="3200" i="1">
                                  <a:latin typeface="Cambria Math" panose="02040503050406030204" pitchFamily="18" charset="0"/>
                                </a:rPr>
                              </m:ctrlPr>
                            </m:sSubPr>
                            <m:e>
                              <m:r>
                                <a:rPr lang="en-US" sz="3200" i="1">
                                  <a:latin typeface="Cambria Math" charset="0"/>
                                </a:rPr>
                                <m:t>𝑐</m:t>
                              </m:r>
                            </m:e>
                            <m:sub>
                              <m:r>
                                <a:rPr lang="en-US" sz="3200" i="1">
                                  <a:latin typeface="Cambria Math" charset="0"/>
                                </a:rPr>
                                <m:t>𝑖</m:t>
                              </m:r>
                            </m:sub>
                          </m:sSub>
                        </m:e>
                      </m:d>
                      <m:r>
                        <a:rPr lang="en-US" sz="3200" i="1">
                          <a:latin typeface="Cambria Math" charset="0"/>
                        </a:rPr>
                        <m:t>=</m:t>
                      </m:r>
                      <m:sSub>
                        <m:sSubPr>
                          <m:ctrlPr>
                            <a:rPr lang="en-US" sz="3200" i="1">
                              <a:latin typeface="Cambria Math" panose="02040503050406030204" pitchFamily="18" charset="0"/>
                            </a:rPr>
                          </m:ctrlPr>
                        </m:sSubPr>
                        <m:e>
                          <m:r>
                            <a:rPr lang="en-US" sz="3200" i="1">
                              <a:latin typeface="Cambria Math" charset="0"/>
                            </a:rPr>
                            <m:t>𝑐</m:t>
                          </m:r>
                        </m:e>
                        <m:sub>
                          <m:r>
                            <a:rPr lang="en-US" sz="3200" i="1">
                              <a:latin typeface="Cambria Math" charset="0"/>
                            </a:rPr>
                            <m:t>𝑖</m:t>
                          </m:r>
                        </m:sub>
                      </m:sSub>
                      <m:r>
                        <a:rPr lang="en-US" sz="3200" i="1">
                          <a:latin typeface="Cambria Math" charset="0"/>
                        </a:rPr>
                        <m:t>+(1−</m:t>
                      </m:r>
                      <m:sSub>
                        <m:sSubPr>
                          <m:ctrlPr>
                            <a:rPr lang="en-US" sz="3200" i="1">
                              <a:latin typeface="Cambria Math" panose="02040503050406030204" pitchFamily="18" charset="0"/>
                            </a:rPr>
                          </m:ctrlPr>
                        </m:sSubPr>
                        <m:e>
                          <m:r>
                            <a:rPr lang="en-US" sz="3200" i="1">
                              <a:latin typeface="Cambria Math" charset="0"/>
                            </a:rPr>
                            <m:t>𝑐</m:t>
                          </m:r>
                        </m:e>
                        <m:sub>
                          <m:r>
                            <a:rPr lang="en-US" sz="3200" i="1">
                              <a:latin typeface="Cambria Math" charset="0"/>
                            </a:rPr>
                            <m:t>𝑖</m:t>
                          </m:r>
                        </m:sub>
                      </m:sSub>
                      <m:r>
                        <a:rPr lang="en-US" sz="3200" i="1">
                          <a:latin typeface="Cambria Math" charset="0"/>
                        </a:rPr>
                        <m:t>)</m:t>
                      </m:r>
                      <m:nary>
                        <m:naryPr>
                          <m:ctrlPr>
                            <a:rPr lang="is-IS" sz="3200" i="1">
                              <a:latin typeface="Cambria Math" panose="02040503050406030204" pitchFamily="18" charset="0"/>
                            </a:rPr>
                          </m:ctrlPr>
                        </m:naryPr>
                        <m:sub>
                          <m:r>
                            <m:rPr>
                              <m:brk m:alnAt="23"/>
                            </m:rPr>
                            <a:rPr lang="en-US" sz="3200" i="1">
                              <a:latin typeface="Cambria Math" charset="0"/>
                            </a:rPr>
                            <m:t>−</m:t>
                          </m:r>
                          <m:r>
                            <a:rPr lang="en-US" sz="3200" i="1">
                              <a:latin typeface="Cambria Math" charset="0"/>
                            </a:rPr>
                            <m:t>∞</m:t>
                          </m:r>
                        </m:sub>
                        <m:sup>
                          <m:sSub>
                            <m:sSubPr>
                              <m:ctrlPr>
                                <a:rPr lang="en-US" sz="3200" i="1">
                                  <a:latin typeface="Cambria Math" panose="02040503050406030204" pitchFamily="18" charset="0"/>
                                </a:rPr>
                              </m:ctrlPr>
                            </m:sSubPr>
                            <m:e>
                              <m:r>
                                <a:rPr lang="en-US" sz="3200" i="1">
                                  <a:latin typeface="Cambria Math" charset="0"/>
                                </a:rPr>
                                <m:t>𝑎</m:t>
                              </m:r>
                            </m:e>
                            <m:sub>
                              <m:r>
                                <a:rPr lang="en-US" sz="3200" i="1">
                                  <a:latin typeface="Cambria Math" charset="0"/>
                                </a:rPr>
                                <m:t>𝑖</m:t>
                              </m:r>
                            </m:sub>
                          </m:sSub>
                          <m:d>
                            <m:dPr>
                              <m:ctrlPr>
                                <a:rPr lang="en-US" sz="3200" i="1">
                                  <a:latin typeface="Cambria Math" panose="02040503050406030204" pitchFamily="18" charset="0"/>
                                </a:rPr>
                              </m:ctrlPr>
                            </m:dPr>
                            <m:e>
                              <m:sSub>
                                <m:sSubPr>
                                  <m:ctrlPr>
                                    <a:rPr lang="en-US" sz="3200" i="1">
                                      <a:latin typeface="Cambria Math" panose="02040503050406030204" pitchFamily="18" charset="0"/>
                                    </a:rPr>
                                  </m:ctrlPr>
                                </m:sSubPr>
                                <m:e>
                                  <m:r>
                                    <a:rPr lang="en-US" sz="3200" i="1">
                                      <a:latin typeface="Cambria Math" charset="0"/>
                                    </a:rPr>
                                    <m:t>𝜃</m:t>
                                  </m:r>
                                </m:e>
                                <m:sub>
                                  <m:r>
                                    <a:rPr lang="en-US" sz="3200" i="1">
                                      <a:latin typeface="Cambria Math" charset="0"/>
                                    </a:rPr>
                                    <m:t>𝑝</m:t>
                                  </m:r>
                                </m:sub>
                              </m:sSub>
                              <m:r>
                                <a:rPr lang="en-US" sz="3200" i="1">
                                  <a:latin typeface="Cambria Math" charset="0"/>
                                </a:rPr>
                                <m:t>−</m:t>
                              </m:r>
                              <m:sSub>
                                <m:sSubPr>
                                  <m:ctrlPr>
                                    <a:rPr lang="en-US" sz="3200" i="1">
                                      <a:latin typeface="Cambria Math" panose="02040503050406030204" pitchFamily="18" charset="0"/>
                                    </a:rPr>
                                  </m:ctrlPr>
                                </m:sSubPr>
                                <m:e>
                                  <m:r>
                                    <a:rPr lang="en-US" sz="3200" i="1">
                                      <a:latin typeface="Cambria Math" charset="0"/>
                                    </a:rPr>
                                    <m:t>𝑏</m:t>
                                  </m:r>
                                </m:e>
                                <m:sub>
                                  <m:r>
                                    <a:rPr lang="en-US" sz="3200" i="1">
                                      <a:latin typeface="Cambria Math" charset="0"/>
                                    </a:rPr>
                                    <m:t>𝑖</m:t>
                                  </m:r>
                                </m:sub>
                              </m:sSub>
                            </m:e>
                          </m:d>
                        </m:sup>
                        <m:e>
                          <m:r>
                            <a:rPr lang="en-US" sz="3200" i="1">
                              <a:latin typeface="Cambria Math" charset="0"/>
                            </a:rPr>
                            <m:t>𝜙</m:t>
                          </m:r>
                          <m:d>
                            <m:dPr>
                              <m:ctrlPr>
                                <a:rPr lang="en-US" sz="3200" i="1">
                                  <a:latin typeface="Cambria Math" panose="02040503050406030204" pitchFamily="18" charset="0"/>
                                </a:rPr>
                              </m:ctrlPr>
                            </m:dPr>
                            <m:e>
                              <m:r>
                                <a:rPr lang="en-US" sz="3200" i="1">
                                  <a:latin typeface="Cambria Math" charset="0"/>
                                </a:rPr>
                                <m:t>𝑥</m:t>
                              </m:r>
                            </m:e>
                          </m:d>
                          <m:r>
                            <a:rPr lang="en-US" sz="3200" i="1">
                              <a:latin typeface="Cambria Math" charset="0"/>
                            </a:rPr>
                            <m:t>𝑑𝑥</m:t>
                          </m:r>
                        </m:e>
                      </m:nary>
                    </m:oMath>
                  </m:oMathPara>
                </a14:m>
                <a:endParaRPr lang="en-US" dirty="0"/>
              </a:p>
              <a:p>
                <a:endParaRPr lang="en-US" dirty="0"/>
              </a:p>
              <a:p>
                <a:r>
                  <a:rPr lang="en-US" dirty="0"/>
                  <a:t>Where </a:t>
                </a:r>
                <a14:m>
                  <m:oMath xmlns:m="http://schemas.openxmlformats.org/officeDocument/2006/math">
                    <m:r>
                      <a:rPr lang="en-US" b="0" i="1" smtClean="0">
                        <a:latin typeface="Cambria Math" charset="0"/>
                      </a:rPr>
                      <m:t>𝜙</m:t>
                    </m:r>
                    <m:d>
                      <m:dPr>
                        <m:ctrlPr>
                          <a:rPr lang="en-US" b="0" i="1" smtClean="0">
                            <a:latin typeface="Cambria Math" panose="02040503050406030204" pitchFamily="18" charset="0"/>
                          </a:rPr>
                        </m:ctrlPr>
                      </m:dPr>
                      <m:e>
                        <m:r>
                          <a:rPr lang="en-US" b="0" i="1" smtClean="0">
                            <a:latin typeface="Cambria Math" charset="0"/>
                          </a:rPr>
                          <m:t>𝑥</m:t>
                        </m:r>
                      </m:e>
                    </m:d>
                  </m:oMath>
                </a14:m>
                <a:r>
                  <a:rPr lang="en-US" dirty="0"/>
                  <a:t> is the standard normal PDF.</a:t>
                </a:r>
              </a:p>
              <a:p>
                <a:r>
                  <a:rPr lang="en-US" dirty="0"/>
                  <a:t>Notice this is just the standard normal CDF evaluated at </a:t>
                </a:r>
                <a14:m>
                  <m:oMath xmlns:m="http://schemas.openxmlformats.org/officeDocument/2006/math">
                    <m:r>
                      <a:rPr lang="en-US" b="0" i="1" smtClean="0">
                        <a:latin typeface="Cambria Math" charset="0"/>
                      </a:rPr>
                      <m:t>𝑧</m:t>
                    </m:r>
                    <m:r>
                      <a:rPr lang="en-US" b="0" i="1" smtClean="0">
                        <a:latin typeface="Cambria Math" charset="0"/>
                      </a:rPr>
                      <m:t>=</m:t>
                    </m:r>
                    <m:sSub>
                      <m:sSubPr>
                        <m:ctrlPr>
                          <a:rPr lang="en-US" i="1">
                            <a:latin typeface="Cambria Math" panose="02040503050406030204" pitchFamily="18" charset="0"/>
                          </a:rPr>
                        </m:ctrlPr>
                      </m:sSubPr>
                      <m:e>
                        <m:r>
                          <a:rPr lang="en-US" i="1">
                            <a:latin typeface="Cambria Math" charset="0"/>
                          </a:rPr>
                          <m:t>𝑎</m:t>
                        </m:r>
                      </m:e>
                      <m:sub>
                        <m:r>
                          <a:rPr lang="en-US" i="1">
                            <a:latin typeface="Cambria Math" charset="0"/>
                          </a:rPr>
                          <m:t>𝑖</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charset="0"/>
                              </a:rPr>
                              <m:t>𝜃</m:t>
                            </m:r>
                          </m:e>
                          <m:sub>
                            <m:r>
                              <a:rPr lang="en-US" i="1">
                                <a:latin typeface="Cambria Math" charset="0"/>
                              </a:rPr>
                              <m:t>𝑝</m:t>
                            </m:r>
                          </m:sub>
                        </m:sSub>
                        <m:r>
                          <a:rPr lang="en-US" i="1">
                            <a:latin typeface="Cambria Math" charset="0"/>
                          </a:rPr>
                          <m:t>−</m:t>
                        </m:r>
                        <m:sSub>
                          <m:sSubPr>
                            <m:ctrlPr>
                              <a:rPr lang="en-US" i="1">
                                <a:latin typeface="Cambria Math" panose="02040503050406030204" pitchFamily="18" charset="0"/>
                              </a:rPr>
                            </m:ctrlPr>
                          </m:sSubPr>
                          <m:e>
                            <m:r>
                              <a:rPr lang="en-US" i="1">
                                <a:latin typeface="Cambria Math" charset="0"/>
                              </a:rPr>
                              <m:t>𝑏</m:t>
                            </m:r>
                          </m:e>
                          <m:sub>
                            <m:r>
                              <a:rPr lang="en-US" i="1">
                                <a:latin typeface="Cambria Math" charset="0"/>
                              </a:rPr>
                              <m:t>𝑖</m:t>
                            </m:r>
                          </m:sub>
                        </m:sSub>
                      </m:e>
                    </m:d>
                  </m:oMath>
                </a14:m>
                <a:r>
                  <a:rPr lang="en-US" dirty="0"/>
                  <a:t>.</a:t>
                </a:r>
              </a:p>
              <a:p>
                <a:pPr marL="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965" t="-45614"/>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8EDC0F48-CED4-7341-A8DE-E8D41A0B5AAB}"/>
              </a:ext>
            </a:extLst>
          </p:cNvPr>
          <p:cNvSpPr>
            <a:spLocks noGrp="1"/>
          </p:cNvSpPr>
          <p:nvPr>
            <p:ph type="sldNum" sz="quarter" idx="12"/>
          </p:nvPr>
        </p:nvSpPr>
        <p:spPr/>
        <p:txBody>
          <a:bodyPr/>
          <a:lstStyle/>
          <a:p>
            <a:fld id="{0B97A0ED-0713-854E-AE67-C1B678B4A72A}" type="slidenum">
              <a:rPr lang="en-US" smtClean="0"/>
              <a:t>29</a:t>
            </a:fld>
            <a:endParaRPr lang="en-US"/>
          </a:p>
        </p:txBody>
      </p:sp>
    </p:spTree>
    <p:extLst>
      <p:ext uri="{BB962C8B-B14F-4D97-AF65-F5344CB8AC3E}">
        <p14:creationId xmlns:p14="http://schemas.microsoft.com/office/powerpoint/2010/main" val="41117138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0AC59D-0A57-974E-8238-7F50DC943DFC}"/>
              </a:ext>
            </a:extLst>
          </p:cNvPr>
          <p:cNvSpPr>
            <a:spLocks noGrp="1"/>
          </p:cNvSpPr>
          <p:nvPr>
            <p:ph type="title"/>
          </p:nvPr>
        </p:nvSpPr>
        <p:spPr/>
        <p:txBody>
          <a:bodyPr/>
          <a:lstStyle/>
          <a:p>
            <a:r>
              <a:rPr lang="en-US" b="1" dirty="0"/>
              <a:t>Warm-Up Activity</a:t>
            </a:r>
          </a:p>
        </p:txBody>
      </p:sp>
      <p:sp>
        <p:nvSpPr>
          <p:cNvPr id="3" name="Content Placeholder 2">
            <a:extLst>
              <a:ext uri="{FF2B5EF4-FFF2-40B4-BE49-F238E27FC236}">
                <a16:creationId xmlns:a16="http://schemas.microsoft.com/office/drawing/2014/main" id="{18CCB8F6-8E7C-9940-BC7B-984604541704}"/>
              </a:ext>
            </a:extLst>
          </p:cNvPr>
          <p:cNvSpPr>
            <a:spLocks noGrp="1"/>
          </p:cNvSpPr>
          <p:nvPr>
            <p:ph idx="1"/>
          </p:nvPr>
        </p:nvSpPr>
        <p:spPr/>
        <p:txBody>
          <a:bodyPr/>
          <a:lstStyle/>
          <a:p>
            <a:r>
              <a:rPr lang="en-US" dirty="0"/>
              <a:t>Download the file “pset1_formA.csv”</a:t>
            </a:r>
          </a:p>
          <a:p>
            <a:r>
              <a:rPr lang="en-US" dirty="0"/>
              <a:t>Open the R script file “lb_irt_013122.r”</a:t>
            </a:r>
          </a:p>
          <a:p>
            <a:r>
              <a:rPr lang="en-US" dirty="0"/>
              <a:t>Follow along by running the commands in “PART 1”</a:t>
            </a:r>
          </a:p>
          <a:p>
            <a:r>
              <a:rPr lang="en-US" dirty="0"/>
              <a:t>Use the function alpha from the package psych to examine the classical item statistics.</a:t>
            </a:r>
          </a:p>
          <a:p>
            <a:r>
              <a:rPr lang="en-US" dirty="0"/>
              <a:t>Next, create item characteristic curve plots for the Form A data.</a:t>
            </a:r>
          </a:p>
          <a:p>
            <a:r>
              <a:rPr lang="en-US" dirty="0"/>
              <a:t>Use the total score as the x-axis variable.</a:t>
            </a:r>
          </a:p>
          <a:p>
            <a:r>
              <a:rPr lang="en-US" dirty="0"/>
              <a:t>Do you think an IRT model will fit these data? If so, which one and why? If not, why not?</a:t>
            </a:r>
          </a:p>
        </p:txBody>
      </p:sp>
      <p:sp>
        <p:nvSpPr>
          <p:cNvPr id="5" name="Slide Number Placeholder 4">
            <a:extLst>
              <a:ext uri="{FF2B5EF4-FFF2-40B4-BE49-F238E27FC236}">
                <a16:creationId xmlns:a16="http://schemas.microsoft.com/office/drawing/2014/main" id="{74FEEF46-8DC0-9640-8D21-E1D66F0CFB0D}"/>
              </a:ext>
            </a:extLst>
          </p:cNvPr>
          <p:cNvSpPr>
            <a:spLocks noGrp="1"/>
          </p:cNvSpPr>
          <p:nvPr>
            <p:ph type="sldNum" sz="quarter" idx="12"/>
          </p:nvPr>
        </p:nvSpPr>
        <p:spPr/>
        <p:txBody>
          <a:bodyPr/>
          <a:lstStyle/>
          <a:p>
            <a:fld id="{0B97A0ED-0713-854E-AE67-C1B678B4A72A}" type="slidenum">
              <a:rPr lang="en-US" smtClean="0"/>
              <a:t>3</a:t>
            </a:fld>
            <a:endParaRPr lang="en-US"/>
          </a:p>
        </p:txBody>
      </p:sp>
    </p:spTree>
    <p:extLst>
      <p:ext uri="{BB962C8B-B14F-4D97-AF65-F5344CB8AC3E}">
        <p14:creationId xmlns:p14="http://schemas.microsoft.com/office/powerpoint/2010/main" val="292230912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8C2656E-8EC1-3440-AE99-29EB18F102EB}"/>
              </a:ext>
            </a:extLst>
          </p:cNvPr>
          <p:cNvSpPr>
            <a:spLocks noGrp="1"/>
          </p:cNvSpPr>
          <p:nvPr>
            <p:ph type="title"/>
          </p:nvPr>
        </p:nvSpPr>
        <p:spPr/>
        <p:txBody>
          <a:bodyPr/>
          <a:lstStyle/>
          <a:p>
            <a:r>
              <a:rPr lang="en-US" b="1"/>
              <a:t>Logistic PDF and CDF</a:t>
            </a:r>
          </a:p>
        </p:txBody>
      </p:sp>
      <p:pic>
        <p:nvPicPr>
          <p:cNvPr id="11" name="Content Placeholder 10" descr="A close up of a map&#10;&#10;Description automatically generated">
            <a:extLst>
              <a:ext uri="{FF2B5EF4-FFF2-40B4-BE49-F238E27FC236}">
                <a16:creationId xmlns:a16="http://schemas.microsoft.com/office/drawing/2014/main" id="{FD1CB3D0-F1F6-D24B-A6E3-86FEBBADE577}"/>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963086" y="1526912"/>
            <a:ext cx="3940899" cy="3468421"/>
          </a:xfrm>
        </p:spPr>
      </p:pic>
      <p:pic>
        <p:nvPicPr>
          <p:cNvPr id="13" name="Content Placeholder 12" descr="A close up of a map&#10;&#10;Description automatically generated">
            <a:extLst>
              <a:ext uri="{FF2B5EF4-FFF2-40B4-BE49-F238E27FC236}">
                <a16:creationId xmlns:a16="http://schemas.microsoft.com/office/drawing/2014/main" id="{8C988C11-0831-6640-86C7-FD894EEB18B1}"/>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421968" y="1514212"/>
            <a:ext cx="3965158" cy="3599655"/>
          </a:xfrm>
        </p:spPr>
      </p:pic>
      <p:pic>
        <p:nvPicPr>
          <p:cNvPr id="15" name="Picture 14" descr="A screenshot of a cell phone&#10;&#10;Description automatically generated">
            <a:extLst>
              <a:ext uri="{FF2B5EF4-FFF2-40B4-BE49-F238E27FC236}">
                <a16:creationId xmlns:a16="http://schemas.microsoft.com/office/drawing/2014/main" id="{159DC95D-45C0-894E-A723-5ACB63BC6F3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3086" y="5203294"/>
            <a:ext cx="4559300" cy="1409700"/>
          </a:xfrm>
          <a:prstGeom prst="rect">
            <a:avLst/>
          </a:prstGeom>
        </p:spPr>
      </p:pic>
      <p:sp>
        <p:nvSpPr>
          <p:cNvPr id="16" name="Rectangle 15">
            <a:extLst>
              <a:ext uri="{FF2B5EF4-FFF2-40B4-BE49-F238E27FC236}">
                <a16:creationId xmlns:a16="http://schemas.microsoft.com/office/drawing/2014/main" id="{E4A076DA-7E47-5144-8729-15B1E6889340}"/>
              </a:ext>
            </a:extLst>
          </p:cNvPr>
          <p:cNvSpPr/>
          <p:nvPr/>
        </p:nvSpPr>
        <p:spPr>
          <a:xfrm>
            <a:off x="6096000" y="6352143"/>
            <a:ext cx="4917500" cy="369332"/>
          </a:xfrm>
          <a:prstGeom prst="rect">
            <a:avLst/>
          </a:prstGeom>
        </p:spPr>
        <p:txBody>
          <a:bodyPr wrap="none">
            <a:spAutoFit/>
          </a:bodyPr>
          <a:lstStyle/>
          <a:p>
            <a:r>
              <a:rPr lang="en-US">
                <a:hlinkClick r:id="rId5"/>
              </a:rPr>
              <a:t>https://en.wikipedia.org/wiki/Logistic_distribution</a:t>
            </a:r>
            <a:endParaRPr lang="en-US"/>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8422D303-919B-9C4C-A22F-4A57EFBF4D36}"/>
                  </a:ext>
                </a:extLst>
              </p:cNvPr>
              <p:cNvSpPr txBox="1"/>
              <p:nvPr/>
            </p:nvSpPr>
            <p:spPr>
              <a:xfrm>
                <a:off x="5182660" y="5343788"/>
                <a:ext cx="3767667" cy="120212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a:latin typeface="Cambria Math" panose="02040503050406030204" pitchFamily="18" charset="0"/>
                        </a:rPr>
                        <m:t>𝐸𝑉</m:t>
                      </m:r>
                      <m:r>
                        <a:rPr lang="en-US" b="0" i="1">
                          <a:latin typeface="Cambria Math" panose="02040503050406030204" pitchFamily="18" charset="0"/>
                        </a:rPr>
                        <m:t>=</m:t>
                      </m:r>
                      <m:r>
                        <a:rPr lang="en-US" b="0" i="1">
                          <a:latin typeface="Cambria Math" panose="02040503050406030204" pitchFamily="18" charset="0"/>
                        </a:rPr>
                        <m:t>𝜇</m:t>
                      </m:r>
                    </m:oMath>
                  </m:oMathPara>
                </a14:m>
                <a:endParaRPr lang="en-US" b="0"/>
              </a:p>
              <a:p>
                <a:pPr/>
                <a14:m>
                  <m:oMathPara xmlns:m="http://schemas.openxmlformats.org/officeDocument/2006/math">
                    <m:oMathParaPr>
                      <m:jc m:val="centerGroup"/>
                    </m:oMathParaPr>
                    <m:oMath xmlns:m="http://schemas.openxmlformats.org/officeDocument/2006/math">
                      <m:r>
                        <a:rPr lang="en-US" b="0" i="1">
                          <a:latin typeface="Cambria Math" panose="02040503050406030204" pitchFamily="18" charset="0"/>
                        </a:rPr>
                        <m:t>𝑉𝑎𝑟𝑖𝑎𝑛𝑐𝑒</m:t>
                      </m:r>
                      <m:r>
                        <a:rPr lang="en-US" b="0" i="1">
                          <a:latin typeface="Cambria Math" panose="02040503050406030204" pitchFamily="18" charset="0"/>
                        </a:rPr>
                        <m:t>=</m:t>
                      </m:r>
                      <m:f>
                        <m:fPr>
                          <m:ctrlPr>
                            <a:rPr lang="en-US" i="1">
                              <a:latin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2</m:t>
                              </m:r>
                            </m:sup>
                          </m:sSup>
                          <m:sSup>
                            <m:sSupPr>
                              <m:ctrlPr>
                                <a:rPr lang="en-US" i="1">
                                  <a:latin typeface="Cambria Math" panose="02040503050406030204" pitchFamily="18" charset="0"/>
                                </a:rPr>
                              </m:ctrlPr>
                            </m:sSupPr>
                            <m:e>
                              <m:r>
                                <a:rPr lang="en-US" i="1">
                                  <a:latin typeface="Cambria Math" panose="02040503050406030204" pitchFamily="18" charset="0"/>
                                </a:rPr>
                                <m:t>𝜋</m:t>
                              </m:r>
                            </m:e>
                            <m:sup>
                              <m:r>
                                <a:rPr lang="en-US" i="1">
                                  <a:latin typeface="Cambria Math" panose="02040503050406030204" pitchFamily="18" charset="0"/>
                                </a:rPr>
                                <m:t>2</m:t>
                              </m:r>
                            </m:sup>
                          </m:sSup>
                        </m:num>
                        <m:den>
                          <m:r>
                            <a:rPr lang="en-US" b="0" i="1">
                              <a:latin typeface="Cambria Math" panose="02040503050406030204" pitchFamily="18" charset="0"/>
                            </a:rPr>
                            <m:t>3</m:t>
                          </m:r>
                        </m:den>
                      </m:f>
                    </m:oMath>
                  </m:oMathPara>
                </a14:m>
                <a:endParaRPr lang="en-US" b="0"/>
              </a:p>
              <a:p>
                <a:endParaRPr lang="en-US" b="0"/>
              </a:p>
            </p:txBody>
          </p:sp>
        </mc:Choice>
        <mc:Fallback xmlns="">
          <p:sp>
            <p:nvSpPr>
              <p:cNvPr id="17" name="TextBox 16">
                <a:extLst>
                  <a:ext uri="{FF2B5EF4-FFF2-40B4-BE49-F238E27FC236}">
                    <a16:creationId xmlns:a16="http://schemas.microsoft.com/office/drawing/2014/main" id="{8422D303-919B-9C4C-A22F-4A57EFBF4D36}"/>
                  </a:ext>
                </a:extLst>
              </p:cNvPr>
              <p:cNvSpPr txBox="1">
                <a:spLocks noRot="1" noChangeAspect="1" noMove="1" noResize="1" noEditPoints="1" noAdjustHandles="1" noChangeArrowheads="1" noChangeShapeType="1" noTextEdit="1"/>
              </p:cNvSpPr>
              <p:nvPr/>
            </p:nvSpPr>
            <p:spPr>
              <a:xfrm>
                <a:off x="5182660" y="5343788"/>
                <a:ext cx="3767667" cy="1202124"/>
              </a:xfrm>
              <a:prstGeom prst="rect">
                <a:avLst/>
              </a:prstGeom>
              <a:blipFill>
                <a:blip r:embed="rId6"/>
                <a:stretch>
                  <a:fillRect/>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B6C0CFAE-4AC4-0441-95D6-8790184CDE56}"/>
              </a:ext>
            </a:extLst>
          </p:cNvPr>
          <p:cNvSpPr>
            <a:spLocks noGrp="1"/>
          </p:cNvSpPr>
          <p:nvPr>
            <p:ph type="sldNum" sz="quarter" idx="12"/>
          </p:nvPr>
        </p:nvSpPr>
        <p:spPr/>
        <p:txBody>
          <a:bodyPr/>
          <a:lstStyle/>
          <a:p>
            <a:fld id="{0B97A0ED-0713-854E-AE67-C1B678B4A72A}" type="slidenum">
              <a:rPr lang="en-US" smtClean="0"/>
              <a:t>30</a:t>
            </a:fld>
            <a:endParaRPr lang="en-US"/>
          </a:p>
        </p:txBody>
      </p:sp>
    </p:spTree>
    <p:extLst>
      <p:ext uri="{BB962C8B-B14F-4D97-AF65-F5344CB8AC3E}">
        <p14:creationId xmlns:p14="http://schemas.microsoft.com/office/powerpoint/2010/main" val="5836676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A9461AF-16C8-9749-A348-029BC1578891}"/>
              </a:ext>
            </a:extLst>
          </p:cNvPr>
          <p:cNvSpPr>
            <a:spLocks noGrp="1"/>
          </p:cNvSpPr>
          <p:nvPr>
            <p:ph type="title"/>
          </p:nvPr>
        </p:nvSpPr>
        <p:spPr/>
        <p:txBody>
          <a:bodyPr/>
          <a:lstStyle/>
          <a:p>
            <a:r>
              <a:rPr lang="en-US" b="1"/>
              <a:t>Applying the Logistic PDF and CDF in R</a:t>
            </a:r>
          </a:p>
        </p:txBody>
      </p:sp>
      <p:pic>
        <p:nvPicPr>
          <p:cNvPr id="10" name="Content Placeholder 9">
            <a:extLst>
              <a:ext uri="{FF2B5EF4-FFF2-40B4-BE49-F238E27FC236}">
                <a16:creationId xmlns:a16="http://schemas.microsoft.com/office/drawing/2014/main" id="{3BDEEA4F-CDB5-1444-B2CC-095D0570FF0B}"/>
              </a:ext>
            </a:extLst>
          </p:cNvPr>
          <p:cNvPicPr>
            <a:picLocks noGrp="1" noChangeAspect="1"/>
          </p:cNvPicPr>
          <p:nvPr>
            <p:ph sz="half" idx="1"/>
          </p:nvPr>
        </p:nvPicPr>
        <p:blipFill>
          <a:blip r:embed="rId2"/>
          <a:stretch>
            <a:fillRect/>
          </a:stretch>
        </p:blipFill>
        <p:spPr>
          <a:xfrm>
            <a:off x="602059" y="1697567"/>
            <a:ext cx="5493941" cy="3662627"/>
          </a:xfrm>
          <a:prstGeom prst="rect">
            <a:avLst/>
          </a:prstGeom>
        </p:spPr>
      </p:pic>
      <p:pic>
        <p:nvPicPr>
          <p:cNvPr id="11" name="Content Placeholder 10">
            <a:extLst>
              <a:ext uri="{FF2B5EF4-FFF2-40B4-BE49-F238E27FC236}">
                <a16:creationId xmlns:a16="http://schemas.microsoft.com/office/drawing/2014/main" id="{D101982E-86BA-6B44-A083-CC18D49540DD}"/>
              </a:ext>
            </a:extLst>
          </p:cNvPr>
          <p:cNvPicPr>
            <a:picLocks noGrp="1" noChangeAspect="1"/>
          </p:cNvPicPr>
          <p:nvPr>
            <p:ph sz="half" idx="2"/>
          </p:nvPr>
        </p:nvPicPr>
        <p:blipFill>
          <a:blip r:embed="rId3"/>
          <a:stretch>
            <a:fillRect/>
          </a:stretch>
        </p:blipFill>
        <p:spPr>
          <a:xfrm>
            <a:off x="6139258" y="1497807"/>
            <a:ext cx="5793583" cy="3862388"/>
          </a:xfrm>
          <a:prstGeom prst="rect">
            <a:avLst/>
          </a:prstGeom>
        </p:spPr>
      </p:pic>
      <p:sp>
        <p:nvSpPr>
          <p:cNvPr id="12" name="TextBox 11">
            <a:extLst>
              <a:ext uri="{FF2B5EF4-FFF2-40B4-BE49-F238E27FC236}">
                <a16:creationId xmlns:a16="http://schemas.microsoft.com/office/drawing/2014/main" id="{2E274D10-BA0F-9549-B062-2624A54CBE13}"/>
              </a:ext>
            </a:extLst>
          </p:cNvPr>
          <p:cNvSpPr txBox="1"/>
          <p:nvPr/>
        </p:nvSpPr>
        <p:spPr>
          <a:xfrm>
            <a:off x="838200" y="5648463"/>
            <a:ext cx="8051800" cy="707886"/>
          </a:xfrm>
          <a:prstGeom prst="rect">
            <a:avLst/>
          </a:prstGeom>
          <a:noFill/>
        </p:spPr>
        <p:txBody>
          <a:bodyPr wrap="square" rtlCol="0">
            <a:spAutoFit/>
          </a:bodyPr>
          <a:lstStyle/>
          <a:p>
            <a:r>
              <a:rPr lang="en-US" sz="2000">
                <a:latin typeface="Courier" pitchFamily="2" charset="0"/>
              </a:rPr>
              <a:t>ldensities&lt;-dlogis(xseq,location=500,scale=100)</a:t>
            </a:r>
          </a:p>
          <a:p>
            <a:r>
              <a:rPr lang="en-US" sz="2000">
                <a:latin typeface="Courier" pitchFamily="2" charset="0"/>
              </a:rPr>
              <a:t>lcumulative&lt;-plogis(xseq, location=500,scale=100)</a:t>
            </a:r>
          </a:p>
        </p:txBody>
      </p:sp>
      <p:sp>
        <p:nvSpPr>
          <p:cNvPr id="2" name="Slide Number Placeholder 1">
            <a:extLst>
              <a:ext uri="{FF2B5EF4-FFF2-40B4-BE49-F238E27FC236}">
                <a16:creationId xmlns:a16="http://schemas.microsoft.com/office/drawing/2014/main" id="{E48DC197-EF3B-9B4E-B535-905BBC833058}"/>
              </a:ext>
            </a:extLst>
          </p:cNvPr>
          <p:cNvSpPr>
            <a:spLocks noGrp="1"/>
          </p:cNvSpPr>
          <p:nvPr>
            <p:ph type="sldNum" sz="quarter" idx="12"/>
          </p:nvPr>
        </p:nvSpPr>
        <p:spPr/>
        <p:txBody>
          <a:bodyPr/>
          <a:lstStyle/>
          <a:p>
            <a:fld id="{0B97A0ED-0713-854E-AE67-C1B678B4A72A}" type="slidenum">
              <a:rPr lang="en-US" smtClean="0"/>
              <a:t>31</a:t>
            </a:fld>
            <a:endParaRPr lang="en-US"/>
          </a:p>
        </p:txBody>
      </p:sp>
    </p:spTree>
    <p:extLst>
      <p:ext uri="{BB962C8B-B14F-4D97-AF65-F5344CB8AC3E}">
        <p14:creationId xmlns:p14="http://schemas.microsoft.com/office/powerpoint/2010/main" val="2915910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a:t>Logistic CDF as IRF</a:t>
            </a:r>
          </a:p>
        </p:txBody>
      </p:sp>
      <p:graphicFrame>
        <p:nvGraphicFramePr>
          <p:cNvPr id="5" name="Object 4"/>
          <p:cNvGraphicFramePr>
            <a:graphicFrameLocks noChangeAspect="1"/>
          </p:cNvGraphicFramePr>
          <p:nvPr/>
        </p:nvGraphicFramePr>
        <p:xfrm>
          <a:off x="2392761" y="1885031"/>
          <a:ext cx="7012986" cy="1198801"/>
        </p:xfrm>
        <a:graphic>
          <a:graphicData uri="http://schemas.openxmlformats.org/presentationml/2006/ole">
            <mc:AlternateContent xmlns:mc="http://schemas.openxmlformats.org/markup-compatibility/2006">
              <mc:Choice xmlns:v="urn:schemas-microsoft-com:vml" Requires="v">
                <p:oleObj name="Equation" r:id="rId2" imgW="2971800" imgH="508000" progId="Equation.DSMT4">
                  <p:embed/>
                </p:oleObj>
              </mc:Choice>
              <mc:Fallback>
                <p:oleObj name="Equation" r:id="rId2" imgW="2971800" imgH="508000" progId="Equation.DSMT4">
                  <p:embed/>
                  <p:pic>
                    <p:nvPicPr>
                      <p:cNvPr id="5" name="Object 4"/>
                      <p:cNvPicPr/>
                      <p:nvPr/>
                    </p:nvPicPr>
                    <p:blipFill>
                      <a:blip r:embed="rId3"/>
                      <a:stretch>
                        <a:fillRect/>
                      </a:stretch>
                    </p:blipFill>
                    <p:spPr>
                      <a:xfrm>
                        <a:off x="2392761" y="1885031"/>
                        <a:ext cx="7012986" cy="1198801"/>
                      </a:xfrm>
                      <a:prstGeom prst="rect">
                        <a:avLst/>
                      </a:prstGeom>
                    </p:spPr>
                  </p:pic>
                </p:oleObj>
              </mc:Fallback>
            </mc:AlternateContent>
          </a:graphicData>
        </a:graphic>
      </p:graphicFrame>
      <p:graphicFrame>
        <p:nvGraphicFramePr>
          <p:cNvPr id="6" name="Object 5"/>
          <p:cNvGraphicFramePr>
            <a:graphicFrameLocks noChangeAspect="1"/>
          </p:cNvGraphicFramePr>
          <p:nvPr/>
        </p:nvGraphicFramePr>
        <p:xfrm>
          <a:off x="2392761" y="3653233"/>
          <a:ext cx="4473009" cy="685861"/>
        </p:xfrm>
        <a:graphic>
          <a:graphicData uri="http://schemas.openxmlformats.org/presentationml/2006/ole">
            <mc:AlternateContent xmlns:mc="http://schemas.openxmlformats.org/markup-compatibility/2006">
              <mc:Choice xmlns:v="urn:schemas-microsoft-com:vml" Requires="v">
                <p:oleObj name="Equation" r:id="rId4" imgW="1905000" imgH="292100" progId="Equation.DSMT4">
                  <p:embed/>
                </p:oleObj>
              </mc:Choice>
              <mc:Fallback>
                <p:oleObj name="Equation" r:id="rId4" imgW="1905000" imgH="292100" progId="Equation.DSMT4">
                  <p:embed/>
                  <p:pic>
                    <p:nvPicPr>
                      <p:cNvPr id="6" name="Object 5"/>
                      <p:cNvPicPr/>
                      <p:nvPr/>
                    </p:nvPicPr>
                    <p:blipFill>
                      <a:blip r:embed="rId5"/>
                      <a:stretch>
                        <a:fillRect/>
                      </a:stretch>
                    </p:blipFill>
                    <p:spPr>
                      <a:xfrm>
                        <a:off x="2392761" y="3653233"/>
                        <a:ext cx="4473009" cy="685861"/>
                      </a:xfrm>
                      <a:prstGeom prst="rect">
                        <a:avLst/>
                      </a:prstGeom>
                    </p:spPr>
                  </p:pic>
                </p:oleObj>
              </mc:Fallback>
            </mc:AlternateContent>
          </a:graphicData>
        </a:graphic>
      </p:graphicFrame>
      <p:sp>
        <p:nvSpPr>
          <p:cNvPr id="3" name="Slide Number Placeholder 2">
            <a:extLst>
              <a:ext uri="{FF2B5EF4-FFF2-40B4-BE49-F238E27FC236}">
                <a16:creationId xmlns:a16="http://schemas.microsoft.com/office/drawing/2014/main" id="{ECE222D4-8F97-ED4E-9FD2-1374B0479AF1}"/>
              </a:ext>
            </a:extLst>
          </p:cNvPr>
          <p:cNvSpPr>
            <a:spLocks noGrp="1"/>
          </p:cNvSpPr>
          <p:nvPr>
            <p:ph type="sldNum" sz="quarter" idx="12"/>
          </p:nvPr>
        </p:nvSpPr>
        <p:spPr/>
        <p:txBody>
          <a:bodyPr/>
          <a:lstStyle/>
          <a:p>
            <a:fld id="{0B97A0ED-0713-854E-AE67-C1B678B4A72A}" type="slidenum">
              <a:rPr lang="en-US" smtClean="0"/>
              <a:t>32</a:t>
            </a:fld>
            <a:endParaRPr lang="en-US"/>
          </a:p>
        </p:txBody>
      </p:sp>
    </p:spTree>
    <p:extLst>
      <p:ext uri="{BB962C8B-B14F-4D97-AF65-F5344CB8AC3E}">
        <p14:creationId xmlns:p14="http://schemas.microsoft.com/office/powerpoint/2010/main" val="246771290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The Logistic vs. Normal Ogive IRT Models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85000" lnSpcReduction="20000"/>
              </a:bodyPr>
              <a:lstStyle/>
              <a:p>
                <a:r>
                  <a:rPr lang="en-US" dirty="0"/>
                  <a:t>You will sometimes see the logistic IRT models written as:</a:t>
                </a:r>
              </a:p>
              <a:p>
                <a:pPr marL="0" indent="0">
                  <a:buNone/>
                </a:pPr>
                <a14:m>
                  <m:oMathPara xmlns:m="http://schemas.openxmlformats.org/officeDocument/2006/math">
                    <m:oMathParaPr>
                      <m:jc m:val="centerGroup"/>
                    </m:oMathParaPr>
                    <m:oMath xmlns:m="http://schemas.openxmlformats.org/officeDocument/2006/math">
                      <m:r>
                        <a:rPr lang="en-US" i="1">
                          <a:latin typeface="Cambria Math" charset="0"/>
                        </a:rPr>
                        <m:t>𝑃</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charset="0"/>
                                </a:rPr>
                                <m:t>𝑋</m:t>
                              </m:r>
                            </m:e>
                            <m:sub>
                              <m:r>
                                <a:rPr lang="en-US" i="1">
                                  <a:latin typeface="Cambria Math" charset="0"/>
                                </a:rPr>
                                <m:t>𝑝𝑖</m:t>
                              </m:r>
                            </m:sub>
                          </m:sSub>
                          <m:r>
                            <a:rPr lang="en-US" i="1">
                              <a:latin typeface="Cambria Math" charset="0"/>
                            </a:rPr>
                            <m:t>=1</m:t>
                          </m:r>
                        </m:e>
                        <m:e>
                          <m:sSub>
                            <m:sSubPr>
                              <m:ctrlPr>
                                <a:rPr lang="en-US" i="1">
                                  <a:latin typeface="Cambria Math" panose="02040503050406030204" pitchFamily="18" charset="0"/>
                                </a:rPr>
                              </m:ctrlPr>
                            </m:sSubPr>
                            <m:e>
                              <m:r>
                                <a:rPr lang="en-US" i="1">
                                  <a:latin typeface="Cambria Math" charset="0"/>
                                </a:rPr>
                                <m:t>𝜃</m:t>
                              </m:r>
                            </m:e>
                            <m:sub>
                              <m:r>
                                <a:rPr lang="en-US" i="1">
                                  <a:latin typeface="Cambria Math" charset="0"/>
                                </a:rPr>
                                <m:t>𝑠</m:t>
                              </m:r>
                            </m:sub>
                          </m:sSub>
                          <m:r>
                            <a:rPr lang="en-US" i="1">
                              <a:latin typeface="Cambria Math" charset="0"/>
                            </a:rPr>
                            <m:t>, </m:t>
                          </m:r>
                          <m:sSub>
                            <m:sSubPr>
                              <m:ctrlPr>
                                <a:rPr lang="en-US" i="1">
                                  <a:latin typeface="Cambria Math" panose="02040503050406030204" pitchFamily="18" charset="0"/>
                                </a:rPr>
                              </m:ctrlPr>
                            </m:sSubPr>
                            <m:e>
                              <m:r>
                                <a:rPr lang="en-US" i="1">
                                  <a:latin typeface="Cambria Math" charset="0"/>
                                </a:rPr>
                                <m:t>𝑏</m:t>
                              </m:r>
                            </m:e>
                            <m:sub>
                              <m:r>
                                <a:rPr lang="en-US" i="1">
                                  <a:latin typeface="Cambria Math" charset="0"/>
                                </a:rPr>
                                <m:t>𝑖</m:t>
                              </m:r>
                            </m:sub>
                          </m:sSub>
                          <m:r>
                            <a:rPr lang="en-US" i="1">
                              <a:latin typeface="Cambria Math" charset="0"/>
                            </a:rPr>
                            <m:t>,</m:t>
                          </m:r>
                          <m:sSub>
                            <m:sSubPr>
                              <m:ctrlPr>
                                <a:rPr lang="en-US" i="1">
                                  <a:latin typeface="Cambria Math" panose="02040503050406030204" pitchFamily="18" charset="0"/>
                                </a:rPr>
                              </m:ctrlPr>
                            </m:sSubPr>
                            <m:e>
                              <m:r>
                                <a:rPr lang="en-US" i="1">
                                  <a:latin typeface="Cambria Math" charset="0"/>
                                </a:rPr>
                                <m:t>𝑎</m:t>
                              </m:r>
                            </m:e>
                            <m:sub>
                              <m:r>
                                <a:rPr lang="en-US" i="1">
                                  <a:latin typeface="Cambria Math" charset="0"/>
                                </a:rPr>
                                <m:t>𝑖</m:t>
                              </m:r>
                            </m:sub>
                          </m:sSub>
                          <m:r>
                            <a:rPr lang="en-US" i="1">
                              <a:latin typeface="Cambria Math" charset="0"/>
                            </a:rPr>
                            <m:t>,</m:t>
                          </m:r>
                          <m:sSub>
                            <m:sSubPr>
                              <m:ctrlPr>
                                <a:rPr lang="en-US" i="1">
                                  <a:latin typeface="Cambria Math" panose="02040503050406030204" pitchFamily="18" charset="0"/>
                                </a:rPr>
                              </m:ctrlPr>
                            </m:sSubPr>
                            <m:e>
                              <m:r>
                                <a:rPr lang="en-US" i="1">
                                  <a:latin typeface="Cambria Math" charset="0"/>
                                </a:rPr>
                                <m:t>𝑐</m:t>
                              </m:r>
                            </m:e>
                            <m:sub>
                              <m:r>
                                <a:rPr lang="en-US" i="1">
                                  <a:latin typeface="Cambria Math" charset="0"/>
                                </a:rPr>
                                <m:t>𝑖</m:t>
                              </m:r>
                            </m:sub>
                          </m:sSub>
                        </m:e>
                      </m:d>
                      <m:r>
                        <a:rPr lang="en-US" i="1">
                          <a:latin typeface="Cambria Math" charset="0"/>
                        </a:rPr>
                        <m:t>=</m:t>
                      </m:r>
                      <m:sSub>
                        <m:sSubPr>
                          <m:ctrlPr>
                            <a:rPr lang="en-US" i="1">
                              <a:latin typeface="Cambria Math" panose="02040503050406030204" pitchFamily="18" charset="0"/>
                            </a:rPr>
                          </m:ctrlPr>
                        </m:sSubPr>
                        <m:e>
                          <m:r>
                            <a:rPr lang="en-US" i="1">
                              <a:latin typeface="Cambria Math" charset="0"/>
                            </a:rPr>
                            <m:t>𝑐</m:t>
                          </m:r>
                        </m:e>
                        <m:sub>
                          <m:r>
                            <a:rPr lang="en-US" i="1">
                              <a:latin typeface="Cambria Math" charset="0"/>
                            </a:rPr>
                            <m:t>𝑖</m:t>
                          </m:r>
                        </m:sub>
                      </m:sSub>
                      <m:r>
                        <a:rPr lang="en-US" i="1">
                          <a:latin typeface="Cambria Math" charset="0"/>
                        </a:rPr>
                        <m:t>+(1−</m:t>
                      </m:r>
                      <m:sSub>
                        <m:sSubPr>
                          <m:ctrlPr>
                            <a:rPr lang="en-US" i="1">
                              <a:latin typeface="Cambria Math" panose="02040503050406030204" pitchFamily="18" charset="0"/>
                            </a:rPr>
                          </m:ctrlPr>
                        </m:sSubPr>
                        <m:e>
                          <m:r>
                            <a:rPr lang="en-US" i="1">
                              <a:latin typeface="Cambria Math" charset="0"/>
                            </a:rPr>
                            <m:t>𝑐</m:t>
                          </m:r>
                        </m:e>
                        <m:sub>
                          <m:r>
                            <a:rPr lang="en-US" i="1">
                              <a:latin typeface="Cambria Math" charset="0"/>
                            </a:rPr>
                            <m:t>𝑖</m:t>
                          </m:r>
                        </m:sub>
                      </m:sSub>
                      <m:r>
                        <a:rPr lang="en-US" i="1">
                          <a:latin typeface="Cambria Math" charset="0"/>
                        </a:rPr>
                        <m:t>)</m:t>
                      </m:r>
                      <m:f>
                        <m:fPr>
                          <m:ctrlPr>
                            <a:rPr lang="en-US" i="1">
                              <a:latin typeface="Cambria Math" panose="02040503050406030204" pitchFamily="18" charset="0"/>
                            </a:rPr>
                          </m:ctrlPr>
                        </m:fPr>
                        <m:num>
                          <m:func>
                            <m:funcPr>
                              <m:ctrlPr>
                                <a:rPr lang="en-US" i="1">
                                  <a:latin typeface="Cambria Math" panose="02040503050406030204" pitchFamily="18" charset="0"/>
                                </a:rPr>
                              </m:ctrlPr>
                            </m:funcPr>
                            <m:fName>
                              <m:r>
                                <m:rPr>
                                  <m:sty m:val="p"/>
                                </m:rPr>
                                <a:rPr lang="en-US">
                                  <a:latin typeface="Cambria Math" charset="0"/>
                                </a:rPr>
                                <m:t>exp</m:t>
                              </m:r>
                            </m:fName>
                            <m:e>
                              <m:d>
                                <m:dPr>
                                  <m:ctrlPr>
                                    <a:rPr lang="en-US" i="1">
                                      <a:latin typeface="Cambria Math" panose="02040503050406030204" pitchFamily="18" charset="0"/>
                                    </a:rPr>
                                  </m:ctrlPr>
                                </m:dPr>
                                <m:e>
                                  <m:r>
                                    <a:rPr lang="en-US" b="0" i="1" smtClean="0">
                                      <a:latin typeface="Cambria Math" charset="0"/>
                                    </a:rPr>
                                    <m:t>𝐷</m:t>
                                  </m:r>
                                  <m:sSub>
                                    <m:sSubPr>
                                      <m:ctrlPr>
                                        <a:rPr lang="en-US" i="1">
                                          <a:latin typeface="Cambria Math" panose="02040503050406030204" pitchFamily="18" charset="0"/>
                                        </a:rPr>
                                      </m:ctrlPr>
                                    </m:sSubPr>
                                    <m:e>
                                      <m:r>
                                        <a:rPr lang="en-US" i="1">
                                          <a:latin typeface="Cambria Math" charset="0"/>
                                        </a:rPr>
                                        <m:t>𝑎</m:t>
                                      </m:r>
                                    </m:e>
                                    <m:sub>
                                      <m:r>
                                        <a:rPr lang="en-US" i="1">
                                          <a:latin typeface="Cambria Math" charset="0"/>
                                        </a:rPr>
                                        <m:t>𝑖</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charset="0"/>
                                            </a:rPr>
                                            <m:t>𝜃</m:t>
                                          </m:r>
                                        </m:e>
                                        <m:sub>
                                          <m:r>
                                            <a:rPr lang="en-US" i="1">
                                              <a:latin typeface="Cambria Math" charset="0"/>
                                            </a:rPr>
                                            <m:t>𝑝</m:t>
                                          </m:r>
                                        </m:sub>
                                      </m:sSub>
                                      <m:r>
                                        <a:rPr lang="en-US" i="1">
                                          <a:latin typeface="Cambria Math" charset="0"/>
                                        </a:rPr>
                                        <m:t>−</m:t>
                                      </m:r>
                                      <m:sSub>
                                        <m:sSubPr>
                                          <m:ctrlPr>
                                            <a:rPr lang="en-US" i="1">
                                              <a:latin typeface="Cambria Math" panose="02040503050406030204" pitchFamily="18" charset="0"/>
                                            </a:rPr>
                                          </m:ctrlPr>
                                        </m:sSubPr>
                                        <m:e>
                                          <m:r>
                                            <a:rPr lang="en-US" i="1">
                                              <a:latin typeface="Cambria Math" charset="0"/>
                                            </a:rPr>
                                            <m:t>𝑏</m:t>
                                          </m:r>
                                        </m:e>
                                        <m:sub>
                                          <m:r>
                                            <a:rPr lang="en-US" i="1">
                                              <a:latin typeface="Cambria Math" charset="0"/>
                                            </a:rPr>
                                            <m:t>𝑖</m:t>
                                          </m:r>
                                        </m:sub>
                                      </m:sSub>
                                    </m:e>
                                  </m:d>
                                </m:e>
                              </m:d>
                            </m:e>
                          </m:func>
                        </m:num>
                        <m:den>
                          <m:r>
                            <a:rPr lang="en-US" i="1">
                              <a:latin typeface="Cambria Math" charset="0"/>
                            </a:rPr>
                            <m:t>1+</m:t>
                          </m:r>
                          <m:func>
                            <m:funcPr>
                              <m:ctrlPr>
                                <a:rPr lang="en-US" i="1">
                                  <a:latin typeface="Cambria Math" panose="02040503050406030204" pitchFamily="18" charset="0"/>
                                </a:rPr>
                              </m:ctrlPr>
                            </m:funcPr>
                            <m:fName>
                              <m:r>
                                <m:rPr>
                                  <m:sty m:val="p"/>
                                </m:rPr>
                                <a:rPr lang="en-US">
                                  <a:latin typeface="Cambria Math" charset="0"/>
                                </a:rPr>
                                <m:t>exp</m:t>
                              </m:r>
                            </m:fName>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0" i="1" smtClean="0">
                                          <a:latin typeface="Cambria Math" charset="0"/>
                                        </a:rPr>
                                        <m:t>𝐷</m:t>
                                      </m:r>
                                      <m:r>
                                        <a:rPr lang="en-US" i="1">
                                          <a:latin typeface="Cambria Math" charset="0"/>
                                        </a:rPr>
                                        <m:t>𝑎</m:t>
                                      </m:r>
                                    </m:e>
                                    <m:sub>
                                      <m:r>
                                        <a:rPr lang="en-US" i="1">
                                          <a:latin typeface="Cambria Math" charset="0"/>
                                        </a:rPr>
                                        <m:t>𝑖</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charset="0"/>
                                            </a:rPr>
                                            <m:t>𝜃</m:t>
                                          </m:r>
                                        </m:e>
                                        <m:sub>
                                          <m:r>
                                            <a:rPr lang="en-US" i="1">
                                              <a:latin typeface="Cambria Math" charset="0"/>
                                            </a:rPr>
                                            <m:t>𝑝</m:t>
                                          </m:r>
                                        </m:sub>
                                      </m:sSub>
                                      <m:r>
                                        <a:rPr lang="en-US" i="1">
                                          <a:latin typeface="Cambria Math" charset="0"/>
                                        </a:rPr>
                                        <m:t>−</m:t>
                                      </m:r>
                                      <m:sSub>
                                        <m:sSubPr>
                                          <m:ctrlPr>
                                            <a:rPr lang="en-US" i="1">
                                              <a:latin typeface="Cambria Math" panose="02040503050406030204" pitchFamily="18" charset="0"/>
                                            </a:rPr>
                                          </m:ctrlPr>
                                        </m:sSubPr>
                                        <m:e>
                                          <m:r>
                                            <a:rPr lang="en-US" i="1">
                                              <a:latin typeface="Cambria Math" charset="0"/>
                                            </a:rPr>
                                            <m:t>𝑏</m:t>
                                          </m:r>
                                        </m:e>
                                        <m:sub>
                                          <m:r>
                                            <a:rPr lang="en-US" i="1">
                                              <a:latin typeface="Cambria Math" charset="0"/>
                                            </a:rPr>
                                            <m:t>𝑖</m:t>
                                          </m:r>
                                        </m:sub>
                                      </m:sSub>
                                    </m:e>
                                  </m:d>
                                </m:e>
                              </m:d>
                            </m:e>
                          </m:func>
                        </m:den>
                      </m:f>
                    </m:oMath>
                  </m:oMathPara>
                </a14:m>
                <a:endParaRPr lang="en-US" dirty="0"/>
              </a:p>
              <a:p>
                <a:r>
                  <a:rPr lang="en-US" dirty="0"/>
                  <a:t>Where </a:t>
                </a:r>
                <a14:m>
                  <m:oMath xmlns:m="http://schemas.openxmlformats.org/officeDocument/2006/math">
                    <m:r>
                      <a:rPr lang="en-US" b="0" i="1" smtClean="0">
                        <a:latin typeface="Cambria Math" charset="0"/>
                      </a:rPr>
                      <m:t>𝐷</m:t>
                    </m:r>
                    <m:r>
                      <a:rPr lang="en-US" b="0" i="1" smtClean="0">
                        <a:latin typeface="Cambria Math" charset="0"/>
                      </a:rPr>
                      <m:t>=1.702</m:t>
                    </m:r>
                  </m:oMath>
                </a14:m>
                <a:r>
                  <a:rPr lang="en-US" dirty="0"/>
                  <a:t>.</a:t>
                </a:r>
              </a:p>
              <a:p>
                <a:r>
                  <a:rPr lang="en-US" dirty="0"/>
                  <a:t>When you estimate this version of the 1/2/3PL model or the normal ogive model, you will get almost exactly the same a, b, and c parameters.</a:t>
                </a:r>
              </a:p>
              <a:p>
                <a:r>
                  <a:rPr lang="en-US" dirty="0"/>
                  <a:t>If you don’t include </a:t>
                </a:r>
                <a14:m>
                  <m:oMath xmlns:m="http://schemas.openxmlformats.org/officeDocument/2006/math">
                    <m:r>
                      <a:rPr lang="en-US" b="0" i="1" smtClean="0">
                        <a:latin typeface="Cambria Math" charset="0"/>
                      </a:rPr>
                      <m:t>𝐷</m:t>
                    </m:r>
                  </m:oMath>
                </a14:m>
                <a:r>
                  <a:rPr lang="en-US" dirty="0"/>
                  <a:t>, you’ll get similar model fit but the parameters will not be exactly equal in absolute value.</a:t>
                </a:r>
              </a:p>
              <a:p>
                <a:r>
                  <a:rPr lang="en-US" dirty="0"/>
                  <a:t>There was a stretch of time where people realized the logistic version was easier to estimate but wanted the parameters to match the normal ogive version. Now, people mostly just use the logistic version without </a:t>
                </a:r>
                <a14:m>
                  <m:oMath xmlns:m="http://schemas.openxmlformats.org/officeDocument/2006/math">
                    <m:r>
                      <a:rPr lang="en-US" b="0" i="1" smtClean="0">
                        <a:latin typeface="Cambria Math" charset="0"/>
                      </a:rPr>
                      <m:t>𝐷</m:t>
                    </m:r>
                  </m:oMath>
                </a14:m>
                <a:r>
                  <a:rPr lang="en-US" dirty="0"/>
                  <a:t> because there isn’t much need to match what you would have gotten with the normal ogive version.</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724" t="-3509" r="-844"/>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E5B43A26-446B-0447-B5C0-4D7162028341}"/>
              </a:ext>
            </a:extLst>
          </p:cNvPr>
          <p:cNvSpPr>
            <a:spLocks noGrp="1"/>
          </p:cNvSpPr>
          <p:nvPr>
            <p:ph type="sldNum" sz="quarter" idx="12"/>
          </p:nvPr>
        </p:nvSpPr>
        <p:spPr/>
        <p:txBody>
          <a:bodyPr/>
          <a:lstStyle/>
          <a:p>
            <a:fld id="{0B97A0ED-0713-854E-AE67-C1B678B4A72A}" type="slidenum">
              <a:rPr lang="en-US" smtClean="0"/>
              <a:t>33</a:t>
            </a:fld>
            <a:endParaRPr lang="en-US"/>
          </a:p>
        </p:txBody>
      </p:sp>
    </p:spTree>
    <p:extLst>
      <p:ext uri="{BB962C8B-B14F-4D97-AF65-F5344CB8AC3E}">
        <p14:creationId xmlns:p14="http://schemas.microsoft.com/office/powerpoint/2010/main" val="254700263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55CD252-E3A5-EF43-8F40-D2445F8B168F}"/>
              </a:ext>
            </a:extLst>
          </p:cNvPr>
          <p:cNvSpPr>
            <a:spLocks noGrp="1"/>
          </p:cNvSpPr>
          <p:nvPr>
            <p:ph type="title"/>
          </p:nvPr>
        </p:nvSpPr>
        <p:spPr/>
        <p:txBody>
          <a:bodyPr/>
          <a:lstStyle/>
          <a:p>
            <a:r>
              <a:rPr lang="en-US" b="1" dirty="0"/>
              <a:t>Logistic IRT Models</a:t>
            </a:r>
          </a:p>
        </p:txBody>
      </p:sp>
      <p:sp>
        <p:nvSpPr>
          <p:cNvPr id="9" name="Text Placeholder 8">
            <a:extLst>
              <a:ext uri="{FF2B5EF4-FFF2-40B4-BE49-F238E27FC236}">
                <a16:creationId xmlns:a16="http://schemas.microsoft.com/office/drawing/2014/main" id="{AE2DCABC-F72C-124A-95B9-D80ECE9862F8}"/>
              </a:ext>
            </a:extLst>
          </p:cNvPr>
          <p:cNvSpPr>
            <a:spLocks noGrp="1"/>
          </p:cNvSpPr>
          <p:nvPr>
            <p:ph type="body" idx="1"/>
          </p:nvPr>
        </p:nvSpPr>
        <p:spPr/>
        <p:txBody>
          <a:bodyPr/>
          <a:lstStyle/>
          <a:p>
            <a:endParaRPr lang="en-US"/>
          </a:p>
        </p:txBody>
      </p:sp>
      <p:sp>
        <p:nvSpPr>
          <p:cNvPr id="2" name="Slide Number Placeholder 1">
            <a:extLst>
              <a:ext uri="{FF2B5EF4-FFF2-40B4-BE49-F238E27FC236}">
                <a16:creationId xmlns:a16="http://schemas.microsoft.com/office/drawing/2014/main" id="{EA36E1D5-8947-424E-AE86-6FE9AA0D2641}"/>
              </a:ext>
            </a:extLst>
          </p:cNvPr>
          <p:cNvSpPr>
            <a:spLocks noGrp="1"/>
          </p:cNvSpPr>
          <p:nvPr>
            <p:ph type="sldNum" sz="quarter" idx="12"/>
          </p:nvPr>
        </p:nvSpPr>
        <p:spPr/>
        <p:txBody>
          <a:bodyPr/>
          <a:lstStyle/>
          <a:p>
            <a:fld id="{0B97A0ED-0713-854E-AE67-C1B678B4A72A}" type="slidenum">
              <a:rPr lang="en-US" smtClean="0"/>
              <a:t>34</a:t>
            </a:fld>
            <a:endParaRPr lang="en-US"/>
          </a:p>
        </p:txBody>
      </p:sp>
    </p:spTree>
    <p:extLst>
      <p:ext uri="{BB962C8B-B14F-4D97-AF65-F5344CB8AC3E}">
        <p14:creationId xmlns:p14="http://schemas.microsoft.com/office/powerpoint/2010/main" val="16235452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010E85-5800-F645-9C64-226EBC322359}"/>
              </a:ext>
            </a:extLst>
          </p:cNvPr>
          <p:cNvSpPr>
            <a:spLocks noGrp="1"/>
          </p:cNvSpPr>
          <p:nvPr>
            <p:ph type="title"/>
          </p:nvPr>
        </p:nvSpPr>
        <p:spPr/>
        <p:txBody>
          <a:bodyPr/>
          <a:lstStyle/>
          <a:p>
            <a:r>
              <a:rPr lang="en-US" b="1" dirty="0"/>
              <a:t>Some Notation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6AA5D8F-DB0C-AF45-8038-10C3F7FDB5EA}"/>
                  </a:ext>
                </a:extLst>
              </p:cNvPr>
              <p:cNvSpPr>
                <a:spLocks noGrp="1"/>
              </p:cNvSpPr>
              <p:nvPr>
                <p:ph idx="1"/>
              </p:nvPr>
            </p:nvSpPr>
            <p:spPr/>
            <p:txBody>
              <a:bodyPr>
                <a:normAutofit fontScale="92500" lnSpcReduction="20000"/>
              </a:bodyPr>
              <a:lstStyle/>
              <a:p>
                <a:pPr marL="0" indent="0">
                  <a:buNone/>
                </a:pP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𝑋</m:t>
                        </m:r>
                      </m:e>
                      <m:sub>
                        <m:r>
                          <a:rPr lang="en-US" b="0" i="1" smtClean="0">
                            <a:latin typeface="Cambria Math" charset="0"/>
                          </a:rPr>
                          <m:t>𝑖𝑝</m:t>
                        </m:r>
                      </m:sub>
                    </m:sSub>
                  </m:oMath>
                </a14:m>
                <a:r>
                  <a:rPr lang="en-US" dirty="0"/>
                  <a:t>: response of person </a:t>
                </a:r>
                <a14:m>
                  <m:oMath xmlns:m="http://schemas.openxmlformats.org/officeDocument/2006/math">
                    <m:r>
                      <a:rPr lang="en-US" b="0" i="1" smtClean="0">
                        <a:latin typeface="Cambria Math" charset="0"/>
                      </a:rPr>
                      <m:t>𝑝</m:t>
                    </m:r>
                  </m:oMath>
                </a14:m>
                <a:r>
                  <a:rPr lang="en-US" dirty="0"/>
                  <a:t> to item </a:t>
                </a:r>
                <a14:m>
                  <m:oMath xmlns:m="http://schemas.openxmlformats.org/officeDocument/2006/math">
                    <m:r>
                      <a:rPr lang="en-US" b="0" i="1" smtClean="0">
                        <a:latin typeface="Cambria Math" charset="0"/>
                      </a:rPr>
                      <m:t>𝑖</m:t>
                    </m:r>
                  </m:oMath>
                </a14:m>
                <a:r>
                  <a:rPr lang="en-US" dirty="0"/>
                  <a:t> (0 or 1 for now)</a:t>
                </a:r>
              </a:p>
              <a:p>
                <a:pPr marL="0" indent="0">
                  <a:buNone/>
                </a:pP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𝜃</m:t>
                        </m:r>
                      </m:e>
                      <m:sub>
                        <m:r>
                          <a:rPr lang="en-US" b="0" i="1" smtClean="0">
                            <a:latin typeface="Cambria Math" charset="0"/>
                          </a:rPr>
                          <m:t>𝑝</m:t>
                        </m:r>
                      </m:sub>
                    </m:sSub>
                  </m:oMath>
                </a14:m>
                <a:r>
                  <a:rPr lang="en-US" dirty="0"/>
                  <a:t>: trait or ability level for person </a:t>
                </a:r>
                <a14:m>
                  <m:oMath xmlns:m="http://schemas.openxmlformats.org/officeDocument/2006/math">
                    <m:r>
                      <a:rPr lang="en-US" b="0" i="1" smtClean="0">
                        <a:latin typeface="Cambria Math" charset="0"/>
                      </a:rPr>
                      <m:t>𝑝</m:t>
                    </m:r>
                  </m:oMath>
                </a14:m>
                <a:endParaRPr lang="en-US" dirty="0"/>
              </a:p>
              <a:p>
                <a:pPr marL="0" indent="0">
                  <a:buNone/>
                </a:pP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𝑏</m:t>
                        </m:r>
                      </m:e>
                      <m:sub>
                        <m:r>
                          <a:rPr lang="en-US" b="0" i="1" smtClean="0">
                            <a:latin typeface="Cambria Math" charset="0"/>
                          </a:rPr>
                          <m:t>𝑖</m:t>
                        </m:r>
                      </m:sub>
                    </m:sSub>
                  </m:oMath>
                </a14:m>
                <a:r>
                  <a:rPr lang="en-US" dirty="0"/>
                  <a:t>: “difficulty” of item </a:t>
                </a:r>
                <a14:m>
                  <m:oMath xmlns:m="http://schemas.openxmlformats.org/officeDocument/2006/math">
                    <m:r>
                      <a:rPr lang="en-US" b="0" i="1" smtClean="0">
                        <a:latin typeface="Cambria Math" charset="0"/>
                      </a:rPr>
                      <m:t>𝑖</m:t>
                    </m:r>
                  </m:oMath>
                </a14:m>
                <a:endParaRPr lang="en-US" dirty="0"/>
              </a:p>
              <a:p>
                <a:pPr marL="0" indent="0">
                  <a:buNone/>
                </a:pP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𝑎</m:t>
                        </m:r>
                      </m:e>
                      <m:sub>
                        <m:r>
                          <a:rPr lang="en-US" b="0" i="1" smtClean="0">
                            <a:latin typeface="Cambria Math" charset="0"/>
                          </a:rPr>
                          <m:t>𝑖</m:t>
                        </m:r>
                      </m:sub>
                    </m:sSub>
                  </m:oMath>
                </a14:m>
                <a:r>
                  <a:rPr lang="en-US" dirty="0"/>
                  <a:t>: discrimination of item </a:t>
                </a:r>
                <a14:m>
                  <m:oMath xmlns:m="http://schemas.openxmlformats.org/officeDocument/2006/math">
                    <m:r>
                      <a:rPr lang="en-US" b="0" i="1" smtClean="0">
                        <a:latin typeface="Cambria Math" charset="0"/>
                      </a:rPr>
                      <m:t>𝑖</m:t>
                    </m:r>
                  </m:oMath>
                </a14:m>
                <a:endParaRPr lang="en-US" dirty="0"/>
              </a:p>
              <a:p>
                <a:pPr marL="0" indent="0">
                  <a:buNone/>
                </a:pP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𝑐</m:t>
                        </m:r>
                      </m:e>
                      <m:sub>
                        <m:r>
                          <a:rPr lang="en-US" b="0" i="1" smtClean="0">
                            <a:latin typeface="Cambria Math" charset="0"/>
                          </a:rPr>
                          <m:t>𝑖</m:t>
                        </m:r>
                      </m:sub>
                    </m:sSub>
                  </m:oMath>
                </a14:m>
                <a:r>
                  <a:rPr lang="en-US" dirty="0"/>
                  <a:t>: lower asymptote (“guessing”) for item </a:t>
                </a:r>
                <a14:m>
                  <m:oMath xmlns:m="http://schemas.openxmlformats.org/officeDocument/2006/math">
                    <m:r>
                      <a:rPr lang="en-US" b="0" i="1" smtClean="0">
                        <a:latin typeface="Cambria Math" charset="0"/>
                      </a:rPr>
                      <m:t>𝑖</m:t>
                    </m:r>
                  </m:oMath>
                </a14:m>
                <a:endParaRPr lang="en-US" dirty="0"/>
              </a:p>
              <a:p>
                <a:pPr marL="0" indent="0">
                  <a:buNone/>
                </a:pP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𝑃</m:t>
                        </m:r>
                      </m:e>
                      <m:sub>
                        <m:r>
                          <a:rPr lang="en-US" b="0" i="1" smtClean="0">
                            <a:latin typeface="Cambria Math" charset="0"/>
                          </a:rPr>
                          <m:t>𝑖</m:t>
                        </m:r>
                      </m:sub>
                    </m:sSub>
                    <m:d>
                      <m:dPr>
                        <m:ctrlPr>
                          <a:rPr lang="en-US" b="0" i="1" smtClean="0">
                            <a:latin typeface="Cambria Math" panose="02040503050406030204" pitchFamily="18" charset="0"/>
                          </a:rPr>
                        </m:ctrlPr>
                      </m:dPr>
                      <m:e>
                        <m:r>
                          <a:rPr lang="en-US" b="0" i="1" smtClean="0">
                            <a:latin typeface="Cambria Math" charset="0"/>
                          </a:rPr>
                          <m:t>𝜃</m:t>
                        </m:r>
                      </m:e>
                    </m:d>
                  </m:oMath>
                </a14:m>
                <a:r>
                  <a:rPr lang="en-US" dirty="0"/>
                  <a:t> or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𝑃</m:t>
                        </m:r>
                      </m:e>
                      <m:sub>
                        <m:r>
                          <a:rPr lang="en-US" b="0" i="1" smtClean="0">
                            <a:latin typeface="Cambria Math" charset="0"/>
                          </a:rPr>
                          <m:t>𝑖</m:t>
                        </m:r>
                      </m:sub>
                    </m:sSub>
                  </m:oMath>
                </a14:m>
                <a:r>
                  <a:rPr lang="en-US" dirty="0"/>
                  <a:t>: the probability of answering item </a:t>
                </a:r>
                <a14:m>
                  <m:oMath xmlns:m="http://schemas.openxmlformats.org/officeDocument/2006/math">
                    <m:r>
                      <a:rPr lang="en-US" b="0" i="1" smtClean="0">
                        <a:latin typeface="Cambria Math" charset="0"/>
                      </a:rPr>
                      <m:t>𝑖</m:t>
                    </m:r>
                  </m:oMath>
                </a14:m>
                <a:r>
                  <a:rPr lang="en-US" dirty="0"/>
                  <a:t> correctly</a:t>
                </a:r>
              </a:p>
              <a:p>
                <a:pPr marL="0" indent="0">
                  <a:buNone/>
                </a:pP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𝑄</m:t>
                        </m:r>
                      </m:e>
                      <m:sub>
                        <m:r>
                          <a:rPr lang="en-US" b="0" i="1" smtClean="0">
                            <a:latin typeface="Cambria Math" charset="0"/>
                          </a:rPr>
                          <m:t>𝑖</m:t>
                        </m:r>
                      </m:sub>
                    </m:sSub>
                    <m:d>
                      <m:dPr>
                        <m:ctrlPr>
                          <a:rPr lang="en-US" b="0" i="1" smtClean="0">
                            <a:latin typeface="Cambria Math" panose="02040503050406030204" pitchFamily="18" charset="0"/>
                          </a:rPr>
                        </m:ctrlPr>
                      </m:dPr>
                      <m:e>
                        <m:r>
                          <a:rPr lang="en-US" b="0" i="1" smtClean="0">
                            <a:latin typeface="Cambria Math" charset="0"/>
                          </a:rPr>
                          <m:t>𝜃</m:t>
                        </m:r>
                      </m:e>
                    </m:d>
                  </m:oMath>
                </a14:m>
                <a:r>
                  <a:rPr lang="en-US" dirty="0"/>
                  <a:t> or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𝑄</m:t>
                        </m:r>
                      </m:e>
                      <m:sub>
                        <m:r>
                          <a:rPr lang="en-US" b="0" i="1" smtClean="0">
                            <a:latin typeface="Cambria Math" charset="0"/>
                          </a:rPr>
                          <m:t>𝑖</m:t>
                        </m:r>
                      </m:sub>
                    </m:sSub>
                  </m:oMath>
                </a14:m>
                <a:r>
                  <a:rPr lang="en-US" dirty="0"/>
                  <a:t>: the probability of NOT answering item </a:t>
                </a:r>
                <a14:m>
                  <m:oMath xmlns:m="http://schemas.openxmlformats.org/officeDocument/2006/math">
                    <m:r>
                      <a:rPr lang="en-US" b="0" i="1" smtClean="0">
                        <a:latin typeface="Cambria Math" charset="0"/>
                      </a:rPr>
                      <m:t>𝑖</m:t>
                    </m:r>
                  </m:oMath>
                </a14:m>
                <a:r>
                  <a:rPr lang="en-US" dirty="0"/>
                  <a:t> correctly;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𝑄</m:t>
                        </m:r>
                      </m:e>
                      <m:sub>
                        <m:r>
                          <a:rPr lang="en-US" b="0" i="1" smtClean="0">
                            <a:latin typeface="Cambria Math" charset="0"/>
                          </a:rPr>
                          <m:t>𝑖</m:t>
                        </m:r>
                      </m:sub>
                    </m:sSub>
                    <m:r>
                      <a:rPr lang="en-US" b="0" i="1" smtClean="0">
                        <a:latin typeface="Cambria Math" charset="0"/>
                      </a:rPr>
                      <m:t>=1−</m:t>
                    </m:r>
                    <m:sSub>
                      <m:sSubPr>
                        <m:ctrlPr>
                          <a:rPr lang="en-US" b="0" i="1" smtClean="0">
                            <a:latin typeface="Cambria Math" panose="02040503050406030204" pitchFamily="18" charset="0"/>
                          </a:rPr>
                        </m:ctrlPr>
                      </m:sSubPr>
                      <m:e>
                        <m:r>
                          <a:rPr lang="en-US" b="0" i="1" smtClean="0">
                            <a:latin typeface="Cambria Math" charset="0"/>
                          </a:rPr>
                          <m:t>𝑃</m:t>
                        </m:r>
                      </m:e>
                      <m:sub>
                        <m:r>
                          <a:rPr lang="en-US" b="0" i="1" smtClean="0">
                            <a:latin typeface="Cambria Math" charset="0"/>
                          </a:rPr>
                          <m:t>𝑖</m:t>
                        </m:r>
                      </m:sub>
                    </m:sSub>
                  </m:oMath>
                </a14:m>
                <a:endParaRPr lang="en-US" dirty="0"/>
              </a:p>
              <a:p>
                <a:pPr marL="0" indent="0">
                  <a:buNone/>
                </a:pPr>
                <a:endParaRPr lang="en-US" dirty="0"/>
              </a:p>
              <a:p>
                <a:pPr marL="0" indent="0">
                  <a:buNone/>
                </a:pPr>
                <a:r>
                  <a:rPr lang="en-US" dirty="0"/>
                  <a:t>Note this notation is similar to, but not quite identical to </a:t>
                </a:r>
                <a:r>
                  <a:rPr lang="en-US" dirty="0" err="1"/>
                  <a:t>Embretson</a:t>
                </a:r>
                <a:r>
                  <a:rPr lang="en-US" dirty="0"/>
                  <a:t> and </a:t>
                </a:r>
                <a:r>
                  <a:rPr lang="en-US" dirty="0" err="1"/>
                  <a:t>Reise, Thissen and Orlando</a:t>
                </a:r>
                <a:r>
                  <a:rPr lang="en-US" dirty="0"/>
                  <a:t>. You’ll see lots of variation across books, articles, disciplines, etc. Just something you’ll have to learn to embrace.</a:t>
                </a:r>
              </a:p>
            </p:txBody>
          </p:sp>
        </mc:Choice>
        <mc:Fallback xmlns="">
          <p:sp>
            <p:nvSpPr>
              <p:cNvPr id="3" name="Content Placeholder 2">
                <a:extLst>
                  <a:ext uri="{FF2B5EF4-FFF2-40B4-BE49-F238E27FC236}">
                    <a16:creationId xmlns:a16="http://schemas.microsoft.com/office/drawing/2014/main" id="{56AA5D8F-DB0C-AF45-8038-10C3F7FDB5EA}"/>
                  </a:ext>
                </a:extLst>
              </p:cNvPr>
              <p:cNvSpPr>
                <a:spLocks noGrp="1" noRot="1" noChangeAspect="1" noMove="1" noResize="1" noEditPoints="1" noAdjustHandles="1" noChangeArrowheads="1" noChangeShapeType="1" noTextEdit="1"/>
              </p:cNvSpPr>
              <p:nvPr>
                <p:ph idx="1"/>
              </p:nvPr>
            </p:nvSpPr>
            <p:spPr>
              <a:blipFill>
                <a:blip r:embed="rId3"/>
                <a:stretch>
                  <a:fillRect l="-1086" t="-3198" r="-362" b="-58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CB69D3E4-E031-D54A-8A1F-6BC99568657E}"/>
              </a:ext>
            </a:extLst>
          </p:cNvPr>
          <p:cNvSpPr>
            <a:spLocks noGrp="1"/>
          </p:cNvSpPr>
          <p:nvPr>
            <p:ph type="sldNum" sz="quarter" idx="12"/>
          </p:nvPr>
        </p:nvSpPr>
        <p:spPr/>
        <p:txBody>
          <a:bodyPr/>
          <a:lstStyle/>
          <a:p>
            <a:fld id="{0B97A0ED-0713-854E-AE67-C1B678B4A72A}" type="slidenum">
              <a:rPr lang="en-US" smtClean="0"/>
              <a:t>35</a:t>
            </a:fld>
            <a:endParaRPr lang="en-US"/>
          </a:p>
        </p:txBody>
      </p:sp>
    </p:spTree>
    <p:extLst>
      <p:ext uri="{BB962C8B-B14F-4D97-AF65-F5344CB8AC3E}">
        <p14:creationId xmlns:p14="http://schemas.microsoft.com/office/powerpoint/2010/main" val="311468939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629F27B-1F3C-9847-9441-CB8FC69FEBEB}"/>
              </a:ext>
            </a:extLst>
          </p:cNvPr>
          <p:cNvSpPr>
            <a:spLocks noGrp="1"/>
          </p:cNvSpPr>
          <p:nvPr>
            <p:ph type="title"/>
          </p:nvPr>
        </p:nvSpPr>
        <p:spPr/>
        <p:txBody>
          <a:bodyPr>
            <a:normAutofit fontScale="90000"/>
          </a:bodyPr>
          <a:lstStyle/>
          <a:p>
            <a:pPr algn="ctr"/>
            <a:r>
              <a:rPr lang="en-US" sz="3600" b="1" dirty="0"/>
              <a:t>The one, two, and three-parameter logistic IRT models </a:t>
            </a:r>
            <a:br>
              <a:rPr lang="en-US" sz="3600" b="1" dirty="0"/>
            </a:br>
            <a:r>
              <a:rPr lang="en-US" sz="3600" b="1" dirty="0"/>
              <a:t>(aka, 1/2/3PL models)</a:t>
            </a:r>
          </a:p>
        </p:txBody>
      </p:sp>
      <mc:AlternateContent xmlns:mc="http://schemas.openxmlformats.org/markup-compatibility/2006" xmlns:a14="http://schemas.microsoft.com/office/drawing/2010/main">
        <mc:Choice Requires="a14">
          <p:graphicFrame>
            <p:nvGraphicFramePr>
              <p:cNvPr id="2" name="Content Placeholder 1"/>
              <p:cNvGraphicFramePr>
                <a:graphicFrameLocks noGrp="1"/>
              </p:cNvGraphicFramePr>
              <p:nvPr>
                <p:ph idx="1"/>
                <p:extLst>
                  <p:ext uri="{D42A27DB-BD31-4B8C-83A1-F6EECF244321}">
                    <p14:modId xmlns:p14="http://schemas.microsoft.com/office/powerpoint/2010/main" val="778583252"/>
                  </p:ext>
                </p:extLst>
              </p:nvPr>
            </p:nvGraphicFramePr>
            <p:xfrm>
              <a:off x="838200" y="2130425"/>
              <a:ext cx="10515600" cy="3183933"/>
            </p:xfrm>
            <a:graphic>
              <a:graphicData uri="http://schemas.openxmlformats.org/drawingml/2006/table">
                <a:tbl>
                  <a:tblPr firstRow="1" bandRow="1">
                    <a:tableStyleId>{5940675A-B579-460E-94D1-54222C63F5DA}</a:tableStyleId>
                  </a:tblPr>
                  <a:tblGrid>
                    <a:gridCol w="1854200">
                      <a:extLst>
                        <a:ext uri="{9D8B030D-6E8A-4147-A177-3AD203B41FA5}">
                          <a16:colId xmlns:a16="http://schemas.microsoft.com/office/drawing/2014/main" val="20000"/>
                        </a:ext>
                      </a:extLst>
                    </a:gridCol>
                    <a:gridCol w="8661400">
                      <a:extLst>
                        <a:ext uri="{9D8B030D-6E8A-4147-A177-3AD203B41FA5}">
                          <a16:colId xmlns:a16="http://schemas.microsoft.com/office/drawing/2014/main" val="20001"/>
                        </a:ext>
                      </a:extLst>
                    </a:gridCol>
                  </a:tblGrid>
                  <a:tr h="519027">
                    <a:tc>
                      <a:txBody>
                        <a:bodyPr/>
                        <a:lstStyle/>
                        <a:p>
                          <a:pPr algn="ctr"/>
                          <a:r>
                            <a:rPr lang="en-US" dirty="0"/>
                            <a:t>Model</a:t>
                          </a:r>
                        </a:p>
                      </a:txBody>
                      <a:tcPr anchor="ctr"/>
                    </a:tc>
                    <a:tc>
                      <a:txBody>
                        <a:bodyPr/>
                        <a:lstStyle/>
                        <a:p>
                          <a:pPr algn="ctr"/>
                          <a:r>
                            <a:rPr lang="en-US" dirty="0"/>
                            <a:t>Item Response Function (IRF) Equation</a:t>
                          </a:r>
                        </a:p>
                      </a:txBody>
                      <a:tcPr anchor="ctr"/>
                    </a:tc>
                    <a:extLst>
                      <a:ext uri="{0D108BD9-81ED-4DB2-BD59-A6C34878D82A}">
                        <a16:rowId xmlns:a16="http://schemas.microsoft.com/office/drawing/2014/main" val="10000"/>
                      </a:ext>
                    </a:extLst>
                  </a:tr>
                  <a:tr h="665660">
                    <a:tc>
                      <a:txBody>
                        <a:bodyPr/>
                        <a:lstStyle/>
                        <a:p>
                          <a:pPr algn="ctr"/>
                          <a:r>
                            <a:rPr lang="en-US" dirty="0"/>
                            <a:t>1PL / </a:t>
                          </a:r>
                          <a:r>
                            <a:rPr lang="en-US" dirty="0" err="1"/>
                            <a:t>Rasch</a:t>
                          </a:r>
                          <a:endParaRPr lang="en-US" dirty="0"/>
                        </a:p>
                      </a:txBody>
                      <a:tcPr anchor="ct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charset="0"/>
                                  </a:rPr>
                                  <m:t>𝑃</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charset="0"/>
                                          </a:rPr>
                                          <m:t>𝑋</m:t>
                                        </m:r>
                                      </m:e>
                                      <m:sub>
                                        <m:r>
                                          <a:rPr lang="en-US" b="0" i="1" smtClean="0">
                                            <a:latin typeface="Cambria Math" charset="0"/>
                                          </a:rPr>
                                          <m:t>𝑝𝑖</m:t>
                                        </m:r>
                                      </m:sub>
                                    </m:sSub>
                                    <m:r>
                                      <a:rPr lang="en-US" b="0" i="1" smtClean="0">
                                        <a:latin typeface="Cambria Math" charset="0"/>
                                      </a:rPr>
                                      <m:t>=1</m:t>
                                    </m:r>
                                  </m:e>
                                  <m:e>
                                    <m:sSub>
                                      <m:sSubPr>
                                        <m:ctrlPr>
                                          <a:rPr lang="en-US" b="0" i="1" smtClean="0">
                                            <a:latin typeface="Cambria Math" panose="02040503050406030204" pitchFamily="18" charset="0"/>
                                          </a:rPr>
                                        </m:ctrlPr>
                                      </m:sSubPr>
                                      <m:e>
                                        <m:r>
                                          <a:rPr lang="en-US" b="0" i="1" smtClean="0">
                                            <a:latin typeface="Cambria Math" charset="0"/>
                                          </a:rPr>
                                          <m:t>𝜃</m:t>
                                        </m:r>
                                      </m:e>
                                      <m:sub>
                                        <m:r>
                                          <a:rPr lang="en-US" b="0" i="1" smtClean="0">
                                            <a:latin typeface="Cambria Math" charset="0"/>
                                          </a:rPr>
                                          <m:t>𝑠</m:t>
                                        </m:r>
                                      </m:sub>
                                    </m:sSub>
                                    <m:r>
                                      <a:rPr lang="en-US" b="0" i="1" smtClean="0">
                                        <a:latin typeface="Cambria Math" charset="0"/>
                                      </a:rPr>
                                      <m:t>, </m:t>
                                    </m:r>
                                    <m:sSub>
                                      <m:sSubPr>
                                        <m:ctrlPr>
                                          <a:rPr lang="en-US" b="0" i="1" smtClean="0">
                                            <a:latin typeface="Cambria Math" panose="02040503050406030204" pitchFamily="18" charset="0"/>
                                          </a:rPr>
                                        </m:ctrlPr>
                                      </m:sSubPr>
                                      <m:e>
                                        <m:r>
                                          <a:rPr lang="en-US" b="0" i="1" smtClean="0">
                                            <a:latin typeface="Cambria Math" charset="0"/>
                                          </a:rPr>
                                          <m:t>𝑏</m:t>
                                        </m:r>
                                      </m:e>
                                      <m:sub>
                                        <m:r>
                                          <a:rPr lang="en-US" b="0" i="1" smtClean="0">
                                            <a:latin typeface="Cambria Math" charset="0"/>
                                          </a:rPr>
                                          <m:t>𝑖</m:t>
                                        </m:r>
                                      </m:sub>
                                    </m:sSub>
                                  </m:e>
                                </m:d>
                                <m:r>
                                  <a:rPr lang="en-US" b="0" i="1" smtClean="0">
                                    <a:latin typeface="Cambria Math" charset="0"/>
                                  </a:rPr>
                                  <m:t>=</m:t>
                                </m:r>
                                <m:f>
                                  <m:fPr>
                                    <m:ctrlPr>
                                      <a:rPr lang="en-US" b="0" i="1" smtClean="0">
                                        <a:latin typeface="Cambria Math" panose="02040503050406030204" pitchFamily="18" charset="0"/>
                                      </a:rPr>
                                    </m:ctrlPr>
                                  </m:fPr>
                                  <m:num>
                                    <m:func>
                                      <m:funcPr>
                                        <m:ctrlPr>
                                          <a:rPr lang="en-US" b="0" i="1" smtClean="0">
                                            <a:latin typeface="Cambria Math" panose="02040503050406030204" pitchFamily="18" charset="0"/>
                                          </a:rPr>
                                        </m:ctrlPr>
                                      </m:funcPr>
                                      <m:fName>
                                        <m:r>
                                          <m:rPr>
                                            <m:sty m:val="p"/>
                                          </m:rPr>
                                          <a:rPr lang="en-US" b="0" i="0" smtClean="0">
                                            <a:latin typeface="Cambria Math" charset="0"/>
                                          </a:rPr>
                                          <m:t>exp</m:t>
                                        </m:r>
                                      </m:fName>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charset="0"/>
                                                  </a:rPr>
                                                  <m:t>𝜃</m:t>
                                                </m:r>
                                              </m:e>
                                              <m:sub>
                                                <m:r>
                                                  <a:rPr lang="en-US" b="0" i="1" smtClean="0">
                                                    <a:latin typeface="Cambria Math" charset="0"/>
                                                  </a:rPr>
                                                  <m:t>𝑝</m:t>
                                                </m:r>
                                              </m:sub>
                                            </m:sSub>
                                            <m:r>
                                              <a:rPr lang="en-US" b="0" i="1" smtClean="0">
                                                <a:latin typeface="Cambria Math" charset="0"/>
                                              </a:rPr>
                                              <m:t>−</m:t>
                                            </m:r>
                                            <m:sSub>
                                              <m:sSubPr>
                                                <m:ctrlPr>
                                                  <a:rPr lang="en-US" b="0" i="1" smtClean="0">
                                                    <a:latin typeface="Cambria Math" panose="02040503050406030204" pitchFamily="18" charset="0"/>
                                                  </a:rPr>
                                                </m:ctrlPr>
                                              </m:sSubPr>
                                              <m:e>
                                                <m:r>
                                                  <a:rPr lang="en-US" b="0" i="1" smtClean="0">
                                                    <a:latin typeface="Cambria Math" charset="0"/>
                                                  </a:rPr>
                                                  <m:t>𝑏</m:t>
                                                </m:r>
                                              </m:e>
                                              <m:sub>
                                                <m:r>
                                                  <a:rPr lang="en-US" b="0" i="1" smtClean="0">
                                                    <a:latin typeface="Cambria Math" charset="0"/>
                                                  </a:rPr>
                                                  <m:t>𝑖</m:t>
                                                </m:r>
                                              </m:sub>
                                            </m:sSub>
                                          </m:e>
                                        </m:d>
                                      </m:e>
                                    </m:func>
                                  </m:num>
                                  <m:den>
                                    <m:r>
                                      <a:rPr lang="en-US" b="0" i="1" smtClean="0">
                                        <a:latin typeface="Cambria Math" charset="0"/>
                                      </a:rPr>
                                      <m:t>1+</m:t>
                                    </m:r>
                                    <m:func>
                                      <m:funcPr>
                                        <m:ctrlPr>
                                          <a:rPr lang="en-US" b="0" i="1" smtClean="0">
                                            <a:latin typeface="Cambria Math" panose="02040503050406030204" pitchFamily="18" charset="0"/>
                                          </a:rPr>
                                        </m:ctrlPr>
                                      </m:funcPr>
                                      <m:fName>
                                        <m:r>
                                          <m:rPr>
                                            <m:sty m:val="p"/>
                                          </m:rPr>
                                          <a:rPr lang="en-US" b="0" i="0" smtClean="0">
                                            <a:latin typeface="Cambria Math" charset="0"/>
                                          </a:rPr>
                                          <m:t>exp</m:t>
                                        </m:r>
                                      </m:fName>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charset="0"/>
                                                  </a:rPr>
                                                  <m:t>𝜃</m:t>
                                                </m:r>
                                              </m:e>
                                              <m:sub>
                                                <m:r>
                                                  <a:rPr lang="en-US" b="0" i="1" smtClean="0">
                                                    <a:latin typeface="Cambria Math" charset="0"/>
                                                  </a:rPr>
                                                  <m:t>𝑝</m:t>
                                                </m:r>
                                              </m:sub>
                                            </m:sSub>
                                            <m:r>
                                              <a:rPr lang="en-US" b="0" i="1" smtClean="0">
                                                <a:latin typeface="Cambria Math" charset="0"/>
                                              </a:rPr>
                                              <m:t>−</m:t>
                                            </m:r>
                                            <m:sSub>
                                              <m:sSubPr>
                                                <m:ctrlPr>
                                                  <a:rPr lang="en-US" b="0" i="1" smtClean="0">
                                                    <a:latin typeface="Cambria Math" panose="02040503050406030204" pitchFamily="18" charset="0"/>
                                                  </a:rPr>
                                                </m:ctrlPr>
                                              </m:sSubPr>
                                              <m:e>
                                                <m:r>
                                                  <a:rPr lang="en-US" b="0" i="1" smtClean="0">
                                                    <a:latin typeface="Cambria Math" charset="0"/>
                                                  </a:rPr>
                                                  <m:t>𝑏</m:t>
                                                </m:r>
                                              </m:e>
                                              <m:sub>
                                                <m:r>
                                                  <a:rPr lang="en-US" b="0" i="1" smtClean="0">
                                                    <a:latin typeface="Cambria Math" charset="0"/>
                                                  </a:rPr>
                                                  <m:t>𝑖</m:t>
                                                </m:r>
                                              </m:sub>
                                            </m:sSub>
                                          </m:e>
                                        </m:d>
                                      </m:e>
                                    </m:func>
                                  </m:den>
                                </m:f>
                              </m:oMath>
                            </m:oMathPara>
                          </a14:m>
                          <a:endParaRPr lang="en-US" dirty="0"/>
                        </a:p>
                      </a:txBody>
                      <a:tcPr anchor="ctr"/>
                    </a:tc>
                    <a:extLst>
                      <a:ext uri="{0D108BD9-81ED-4DB2-BD59-A6C34878D82A}">
                        <a16:rowId xmlns:a16="http://schemas.microsoft.com/office/drawing/2014/main" val="10001"/>
                      </a:ext>
                    </a:extLst>
                  </a:tr>
                  <a:tr h="603044">
                    <a:tc>
                      <a:txBody>
                        <a:bodyPr/>
                        <a:lstStyle/>
                        <a:p>
                          <a:pPr algn="ctr"/>
                          <a:r>
                            <a:rPr lang="en-US" dirty="0"/>
                            <a:t>2PL</a:t>
                          </a:r>
                        </a:p>
                      </a:txBody>
                      <a:tcPr anchor="ct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charset="0"/>
                                  </a:rPr>
                                  <m:t>𝑃</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charset="0"/>
                                          </a:rPr>
                                          <m:t>𝑋</m:t>
                                        </m:r>
                                      </m:e>
                                      <m:sub>
                                        <m:r>
                                          <a:rPr lang="en-US" b="0" i="1" smtClean="0">
                                            <a:latin typeface="Cambria Math" charset="0"/>
                                          </a:rPr>
                                          <m:t>𝑝𝑖</m:t>
                                        </m:r>
                                      </m:sub>
                                    </m:sSub>
                                    <m:r>
                                      <a:rPr lang="en-US" b="0" i="1" smtClean="0">
                                        <a:latin typeface="Cambria Math" charset="0"/>
                                      </a:rPr>
                                      <m:t>=1</m:t>
                                    </m:r>
                                  </m:e>
                                  <m:e>
                                    <m:sSub>
                                      <m:sSubPr>
                                        <m:ctrlPr>
                                          <a:rPr lang="en-US" b="0" i="1" smtClean="0">
                                            <a:latin typeface="Cambria Math" panose="02040503050406030204" pitchFamily="18" charset="0"/>
                                          </a:rPr>
                                        </m:ctrlPr>
                                      </m:sSubPr>
                                      <m:e>
                                        <m:r>
                                          <a:rPr lang="en-US" b="0" i="1" smtClean="0">
                                            <a:latin typeface="Cambria Math" charset="0"/>
                                          </a:rPr>
                                          <m:t>𝜃</m:t>
                                        </m:r>
                                      </m:e>
                                      <m:sub>
                                        <m:r>
                                          <a:rPr lang="en-US" b="0" i="1" smtClean="0">
                                            <a:latin typeface="Cambria Math" charset="0"/>
                                          </a:rPr>
                                          <m:t>𝑠</m:t>
                                        </m:r>
                                      </m:sub>
                                    </m:sSub>
                                    <m:r>
                                      <a:rPr lang="en-US" b="0" i="1" smtClean="0">
                                        <a:latin typeface="Cambria Math" charset="0"/>
                                      </a:rPr>
                                      <m:t>, </m:t>
                                    </m:r>
                                    <m:sSub>
                                      <m:sSubPr>
                                        <m:ctrlPr>
                                          <a:rPr lang="en-US" b="0" i="1" smtClean="0">
                                            <a:latin typeface="Cambria Math" panose="02040503050406030204" pitchFamily="18" charset="0"/>
                                          </a:rPr>
                                        </m:ctrlPr>
                                      </m:sSubPr>
                                      <m:e>
                                        <m:r>
                                          <a:rPr lang="en-US" b="0" i="1" smtClean="0">
                                            <a:latin typeface="Cambria Math" charset="0"/>
                                          </a:rPr>
                                          <m:t>𝑏</m:t>
                                        </m:r>
                                      </m:e>
                                      <m:sub>
                                        <m:r>
                                          <a:rPr lang="en-US" b="0" i="1" smtClean="0">
                                            <a:latin typeface="Cambria Math" charset="0"/>
                                          </a:rPr>
                                          <m:t>𝑖</m:t>
                                        </m:r>
                                      </m:sub>
                                    </m:sSub>
                                    <m:r>
                                      <a:rPr lang="en-US" b="0" i="1" smtClean="0">
                                        <a:latin typeface="Cambria Math" charset="0"/>
                                      </a:rPr>
                                      <m:t>,</m:t>
                                    </m:r>
                                    <m:sSub>
                                      <m:sSubPr>
                                        <m:ctrlPr>
                                          <a:rPr lang="en-US" b="0" i="1" smtClean="0">
                                            <a:latin typeface="Cambria Math" panose="02040503050406030204" pitchFamily="18" charset="0"/>
                                          </a:rPr>
                                        </m:ctrlPr>
                                      </m:sSubPr>
                                      <m:e>
                                        <m:r>
                                          <a:rPr lang="en-US" b="0" i="1" smtClean="0">
                                            <a:latin typeface="Cambria Math" charset="0"/>
                                          </a:rPr>
                                          <m:t>𝑎</m:t>
                                        </m:r>
                                      </m:e>
                                      <m:sub>
                                        <m:r>
                                          <a:rPr lang="en-US" b="0" i="1" smtClean="0">
                                            <a:latin typeface="Cambria Math" charset="0"/>
                                          </a:rPr>
                                          <m:t>𝑖</m:t>
                                        </m:r>
                                      </m:sub>
                                    </m:sSub>
                                  </m:e>
                                </m:d>
                                <m:r>
                                  <a:rPr lang="en-US" b="0" i="1" smtClean="0">
                                    <a:latin typeface="Cambria Math" charset="0"/>
                                  </a:rPr>
                                  <m:t>=</m:t>
                                </m:r>
                                <m:f>
                                  <m:fPr>
                                    <m:ctrlPr>
                                      <a:rPr lang="en-US" b="0" i="1" smtClean="0">
                                        <a:latin typeface="Cambria Math" panose="02040503050406030204" pitchFamily="18" charset="0"/>
                                      </a:rPr>
                                    </m:ctrlPr>
                                  </m:fPr>
                                  <m:num>
                                    <m:func>
                                      <m:funcPr>
                                        <m:ctrlPr>
                                          <a:rPr lang="en-US" b="0" i="1" smtClean="0">
                                            <a:latin typeface="Cambria Math" panose="02040503050406030204" pitchFamily="18" charset="0"/>
                                          </a:rPr>
                                        </m:ctrlPr>
                                      </m:funcPr>
                                      <m:fName>
                                        <m:r>
                                          <m:rPr>
                                            <m:sty m:val="p"/>
                                          </m:rPr>
                                          <a:rPr lang="en-US" b="0" i="0" smtClean="0">
                                            <a:latin typeface="Cambria Math" charset="0"/>
                                          </a:rPr>
                                          <m:t>exp</m:t>
                                        </m:r>
                                      </m:fName>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charset="0"/>
                                                  </a:rPr>
                                                  <m:t>𝑎</m:t>
                                                </m:r>
                                              </m:e>
                                              <m:sub>
                                                <m:r>
                                                  <a:rPr lang="en-US" b="0" i="1" smtClean="0">
                                                    <a:latin typeface="Cambria Math" charset="0"/>
                                                  </a:rPr>
                                                  <m:t>𝑖</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charset="0"/>
                                                      </a:rPr>
                                                      <m:t>𝜃</m:t>
                                                    </m:r>
                                                  </m:e>
                                                  <m:sub>
                                                    <m:r>
                                                      <a:rPr lang="en-US" b="0" i="1" smtClean="0">
                                                        <a:latin typeface="Cambria Math" charset="0"/>
                                                      </a:rPr>
                                                      <m:t>𝑝</m:t>
                                                    </m:r>
                                                  </m:sub>
                                                </m:sSub>
                                                <m:r>
                                                  <a:rPr lang="en-US" b="0" i="1" smtClean="0">
                                                    <a:latin typeface="Cambria Math" charset="0"/>
                                                  </a:rPr>
                                                  <m:t>−</m:t>
                                                </m:r>
                                                <m:sSub>
                                                  <m:sSubPr>
                                                    <m:ctrlPr>
                                                      <a:rPr lang="en-US" b="0" i="1" smtClean="0">
                                                        <a:latin typeface="Cambria Math" panose="02040503050406030204" pitchFamily="18" charset="0"/>
                                                      </a:rPr>
                                                    </m:ctrlPr>
                                                  </m:sSubPr>
                                                  <m:e>
                                                    <m:r>
                                                      <a:rPr lang="en-US" b="0" i="1" smtClean="0">
                                                        <a:latin typeface="Cambria Math" charset="0"/>
                                                      </a:rPr>
                                                      <m:t>𝑏</m:t>
                                                    </m:r>
                                                  </m:e>
                                                  <m:sub>
                                                    <m:r>
                                                      <a:rPr lang="en-US" b="0" i="1" smtClean="0">
                                                        <a:latin typeface="Cambria Math" charset="0"/>
                                                      </a:rPr>
                                                      <m:t>𝑖</m:t>
                                                    </m:r>
                                                  </m:sub>
                                                </m:sSub>
                                              </m:e>
                                            </m:d>
                                          </m:e>
                                        </m:d>
                                      </m:e>
                                    </m:func>
                                  </m:num>
                                  <m:den>
                                    <m:r>
                                      <a:rPr lang="en-US" b="0" i="1" smtClean="0">
                                        <a:latin typeface="Cambria Math" charset="0"/>
                                      </a:rPr>
                                      <m:t>1+</m:t>
                                    </m:r>
                                    <m:func>
                                      <m:funcPr>
                                        <m:ctrlPr>
                                          <a:rPr lang="en-US" b="0" i="1" smtClean="0">
                                            <a:latin typeface="Cambria Math" panose="02040503050406030204" pitchFamily="18" charset="0"/>
                                          </a:rPr>
                                        </m:ctrlPr>
                                      </m:funcPr>
                                      <m:fName>
                                        <m:r>
                                          <m:rPr>
                                            <m:sty m:val="p"/>
                                          </m:rPr>
                                          <a:rPr lang="en-US" b="0" i="0" smtClean="0">
                                            <a:latin typeface="Cambria Math" charset="0"/>
                                          </a:rPr>
                                          <m:t>exp</m:t>
                                        </m:r>
                                      </m:fName>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charset="0"/>
                                                  </a:rPr>
                                                  <m:t>𝑎</m:t>
                                                </m:r>
                                              </m:e>
                                              <m:sub>
                                                <m:r>
                                                  <a:rPr lang="en-US" b="0" i="1" smtClean="0">
                                                    <a:latin typeface="Cambria Math" charset="0"/>
                                                  </a:rPr>
                                                  <m:t>𝑖</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charset="0"/>
                                                      </a:rPr>
                                                      <m:t>𝜃</m:t>
                                                    </m:r>
                                                  </m:e>
                                                  <m:sub>
                                                    <m:r>
                                                      <a:rPr lang="en-US" b="0" i="1" smtClean="0">
                                                        <a:latin typeface="Cambria Math" charset="0"/>
                                                      </a:rPr>
                                                      <m:t>𝑝</m:t>
                                                    </m:r>
                                                  </m:sub>
                                                </m:sSub>
                                                <m:r>
                                                  <a:rPr lang="en-US" b="0" i="1" smtClean="0">
                                                    <a:latin typeface="Cambria Math" charset="0"/>
                                                  </a:rPr>
                                                  <m:t>−</m:t>
                                                </m:r>
                                                <m:sSub>
                                                  <m:sSubPr>
                                                    <m:ctrlPr>
                                                      <a:rPr lang="en-US" b="0" i="1" smtClean="0">
                                                        <a:latin typeface="Cambria Math" panose="02040503050406030204" pitchFamily="18" charset="0"/>
                                                      </a:rPr>
                                                    </m:ctrlPr>
                                                  </m:sSubPr>
                                                  <m:e>
                                                    <m:r>
                                                      <a:rPr lang="en-US" b="0" i="1" smtClean="0">
                                                        <a:latin typeface="Cambria Math" charset="0"/>
                                                      </a:rPr>
                                                      <m:t>𝑏</m:t>
                                                    </m:r>
                                                  </m:e>
                                                  <m:sub>
                                                    <m:r>
                                                      <a:rPr lang="en-US" b="0" i="1" smtClean="0">
                                                        <a:latin typeface="Cambria Math" charset="0"/>
                                                      </a:rPr>
                                                      <m:t>𝑖</m:t>
                                                    </m:r>
                                                  </m:sub>
                                                </m:sSub>
                                              </m:e>
                                            </m:d>
                                          </m:e>
                                        </m:d>
                                      </m:e>
                                    </m:func>
                                  </m:den>
                                </m:f>
                              </m:oMath>
                            </m:oMathPara>
                          </a14:m>
                          <a:endParaRPr lang="en-US" dirty="0"/>
                        </a:p>
                      </a:txBody>
                      <a:tcPr anchor="ctr"/>
                    </a:tc>
                    <a:extLst>
                      <a:ext uri="{0D108BD9-81ED-4DB2-BD59-A6C34878D82A}">
                        <a16:rowId xmlns:a16="http://schemas.microsoft.com/office/drawing/2014/main" val="10002"/>
                      </a:ext>
                    </a:extLst>
                  </a:tr>
                  <a:tr h="603044">
                    <a:tc>
                      <a:txBody>
                        <a:bodyPr/>
                        <a:lstStyle/>
                        <a:p>
                          <a:pPr algn="ctr"/>
                          <a:r>
                            <a:rPr lang="en-US" dirty="0"/>
                            <a:t>3PL</a:t>
                          </a:r>
                        </a:p>
                      </a:txBody>
                      <a:tcPr anchor="ct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charset="0"/>
                                  </a:rPr>
                                  <m:t>𝑃</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charset="0"/>
                                          </a:rPr>
                                          <m:t>𝑋</m:t>
                                        </m:r>
                                      </m:e>
                                      <m:sub>
                                        <m:r>
                                          <a:rPr lang="en-US" b="0" i="1" smtClean="0">
                                            <a:latin typeface="Cambria Math" charset="0"/>
                                          </a:rPr>
                                          <m:t>𝑝𝑖</m:t>
                                        </m:r>
                                      </m:sub>
                                    </m:sSub>
                                    <m:r>
                                      <a:rPr lang="en-US" b="0" i="1" smtClean="0">
                                        <a:latin typeface="Cambria Math" charset="0"/>
                                      </a:rPr>
                                      <m:t>=1</m:t>
                                    </m:r>
                                  </m:e>
                                  <m:e>
                                    <m:sSub>
                                      <m:sSubPr>
                                        <m:ctrlPr>
                                          <a:rPr lang="en-US" b="0" i="1" smtClean="0">
                                            <a:latin typeface="Cambria Math" panose="02040503050406030204" pitchFamily="18" charset="0"/>
                                          </a:rPr>
                                        </m:ctrlPr>
                                      </m:sSubPr>
                                      <m:e>
                                        <m:r>
                                          <a:rPr lang="en-US" b="0" i="1" smtClean="0">
                                            <a:latin typeface="Cambria Math" charset="0"/>
                                          </a:rPr>
                                          <m:t>𝜃</m:t>
                                        </m:r>
                                      </m:e>
                                      <m:sub>
                                        <m:r>
                                          <a:rPr lang="en-US" b="0" i="1" smtClean="0">
                                            <a:latin typeface="Cambria Math" charset="0"/>
                                          </a:rPr>
                                          <m:t>𝑠</m:t>
                                        </m:r>
                                      </m:sub>
                                    </m:sSub>
                                    <m:r>
                                      <a:rPr lang="en-US" b="0" i="1" smtClean="0">
                                        <a:latin typeface="Cambria Math" charset="0"/>
                                      </a:rPr>
                                      <m:t>, </m:t>
                                    </m:r>
                                    <m:sSub>
                                      <m:sSubPr>
                                        <m:ctrlPr>
                                          <a:rPr lang="en-US" b="0" i="1" smtClean="0">
                                            <a:latin typeface="Cambria Math" panose="02040503050406030204" pitchFamily="18" charset="0"/>
                                          </a:rPr>
                                        </m:ctrlPr>
                                      </m:sSubPr>
                                      <m:e>
                                        <m:r>
                                          <a:rPr lang="en-US" b="0" i="1" smtClean="0">
                                            <a:latin typeface="Cambria Math" charset="0"/>
                                          </a:rPr>
                                          <m:t>𝑏</m:t>
                                        </m:r>
                                      </m:e>
                                      <m:sub>
                                        <m:r>
                                          <a:rPr lang="en-US" b="0" i="1" smtClean="0">
                                            <a:latin typeface="Cambria Math" charset="0"/>
                                          </a:rPr>
                                          <m:t>𝑖</m:t>
                                        </m:r>
                                      </m:sub>
                                    </m:sSub>
                                    <m:r>
                                      <a:rPr lang="en-US" b="0" i="1" smtClean="0">
                                        <a:latin typeface="Cambria Math" charset="0"/>
                                      </a:rPr>
                                      <m:t>,</m:t>
                                    </m:r>
                                    <m:sSub>
                                      <m:sSubPr>
                                        <m:ctrlPr>
                                          <a:rPr lang="en-US" b="0" i="1" smtClean="0">
                                            <a:latin typeface="Cambria Math" panose="02040503050406030204" pitchFamily="18" charset="0"/>
                                          </a:rPr>
                                        </m:ctrlPr>
                                      </m:sSubPr>
                                      <m:e>
                                        <m:r>
                                          <a:rPr lang="en-US" b="0" i="1" smtClean="0">
                                            <a:latin typeface="Cambria Math" charset="0"/>
                                          </a:rPr>
                                          <m:t>𝑎</m:t>
                                        </m:r>
                                      </m:e>
                                      <m:sub>
                                        <m:r>
                                          <a:rPr lang="en-US" b="0" i="1" smtClean="0">
                                            <a:latin typeface="Cambria Math" charset="0"/>
                                          </a:rPr>
                                          <m:t>𝑖</m:t>
                                        </m:r>
                                      </m:sub>
                                    </m:sSub>
                                    <m:r>
                                      <a:rPr lang="en-US" b="0" i="1" smtClean="0">
                                        <a:latin typeface="Cambria Math" charset="0"/>
                                      </a:rPr>
                                      <m:t>,</m:t>
                                    </m:r>
                                    <m:sSub>
                                      <m:sSubPr>
                                        <m:ctrlPr>
                                          <a:rPr lang="en-US" b="0" i="1" smtClean="0">
                                            <a:latin typeface="Cambria Math" panose="02040503050406030204" pitchFamily="18" charset="0"/>
                                          </a:rPr>
                                        </m:ctrlPr>
                                      </m:sSubPr>
                                      <m:e>
                                        <m:r>
                                          <a:rPr lang="en-US" b="0" i="1" smtClean="0">
                                            <a:latin typeface="Cambria Math" charset="0"/>
                                          </a:rPr>
                                          <m:t>𝑐</m:t>
                                        </m:r>
                                      </m:e>
                                      <m:sub>
                                        <m:r>
                                          <a:rPr lang="en-US" b="0" i="1" smtClean="0">
                                            <a:latin typeface="Cambria Math" charset="0"/>
                                          </a:rPr>
                                          <m:t>𝑖</m:t>
                                        </m:r>
                                      </m:sub>
                                    </m:sSub>
                                  </m:e>
                                </m:d>
                                <m:r>
                                  <a:rPr lang="en-US" b="0" i="1" smtClean="0">
                                    <a:latin typeface="Cambria Math" charset="0"/>
                                  </a:rPr>
                                  <m:t>=</m:t>
                                </m:r>
                                <m:sSub>
                                  <m:sSubPr>
                                    <m:ctrlPr>
                                      <a:rPr lang="en-US" b="0" i="1" smtClean="0">
                                        <a:latin typeface="Cambria Math" panose="02040503050406030204" pitchFamily="18" charset="0"/>
                                      </a:rPr>
                                    </m:ctrlPr>
                                  </m:sSubPr>
                                  <m:e>
                                    <m:r>
                                      <a:rPr lang="en-US" b="0" i="1" smtClean="0">
                                        <a:latin typeface="Cambria Math" charset="0"/>
                                      </a:rPr>
                                      <m:t>𝑐</m:t>
                                    </m:r>
                                  </m:e>
                                  <m:sub>
                                    <m:r>
                                      <a:rPr lang="en-US" b="0" i="1" smtClean="0">
                                        <a:latin typeface="Cambria Math" charset="0"/>
                                      </a:rPr>
                                      <m:t>𝑖</m:t>
                                    </m:r>
                                  </m:sub>
                                </m:sSub>
                                <m:r>
                                  <a:rPr lang="en-US" b="0" i="1" smtClean="0">
                                    <a:latin typeface="Cambria Math" charset="0"/>
                                  </a:rPr>
                                  <m:t>+(1−</m:t>
                                </m:r>
                                <m:sSub>
                                  <m:sSubPr>
                                    <m:ctrlPr>
                                      <a:rPr lang="en-US" b="0" i="1" smtClean="0">
                                        <a:latin typeface="Cambria Math" panose="02040503050406030204" pitchFamily="18" charset="0"/>
                                      </a:rPr>
                                    </m:ctrlPr>
                                  </m:sSubPr>
                                  <m:e>
                                    <m:r>
                                      <a:rPr lang="en-US" b="0" i="1" smtClean="0">
                                        <a:latin typeface="Cambria Math" charset="0"/>
                                      </a:rPr>
                                      <m:t>𝑐</m:t>
                                    </m:r>
                                  </m:e>
                                  <m:sub>
                                    <m:r>
                                      <a:rPr lang="en-US" b="0" i="1" smtClean="0">
                                        <a:latin typeface="Cambria Math" charset="0"/>
                                      </a:rPr>
                                      <m:t>𝑖</m:t>
                                    </m:r>
                                  </m:sub>
                                </m:sSub>
                                <m:r>
                                  <a:rPr lang="en-US" b="0" i="1" smtClean="0">
                                    <a:latin typeface="Cambria Math" charset="0"/>
                                  </a:rPr>
                                  <m:t>)</m:t>
                                </m:r>
                                <m:f>
                                  <m:fPr>
                                    <m:ctrlPr>
                                      <a:rPr lang="en-US" b="0" i="1" smtClean="0">
                                        <a:latin typeface="Cambria Math" panose="02040503050406030204" pitchFamily="18" charset="0"/>
                                      </a:rPr>
                                    </m:ctrlPr>
                                  </m:fPr>
                                  <m:num>
                                    <m:func>
                                      <m:funcPr>
                                        <m:ctrlPr>
                                          <a:rPr lang="en-US" b="0" i="1" smtClean="0">
                                            <a:latin typeface="Cambria Math" panose="02040503050406030204" pitchFamily="18" charset="0"/>
                                          </a:rPr>
                                        </m:ctrlPr>
                                      </m:funcPr>
                                      <m:fName>
                                        <m:r>
                                          <m:rPr>
                                            <m:sty m:val="p"/>
                                          </m:rPr>
                                          <a:rPr lang="en-US" b="0" i="0" smtClean="0">
                                            <a:latin typeface="Cambria Math" charset="0"/>
                                          </a:rPr>
                                          <m:t>exp</m:t>
                                        </m:r>
                                      </m:fName>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charset="0"/>
                                                  </a:rPr>
                                                  <m:t>𝑎</m:t>
                                                </m:r>
                                              </m:e>
                                              <m:sub>
                                                <m:r>
                                                  <a:rPr lang="en-US" b="0" i="1" smtClean="0">
                                                    <a:latin typeface="Cambria Math" charset="0"/>
                                                  </a:rPr>
                                                  <m:t>𝑖</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charset="0"/>
                                                      </a:rPr>
                                                      <m:t>𝜃</m:t>
                                                    </m:r>
                                                  </m:e>
                                                  <m:sub>
                                                    <m:r>
                                                      <a:rPr lang="en-US" b="0" i="1" smtClean="0">
                                                        <a:latin typeface="Cambria Math" charset="0"/>
                                                      </a:rPr>
                                                      <m:t>𝑝</m:t>
                                                    </m:r>
                                                  </m:sub>
                                                </m:sSub>
                                                <m:r>
                                                  <a:rPr lang="en-US" b="0" i="1" smtClean="0">
                                                    <a:latin typeface="Cambria Math" charset="0"/>
                                                  </a:rPr>
                                                  <m:t>−</m:t>
                                                </m:r>
                                                <m:sSub>
                                                  <m:sSubPr>
                                                    <m:ctrlPr>
                                                      <a:rPr lang="en-US" b="0" i="1" smtClean="0">
                                                        <a:latin typeface="Cambria Math" panose="02040503050406030204" pitchFamily="18" charset="0"/>
                                                      </a:rPr>
                                                    </m:ctrlPr>
                                                  </m:sSubPr>
                                                  <m:e>
                                                    <m:r>
                                                      <a:rPr lang="en-US" b="0" i="1" smtClean="0">
                                                        <a:latin typeface="Cambria Math" charset="0"/>
                                                      </a:rPr>
                                                      <m:t>𝑏</m:t>
                                                    </m:r>
                                                  </m:e>
                                                  <m:sub>
                                                    <m:r>
                                                      <a:rPr lang="en-US" b="0" i="1" smtClean="0">
                                                        <a:latin typeface="Cambria Math" charset="0"/>
                                                      </a:rPr>
                                                      <m:t>𝑖</m:t>
                                                    </m:r>
                                                  </m:sub>
                                                </m:sSub>
                                              </m:e>
                                            </m:d>
                                          </m:e>
                                        </m:d>
                                      </m:e>
                                    </m:func>
                                  </m:num>
                                  <m:den>
                                    <m:r>
                                      <a:rPr lang="en-US" b="0" i="1" smtClean="0">
                                        <a:latin typeface="Cambria Math" charset="0"/>
                                      </a:rPr>
                                      <m:t>1+</m:t>
                                    </m:r>
                                    <m:func>
                                      <m:funcPr>
                                        <m:ctrlPr>
                                          <a:rPr lang="en-US" b="0" i="1" smtClean="0">
                                            <a:latin typeface="Cambria Math" panose="02040503050406030204" pitchFamily="18" charset="0"/>
                                          </a:rPr>
                                        </m:ctrlPr>
                                      </m:funcPr>
                                      <m:fName>
                                        <m:r>
                                          <m:rPr>
                                            <m:sty m:val="p"/>
                                          </m:rPr>
                                          <a:rPr lang="en-US" b="0" i="0" smtClean="0">
                                            <a:latin typeface="Cambria Math" charset="0"/>
                                          </a:rPr>
                                          <m:t>exp</m:t>
                                        </m:r>
                                      </m:fName>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charset="0"/>
                                                  </a:rPr>
                                                  <m:t>𝑎</m:t>
                                                </m:r>
                                              </m:e>
                                              <m:sub>
                                                <m:r>
                                                  <a:rPr lang="en-US" b="0" i="1" smtClean="0">
                                                    <a:latin typeface="Cambria Math" charset="0"/>
                                                  </a:rPr>
                                                  <m:t>𝑖</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charset="0"/>
                                                      </a:rPr>
                                                      <m:t>𝜃</m:t>
                                                    </m:r>
                                                  </m:e>
                                                  <m:sub>
                                                    <m:r>
                                                      <a:rPr lang="en-US" b="0" i="1" smtClean="0">
                                                        <a:latin typeface="Cambria Math" charset="0"/>
                                                      </a:rPr>
                                                      <m:t>𝑝</m:t>
                                                    </m:r>
                                                  </m:sub>
                                                </m:sSub>
                                                <m:r>
                                                  <a:rPr lang="en-US" b="0" i="1" smtClean="0">
                                                    <a:latin typeface="Cambria Math" charset="0"/>
                                                  </a:rPr>
                                                  <m:t>−</m:t>
                                                </m:r>
                                                <m:sSub>
                                                  <m:sSubPr>
                                                    <m:ctrlPr>
                                                      <a:rPr lang="en-US" b="0" i="1" smtClean="0">
                                                        <a:latin typeface="Cambria Math" panose="02040503050406030204" pitchFamily="18" charset="0"/>
                                                      </a:rPr>
                                                    </m:ctrlPr>
                                                  </m:sSubPr>
                                                  <m:e>
                                                    <m:r>
                                                      <a:rPr lang="en-US" b="0" i="1" smtClean="0">
                                                        <a:latin typeface="Cambria Math" charset="0"/>
                                                      </a:rPr>
                                                      <m:t>𝑏</m:t>
                                                    </m:r>
                                                  </m:e>
                                                  <m:sub>
                                                    <m:r>
                                                      <a:rPr lang="en-US" b="0" i="1" smtClean="0">
                                                        <a:latin typeface="Cambria Math" charset="0"/>
                                                      </a:rPr>
                                                      <m:t>𝑖</m:t>
                                                    </m:r>
                                                  </m:sub>
                                                </m:sSub>
                                              </m:e>
                                            </m:d>
                                          </m:e>
                                        </m:d>
                                      </m:e>
                                    </m:func>
                                  </m:den>
                                </m:f>
                              </m:oMath>
                            </m:oMathPara>
                          </a14:m>
                          <a:endParaRPr lang="en-US" dirty="0"/>
                        </a:p>
                      </a:txBody>
                      <a:tcPr anchor="ctr"/>
                    </a:tc>
                    <a:extLst>
                      <a:ext uri="{0D108BD9-81ED-4DB2-BD59-A6C34878D82A}">
                        <a16:rowId xmlns:a16="http://schemas.microsoft.com/office/drawing/2014/main" val="10003"/>
                      </a:ext>
                    </a:extLst>
                  </a:tr>
                </a:tbl>
              </a:graphicData>
            </a:graphic>
          </p:graphicFrame>
        </mc:Choice>
        <mc:Fallback xmlns="">
          <p:graphicFrame>
            <p:nvGraphicFramePr>
              <p:cNvPr id="2" name="Content Placeholder 1"/>
              <p:cNvGraphicFramePr>
                <a:graphicFrameLocks noGrp="1"/>
              </p:cNvGraphicFramePr>
              <p:nvPr>
                <p:ph idx="1"/>
                <p:extLst>
                  <p:ext uri="{D42A27DB-BD31-4B8C-83A1-F6EECF244321}">
                    <p14:modId xmlns:p14="http://schemas.microsoft.com/office/powerpoint/2010/main" val="778583252"/>
                  </p:ext>
                </p:extLst>
              </p:nvPr>
            </p:nvGraphicFramePr>
            <p:xfrm>
              <a:off x="838200" y="2130425"/>
              <a:ext cx="10515600" cy="3183933"/>
            </p:xfrm>
            <a:graphic>
              <a:graphicData uri="http://schemas.openxmlformats.org/drawingml/2006/table">
                <a:tbl>
                  <a:tblPr firstRow="1" bandRow="1">
                    <a:tableStyleId>{5940675A-B579-460E-94D1-54222C63F5DA}</a:tableStyleId>
                  </a:tblPr>
                  <a:tblGrid>
                    <a:gridCol w="1854200"/>
                    <a:gridCol w="8661400"/>
                  </a:tblGrid>
                  <a:tr h="519027">
                    <a:tc>
                      <a:txBody>
                        <a:bodyPr/>
                        <a:lstStyle/>
                        <a:p>
                          <a:pPr algn="ctr"/>
                          <a:r>
                            <a:rPr lang="en-US" dirty="0" smtClean="0"/>
                            <a:t>Model</a:t>
                          </a:r>
                          <a:endParaRPr lang="en-US" dirty="0"/>
                        </a:p>
                      </a:txBody>
                      <a:tcPr anchor="ctr"/>
                    </a:tc>
                    <a:tc>
                      <a:txBody>
                        <a:bodyPr/>
                        <a:lstStyle/>
                        <a:p>
                          <a:pPr algn="ctr"/>
                          <a:r>
                            <a:rPr lang="en-US" dirty="0" smtClean="0"/>
                            <a:t>Item Response Function (IRF) Equation</a:t>
                          </a:r>
                          <a:endParaRPr lang="en-US" dirty="0"/>
                        </a:p>
                      </a:txBody>
                      <a:tcPr anchor="ctr"/>
                    </a:tc>
                  </a:tr>
                  <a:tr h="761048">
                    <a:tc>
                      <a:txBody>
                        <a:bodyPr/>
                        <a:lstStyle/>
                        <a:p>
                          <a:pPr algn="ctr"/>
                          <a:r>
                            <a:rPr lang="en-US" dirty="0" smtClean="0"/>
                            <a:t>1PL / </a:t>
                          </a:r>
                          <a:r>
                            <a:rPr lang="en-US" dirty="0" err="1" smtClean="0"/>
                            <a:t>Rasch</a:t>
                          </a:r>
                          <a:endParaRPr lang="en-US" dirty="0"/>
                        </a:p>
                      </a:txBody>
                      <a:tcPr anchor="ctr"/>
                    </a:tc>
                    <a:tc>
                      <a:txBody>
                        <a:bodyPr/>
                        <a:lstStyle/>
                        <a:p>
                          <a:endParaRPr lang="en-US"/>
                        </a:p>
                      </a:txBody>
                      <a:tcPr anchor="ctr">
                        <a:blipFill rotWithShape="0">
                          <a:blip r:embed="rId2"/>
                          <a:stretch>
                            <a:fillRect l="-21449" t="-68800" r="-141" b="-252000"/>
                          </a:stretch>
                        </a:blipFill>
                      </a:tcPr>
                    </a:tc>
                  </a:tr>
                  <a:tr h="951929">
                    <a:tc>
                      <a:txBody>
                        <a:bodyPr/>
                        <a:lstStyle/>
                        <a:p>
                          <a:pPr algn="ctr"/>
                          <a:r>
                            <a:rPr lang="en-US" dirty="0" smtClean="0"/>
                            <a:t>2PL</a:t>
                          </a:r>
                          <a:endParaRPr lang="en-US" dirty="0"/>
                        </a:p>
                      </a:txBody>
                      <a:tcPr anchor="ctr"/>
                    </a:tc>
                    <a:tc>
                      <a:txBody>
                        <a:bodyPr/>
                        <a:lstStyle/>
                        <a:p>
                          <a:endParaRPr lang="en-US"/>
                        </a:p>
                      </a:txBody>
                      <a:tcPr anchor="ctr">
                        <a:blipFill rotWithShape="0">
                          <a:blip r:embed="rId2"/>
                          <a:stretch>
                            <a:fillRect l="-21449" t="-134395" r="-141" b="-100637"/>
                          </a:stretch>
                        </a:blipFill>
                      </a:tcPr>
                    </a:tc>
                  </a:tr>
                  <a:tr h="951929">
                    <a:tc>
                      <a:txBody>
                        <a:bodyPr/>
                        <a:lstStyle/>
                        <a:p>
                          <a:pPr algn="ctr"/>
                          <a:r>
                            <a:rPr lang="en-US" dirty="0" smtClean="0"/>
                            <a:t>3PL</a:t>
                          </a:r>
                          <a:endParaRPr lang="en-US" dirty="0"/>
                        </a:p>
                      </a:txBody>
                      <a:tcPr anchor="ctr"/>
                    </a:tc>
                    <a:tc>
                      <a:txBody>
                        <a:bodyPr/>
                        <a:lstStyle/>
                        <a:p>
                          <a:endParaRPr lang="en-US"/>
                        </a:p>
                      </a:txBody>
                      <a:tcPr anchor="ctr">
                        <a:blipFill rotWithShape="0">
                          <a:blip r:embed="rId2"/>
                          <a:stretch>
                            <a:fillRect l="-21449" t="-235897" r="-141" b="-1282"/>
                          </a:stretch>
                        </a:blipFill>
                      </a:tcPr>
                    </a:tc>
                  </a:tr>
                </a:tbl>
              </a:graphicData>
            </a:graphic>
          </p:graphicFrame>
        </mc:Fallback>
      </mc:AlternateContent>
      <p:sp>
        <p:nvSpPr>
          <p:cNvPr id="3" name="TextBox 2"/>
          <p:cNvSpPr txBox="1"/>
          <p:nvPr/>
        </p:nvSpPr>
        <p:spPr>
          <a:xfrm>
            <a:off x="838200" y="5710019"/>
            <a:ext cx="9004300" cy="707886"/>
          </a:xfrm>
          <a:prstGeom prst="rect">
            <a:avLst/>
          </a:prstGeom>
          <a:noFill/>
        </p:spPr>
        <p:txBody>
          <a:bodyPr wrap="square" rtlCol="0">
            <a:spAutoFit/>
          </a:bodyPr>
          <a:lstStyle/>
          <a:p>
            <a:r>
              <a:rPr lang="en-US" sz="2000" dirty="0"/>
              <a:t>These IRFs describe the probability of answering each item correctly, as a function of some item parameters and a </a:t>
            </a:r>
            <a:r>
              <a:rPr lang="en-US" sz="2000"/>
              <a:t>person parameter.</a:t>
            </a:r>
          </a:p>
        </p:txBody>
      </p:sp>
      <p:sp>
        <p:nvSpPr>
          <p:cNvPr id="6" name="Slide Number Placeholder 5">
            <a:extLst>
              <a:ext uri="{FF2B5EF4-FFF2-40B4-BE49-F238E27FC236}">
                <a16:creationId xmlns:a16="http://schemas.microsoft.com/office/drawing/2014/main" id="{3E7A41DE-D0D7-B846-A79B-B1E104F7C5B8}"/>
              </a:ext>
            </a:extLst>
          </p:cNvPr>
          <p:cNvSpPr>
            <a:spLocks noGrp="1"/>
          </p:cNvSpPr>
          <p:nvPr>
            <p:ph type="sldNum" sz="quarter" idx="12"/>
          </p:nvPr>
        </p:nvSpPr>
        <p:spPr/>
        <p:txBody>
          <a:bodyPr/>
          <a:lstStyle/>
          <a:p>
            <a:fld id="{0B97A0ED-0713-854E-AE67-C1B678B4A72A}" type="slidenum">
              <a:rPr lang="en-US" smtClean="0"/>
              <a:t>36</a:t>
            </a:fld>
            <a:endParaRPr lang="en-US"/>
          </a:p>
        </p:txBody>
      </p:sp>
    </p:spTree>
    <p:extLst>
      <p:ext uri="{BB962C8B-B14F-4D97-AF65-F5344CB8AC3E}">
        <p14:creationId xmlns:p14="http://schemas.microsoft.com/office/powerpoint/2010/main" val="47185119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855"/>
            <a:ext cx="10515600" cy="1325563"/>
          </a:xfrm>
        </p:spPr>
        <p:txBody>
          <a:bodyPr>
            <a:normAutofit/>
          </a:bodyPr>
          <a:lstStyle/>
          <a:p>
            <a:r>
              <a:rPr lang="en-US" sz="4000" b="1" dirty="0"/>
              <a:t>The 1PL Model Item Response Function</a:t>
            </a:r>
          </a:p>
        </p:txBody>
      </p:sp>
      <mc:AlternateContent xmlns:mc="http://schemas.openxmlformats.org/markup-compatibility/2006" xmlns:a14="http://schemas.microsoft.com/office/drawing/2010/main">
        <mc:Choice Requires="a14">
          <p:sp>
            <p:nvSpPr>
              <p:cNvPr id="6" name="TextBox 5"/>
              <p:cNvSpPr txBox="1"/>
              <p:nvPr/>
            </p:nvSpPr>
            <p:spPr>
              <a:xfrm>
                <a:off x="548700" y="2631640"/>
                <a:ext cx="7184083" cy="13694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3400" i="1">
                          <a:latin typeface="Cambria Math" charset="0"/>
                        </a:rPr>
                        <m:t>𝑃</m:t>
                      </m:r>
                      <m:d>
                        <m:dPr>
                          <m:ctrlPr>
                            <a:rPr lang="en-US" sz="3400" i="1">
                              <a:latin typeface="Cambria Math" panose="02040503050406030204" pitchFamily="18" charset="0"/>
                            </a:rPr>
                          </m:ctrlPr>
                        </m:dPr>
                        <m:e>
                          <m:sSub>
                            <m:sSubPr>
                              <m:ctrlPr>
                                <a:rPr lang="en-US" sz="3400" i="1">
                                  <a:latin typeface="Cambria Math" panose="02040503050406030204" pitchFamily="18" charset="0"/>
                                </a:rPr>
                              </m:ctrlPr>
                            </m:sSubPr>
                            <m:e>
                              <m:r>
                                <a:rPr lang="en-US" sz="3400" i="1">
                                  <a:latin typeface="Cambria Math" charset="0"/>
                                </a:rPr>
                                <m:t>𝑋</m:t>
                              </m:r>
                            </m:e>
                            <m:sub>
                              <m:r>
                                <a:rPr lang="en-US" sz="3400" i="1">
                                  <a:latin typeface="Cambria Math" charset="0"/>
                                </a:rPr>
                                <m:t>𝑝𝑖</m:t>
                              </m:r>
                            </m:sub>
                          </m:sSub>
                          <m:r>
                            <a:rPr lang="en-US" sz="3400" i="1">
                              <a:latin typeface="Cambria Math" charset="0"/>
                            </a:rPr>
                            <m:t>=1</m:t>
                          </m:r>
                        </m:e>
                        <m:e>
                          <m:sSub>
                            <m:sSubPr>
                              <m:ctrlPr>
                                <a:rPr lang="en-US" sz="3400" i="1">
                                  <a:latin typeface="Cambria Math" panose="02040503050406030204" pitchFamily="18" charset="0"/>
                                </a:rPr>
                              </m:ctrlPr>
                            </m:sSubPr>
                            <m:e>
                              <m:r>
                                <a:rPr lang="en-US" sz="3400" i="1">
                                  <a:latin typeface="Cambria Math" charset="0"/>
                                </a:rPr>
                                <m:t>𝜃</m:t>
                              </m:r>
                            </m:e>
                            <m:sub>
                              <m:r>
                                <a:rPr lang="en-US" sz="3400" i="1">
                                  <a:latin typeface="Cambria Math" charset="0"/>
                                </a:rPr>
                                <m:t>𝑝</m:t>
                              </m:r>
                            </m:sub>
                          </m:sSub>
                          <m:r>
                            <a:rPr lang="en-US" sz="3400" i="1">
                              <a:latin typeface="Cambria Math" charset="0"/>
                            </a:rPr>
                            <m:t>, </m:t>
                          </m:r>
                          <m:sSub>
                            <m:sSubPr>
                              <m:ctrlPr>
                                <a:rPr lang="en-US" sz="3400" i="1">
                                  <a:latin typeface="Cambria Math" panose="02040503050406030204" pitchFamily="18" charset="0"/>
                                </a:rPr>
                              </m:ctrlPr>
                            </m:sSubPr>
                            <m:e>
                              <m:r>
                                <a:rPr lang="en-US" sz="3400" i="1">
                                  <a:latin typeface="Cambria Math" charset="0"/>
                                </a:rPr>
                                <m:t>𝑏</m:t>
                              </m:r>
                            </m:e>
                            <m:sub>
                              <m:r>
                                <a:rPr lang="en-US" sz="3400" i="1">
                                  <a:latin typeface="Cambria Math" charset="0"/>
                                </a:rPr>
                                <m:t>𝑖</m:t>
                              </m:r>
                            </m:sub>
                          </m:sSub>
                        </m:e>
                      </m:d>
                      <m:r>
                        <a:rPr lang="en-US" sz="3400" i="1">
                          <a:latin typeface="Cambria Math" charset="0"/>
                        </a:rPr>
                        <m:t>=</m:t>
                      </m:r>
                      <m:f>
                        <m:fPr>
                          <m:ctrlPr>
                            <a:rPr lang="en-US" sz="3400" i="1">
                              <a:latin typeface="Cambria Math" panose="02040503050406030204" pitchFamily="18" charset="0"/>
                            </a:rPr>
                          </m:ctrlPr>
                        </m:fPr>
                        <m:num>
                          <m:func>
                            <m:funcPr>
                              <m:ctrlPr>
                                <a:rPr lang="en-US" sz="3400" i="1">
                                  <a:latin typeface="Cambria Math" panose="02040503050406030204" pitchFamily="18" charset="0"/>
                                </a:rPr>
                              </m:ctrlPr>
                            </m:funcPr>
                            <m:fName>
                              <m:r>
                                <m:rPr>
                                  <m:sty m:val="p"/>
                                </m:rPr>
                                <a:rPr lang="en-US" sz="3400">
                                  <a:latin typeface="Cambria Math" charset="0"/>
                                </a:rPr>
                                <m:t>exp</m:t>
                              </m:r>
                            </m:fName>
                            <m:e>
                              <m:d>
                                <m:dPr>
                                  <m:ctrlPr>
                                    <a:rPr lang="en-US" sz="3400" i="1">
                                      <a:latin typeface="Cambria Math" panose="02040503050406030204" pitchFamily="18" charset="0"/>
                                    </a:rPr>
                                  </m:ctrlPr>
                                </m:dPr>
                                <m:e>
                                  <m:sSub>
                                    <m:sSubPr>
                                      <m:ctrlPr>
                                        <a:rPr lang="en-US" sz="3400" i="1">
                                          <a:latin typeface="Cambria Math" panose="02040503050406030204" pitchFamily="18" charset="0"/>
                                        </a:rPr>
                                      </m:ctrlPr>
                                    </m:sSubPr>
                                    <m:e>
                                      <m:r>
                                        <a:rPr lang="en-US" sz="3400" i="1">
                                          <a:latin typeface="Cambria Math" charset="0"/>
                                        </a:rPr>
                                        <m:t>𝜃</m:t>
                                      </m:r>
                                    </m:e>
                                    <m:sub>
                                      <m:r>
                                        <a:rPr lang="en-US" sz="3400" i="1">
                                          <a:latin typeface="Cambria Math" charset="0"/>
                                        </a:rPr>
                                        <m:t>𝑝</m:t>
                                      </m:r>
                                    </m:sub>
                                  </m:sSub>
                                  <m:r>
                                    <a:rPr lang="en-US" sz="3400" i="1">
                                      <a:latin typeface="Cambria Math" charset="0"/>
                                    </a:rPr>
                                    <m:t>−</m:t>
                                  </m:r>
                                  <m:sSub>
                                    <m:sSubPr>
                                      <m:ctrlPr>
                                        <a:rPr lang="en-US" sz="3400" i="1">
                                          <a:latin typeface="Cambria Math" panose="02040503050406030204" pitchFamily="18" charset="0"/>
                                        </a:rPr>
                                      </m:ctrlPr>
                                    </m:sSubPr>
                                    <m:e>
                                      <m:r>
                                        <a:rPr lang="en-US" sz="3400" i="1">
                                          <a:latin typeface="Cambria Math" charset="0"/>
                                        </a:rPr>
                                        <m:t>𝑏</m:t>
                                      </m:r>
                                    </m:e>
                                    <m:sub>
                                      <m:r>
                                        <a:rPr lang="en-US" sz="3400" i="1">
                                          <a:latin typeface="Cambria Math" charset="0"/>
                                        </a:rPr>
                                        <m:t>𝑖</m:t>
                                      </m:r>
                                    </m:sub>
                                  </m:sSub>
                                </m:e>
                              </m:d>
                            </m:e>
                          </m:func>
                        </m:num>
                        <m:den>
                          <m:r>
                            <a:rPr lang="en-US" sz="3400" i="1">
                              <a:latin typeface="Cambria Math" charset="0"/>
                            </a:rPr>
                            <m:t>1+</m:t>
                          </m:r>
                          <m:func>
                            <m:funcPr>
                              <m:ctrlPr>
                                <a:rPr lang="en-US" sz="3400" i="1">
                                  <a:latin typeface="Cambria Math" panose="02040503050406030204" pitchFamily="18" charset="0"/>
                                </a:rPr>
                              </m:ctrlPr>
                            </m:funcPr>
                            <m:fName>
                              <m:r>
                                <m:rPr>
                                  <m:sty m:val="p"/>
                                </m:rPr>
                                <a:rPr lang="en-US" sz="3400">
                                  <a:latin typeface="Cambria Math" charset="0"/>
                                </a:rPr>
                                <m:t>exp</m:t>
                              </m:r>
                            </m:fName>
                            <m:e>
                              <m:d>
                                <m:dPr>
                                  <m:ctrlPr>
                                    <a:rPr lang="en-US" sz="3400" i="1">
                                      <a:latin typeface="Cambria Math" panose="02040503050406030204" pitchFamily="18" charset="0"/>
                                    </a:rPr>
                                  </m:ctrlPr>
                                </m:dPr>
                                <m:e>
                                  <m:sSub>
                                    <m:sSubPr>
                                      <m:ctrlPr>
                                        <a:rPr lang="en-US" sz="3400" i="1">
                                          <a:latin typeface="Cambria Math" panose="02040503050406030204" pitchFamily="18" charset="0"/>
                                        </a:rPr>
                                      </m:ctrlPr>
                                    </m:sSubPr>
                                    <m:e>
                                      <m:r>
                                        <a:rPr lang="en-US" sz="3400" i="1">
                                          <a:latin typeface="Cambria Math" charset="0"/>
                                        </a:rPr>
                                        <m:t>𝜃</m:t>
                                      </m:r>
                                    </m:e>
                                    <m:sub>
                                      <m:r>
                                        <a:rPr lang="en-US" sz="3400" i="1">
                                          <a:latin typeface="Cambria Math" charset="0"/>
                                        </a:rPr>
                                        <m:t>𝑝</m:t>
                                      </m:r>
                                    </m:sub>
                                  </m:sSub>
                                  <m:r>
                                    <a:rPr lang="en-US" sz="3400" i="1">
                                      <a:latin typeface="Cambria Math" charset="0"/>
                                    </a:rPr>
                                    <m:t>−</m:t>
                                  </m:r>
                                  <m:sSub>
                                    <m:sSubPr>
                                      <m:ctrlPr>
                                        <a:rPr lang="en-US" sz="3400" i="1">
                                          <a:latin typeface="Cambria Math" panose="02040503050406030204" pitchFamily="18" charset="0"/>
                                        </a:rPr>
                                      </m:ctrlPr>
                                    </m:sSubPr>
                                    <m:e>
                                      <m:r>
                                        <a:rPr lang="en-US" sz="3400" i="1">
                                          <a:latin typeface="Cambria Math" charset="0"/>
                                        </a:rPr>
                                        <m:t>𝑏</m:t>
                                      </m:r>
                                    </m:e>
                                    <m:sub>
                                      <m:r>
                                        <a:rPr lang="en-US" sz="3400" i="1">
                                          <a:latin typeface="Cambria Math" charset="0"/>
                                        </a:rPr>
                                        <m:t>𝑖</m:t>
                                      </m:r>
                                    </m:sub>
                                  </m:sSub>
                                </m:e>
                              </m:d>
                            </m:e>
                          </m:func>
                        </m:den>
                      </m:f>
                    </m:oMath>
                  </m:oMathPara>
                </a14:m>
                <a:endParaRPr lang="en-US" sz="3400" dirty="0"/>
              </a:p>
            </p:txBody>
          </p:sp>
        </mc:Choice>
        <mc:Fallback xmlns="">
          <p:sp>
            <p:nvSpPr>
              <p:cNvPr id="6" name="TextBox 5"/>
              <p:cNvSpPr txBox="1">
                <a:spLocks noRot="1" noChangeAspect="1" noMove="1" noResize="1" noEditPoints="1" noAdjustHandles="1" noChangeArrowheads="1" noChangeShapeType="1" noTextEdit="1"/>
              </p:cNvSpPr>
              <p:nvPr/>
            </p:nvSpPr>
            <p:spPr>
              <a:xfrm>
                <a:off x="548700" y="2631640"/>
                <a:ext cx="7184083" cy="1369477"/>
              </a:xfrm>
              <a:prstGeom prst="rect">
                <a:avLst/>
              </a:prstGeom>
              <a:blipFill rotWithShape="0">
                <a:blip r:embed="rId3"/>
                <a:stretch>
                  <a:fillRect/>
                </a:stretch>
              </a:blipFill>
            </p:spPr>
            <p:txBody>
              <a:bodyPr/>
              <a:lstStyle/>
              <a:p>
                <a:r>
                  <a:rPr lang="en-US">
                    <a:noFill/>
                  </a:rPr>
                  <a:t> </a:t>
                </a:r>
              </a:p>
            </p:txBody>
          </p:sp>
        </mc:Fallback>
      </mc:AlternateContent>
      <p:sp>
        <p:nvSpPr>
          <p:cNvPr id="13" name="TextBox 12"/>
          <p:cNvSpPr txBox="1"/>
          <p:nvPr/>
        </p:nvSpPr>
        <p:spPr>
          <a:xfrm>
            <a:off x="6405124" y="4543631"/>
            <a:ext cx="5275634" cy="1200329"/>
          </a:xfrm>
          <a:prstGeom prst="rect">
            <a:avLst/>
          </a:prstGeom>
          <a:solidFill>
            <a:schemeClr val="accent6">
              <a:lumMod val="20000"/>
              <a:lumOff val="80000"/>
            </a:schemeClr>
          </a:solidFill>
        </p:spPr>
        <p:txBody>
          <a:bodyPr wrap="square" rtlCol="0">
            <a:spAutoFit/>
          </a:bodyPr>
          <a:lstStyle/>
          <a:p>
            <a:r>
              <a:rPr lang="en-US" dirty="0"/>
              <a:t>Taken together, the IRF describes how the </a:t>
            </a:r>
            <a:r>
              <a:rPr lang="en-US" b="1" dirty="0"/>
              <a:t>probability</a:t>
            </a:r>
            <a:r>
              <a:rPr lang="en-US" dirty="0"/>
              <a:t> of a correct (or higher) response varies as a function of the </a:t>
            </a:r>
            <a:r>
              <a:rPr lang="en-US" b="1" dirty="0"/>
              <a:t>person’s</a:t>
            </a:r>
            <a:r>
              <a:rPr lang="en-US" dirty="0"/>
              <a:t> location on the latent variable scale and the </a:t>
            </a:r>
            <a:r>
              <a:rPr lang="en-US" b="1" dirty="0"/>
              <a:t>item’s</a:t>
            </a:r>
            <a:r>
              <a:rPr lang="en-US" dirty="0"/>
              <a:t> location on the latent variable scale.</a:t>
            </a:r>
          </a:p>
        </p:txBody>
      </p:sp>
      <p:grpSp>
        <p:nvGrpSpPr>
          <p:cNvPr id="5" name="Group 4"/>
          <p:cNvGrpSpPr/>
          <p:nvPr/>
        </p:nvGrpSpPr>
        <p:grpSpPr>
          <a:xfrm>
            <a:off x="548700" y="1852735"/>
            <a:ext cx="3410459" cy="1124835"/>
            <a:chOff x="548700" y="1852735"/>
            <a:chExt cx="3410459" cy="1124835"/>
          </a:xfrm>
        </p:grpSpPr>
        <mc:AlternateContent xmlns:mc="http://schemas.openxmlformats.org/markup-compatibility/2006" xmlns:a14="http://schemas.microsoft.com/office/drawing/2010/main">
          <mc:Choice Requires="a14">
            <p:sp>
              <p:nvSpPr>
                <p:cNvPr id="8" name="TextBox 7"/>
                <p:cNvSpPr txBox="1"/>
                <p:nvPr/>
              </p:nvSpPr>
              <p:spPr>
                <a:xfrm>
                  <a:off x="548700" y="1852735"/>
                  <a:ext cx="2833992" cy="646331"/>
                </a:xfrm>
                <a:prstGeom prst="rect">
                  <a:avLst/>
                </a:prstGeom>
                <a:noFill/>
              </p:spPr>
              <p:txBody>
                <a:bodyPr wrap="square" rtlCol="0">
                  <a:spAutoFit/>
                </a:bodyPr>
                <a:lstStyle/>
                <a:p>
                  <a:r>
                    <a:rPr lang="en-US" dirty="0"/>
                    <a:t>Probability that person </a:t>
                  </a:r>
                  <a14:m>
                    <m:oMath xmlns:m="http://schemas.openxmlformats.org/officeDocument/2006/math">
                      <m:r>
                        <a:rPr lang="en-US" b="0" i="1" smtClean="0">
                          <a:latin typeface="Cambria Math" charset="0"/>
                        </a:rPr>
                        <m:t>𝑝</m:t>
                      </m:r>
                    </m:oMath>
                  </a14:m>
                  <a:r>
                    <a:rPr lang="en-US" dirty="0"/>
                    <a:t> responds correctly to item </a:t>
                  </a:r>
                  <a14:m>
                    <m:oMath xmlns:m="http://schemas.openxmlformats.org/officeDocument/2006/math">
                      <m:r>
                        <a:rPr lang="en-US" b="0" i="1" smtClean="0">
                          <a:latin typeface="Cambria Math" charset="0"/>
                        </a:rPr>
                        <m:t>𝑖</m:t>
                      </m:r>
                    </m:oMath>
                  </a14:m>
                  <a:endParaRPr lang="en-US" dirty="0"/>
                </a:p>
              </p:txBody>
            </p:sp>
          </mc:Choice>
          <mc:Fallback xmlns="">
            <p:sp>
              <p:nvSpPr>
                <p:cNvPr id="8" name="TextBox 7"/>
                <p:cNvSpPr txBox="1">
                  <a:spLocks noRot="1" noChangeAspect="1" noMove="1" noResize="1" noEditPoints="1" noAdjustHandles="1" noChangeArrowheads="1" noChangeShapeType="1" noTextEdit="1"/>
                </p:cNvSpPr>
                <p:nvPr/>
              </p:nvSpPr>
              <p:spPr>
                <a:xfrm>
                  <a:off x="548700" y="1852735"/>
                  <a:ext cx="2833992" cy="646331"/>
                </a:xfrm>
                <a:prstGeom prst="rect">
                  <a:avLst/>
                </a:prstGeom>
                <a:blipFill rotWithShape="0">
                  <a:blip r:embed="rId5"/>
                  <a:stretch>
                    <a:fillRect l="-1720" t="-5660" b="-14151"/>
                  </a:stretch>
                </a:blipFill>
              </p:spPr>
              <p:txBody>
                <a:bodyPr/>
                <a:lstStyle/>
                <a:p>
                  <a:r>
                    <a:rPr lang="en-US">
                      <a:noFill/>
                    </a:rPr>
                    <a:t> </a:t>
                  </a:r>
                </a:p>
              </p:txBody>
            </p:sp>
          </mc:Fallback>
        </mc:AlternateContent>
        <p:sp>
          <p:nvSpPr>
            <p:cNvPr id="29" name="Left Bracket 28"/>
            <p:cNvSpPr/>
            <p:nvPr/>
          </p:nvSpPr>
          <p:spPr>
            <a:xfrm rot="5400000">
              <a:off x="2252263" y="1270673"/>
              <a:ext cx="86680" cy="3327113"/>
            </a:xfrm>
            <a:prstGeom prst="leftBracket">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32" name="Straight Arrow Connector 31"/>
            <p:cNvCxnSpPr>
              <a:stCxn id="29" idx="1"/>
              <a:endCxn id="8" idx="2"/>
            </p:cNvCxnSpPr>
            <p:nvPr/>
          </p:nvCxnSpPr>
          <p:spPr>
            <a:xfrm flipH="1" flipV="1">
              <a:off x="1965696" y="2499066"/>
              <a:ext cx="329907" cy="39182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grpSp>
        <p:nvGrpSpPr>
          <p:cNvPr id="21" name="Group 20"/>
          <p:cNvGrpSpPr/>
          <p:nvPr/>
        </p:nvGrpSpPr>
        <p:grpSpPr>
          <a:xfrm>
            <a:off x="4325316" y="1442795"/>
            <a:ext cx="5321281" cy="1252184"/>
            <a:chOff x="4325316" y="1442795"/>
            <a:chExt cx="5321281" cy="1252184"/>
          </a:xfrm>
        </p:grpSpPr>
        <p:sp>
          <p:nvSpPr>
            <p:cNvPr id="12" name="TextBox 11"/>
            <p:cNvSpPr txBox="1"/>
            <p:nvPr/>
          </p:nvSpPr>
          <p:spPr>
            <a:xfrm>
              <a:off x="5418308" y="1442795"/>
              <a:ext cx="4228289" cy="646331"/>
            </a:xfrm>
            <a:prstGeom prst="rect">
              <a:avLst/>
            </a:prstGeom>
            <a:noFill/>
          </p:spPr>
          <p:txBody>
            <a:bodyPr wrap="square" rtlCol="0">
              <a:spAutoFit/>
            </a:bodyPr>
            <a:lstStyle/>
            <a:p>
              <a:r>
                <a:rPr lang="en-US" dirty="0"/>
                <a:t>This is the logistic function. This describes the shape of the item response function.</a:t>
              </a:r>
            </a:p>
          </p:txBody>
        </p:sp>
        <p:sp>
          <p:nvSpPr>
            <p:cNvPr id="38" name="Left Bracket 37"/>
            <p:cNvSpPr/>
            <p:nvPr/>
          </p:nvSpPr>
          <p:spPr>
            <a:xfrm rot="5400000">
              <a:off x="5945533" y="988082"/>
              <a:ext cx="86680" cy="3327113"/>
            </a:xfrm>
            <a:prstGeom prst="leftBracket">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39" name="Straight Arrow Connector 38"/>
            <p:cNvCxnSpPr>
              <a:stCxn id="38" idx="1"/>
            </p:cNvCxnSpPr>
            <p:nvPr/>
          </p:nvCxnSpPr>
          <p:spPr>
            <a:xfrm flipV="1">
              <a:off x="5988873" y="2330410"/>
              <a:ext cx="227104" cy="27788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369653" y="3619783"/>
            <a:ext cx="2856689" cy="1779600"/>
            <a:chOff x="369653" y="3619783"/>
            <a:chExt cx="2856689" cy="1779600"/>
          </a:xfrm>
        </p:grpSpPr>
        <mc:AlternateContent xmlns:mc="http://schemas.openxmlformats.org/markup-compatibility/2006" xmlns:a14="http://schemas.microsoft.com/office/drawing/2010/main">
          <mc:Choice Requires="a14">
            <p:sp>
              <p:nvSpPr>
                <p:cNvPr id="10" name="TextBox 9"/>
                <p:cNvSpPr txBox="1"/>
                <p:nvPr/>
              </p:nvSpPr>
              <p:spPr>
                <a:xfrm>
                  <a:off x="369653" y="4199054"/>
                  <a:ext cx="2856689" cy="1200329"/>
                </a:xfrm>
                <a:prstGeom prst="rect">
                  <a:avLst/>
                </a:prstGeom>
                <a:noFill/>
              </p:spPr>
              <p:txBody>
                <a:bodyPr wrap="square" rtlCol="0">
                  <a:spAutoFit/>
                </a:bodyPr>
                <a:lstStyle/>
                <a:p>
                  <a:r>
                    <a:rPr lang="en-US" dirty="0"/>
                    <a:t>Latent variable “theta” of person </a:t>
                  </a:r>
                  <a14:m>
                    <m:oMath xmlns:m="http://schemas.openxmlformats.org/officeDocument/2006/math">
                      <m:r>
                        <a:rPr lang="en-US" b="0" i="1" smtClean="0">
                          <a:latin typeface="Cambria Math" charset="0"/>
                        </a:rPr>
                        <m:t>𝑝</m:t>
                      </m:r>
                    </m:oMath>
                  </a14:m>
                  <a:r>
                    <a:rPr lang="en-US" dirty="0"/>
                    <a:t>. This is often taken to represent the construct or trait.</a:t>
                  </a:r>
                </a:p>
              </p:txBody>
            </p:sp>
          </mc:Choice>
          <mc:Fallback xmlns="">
            <p:sp>
              <p:nvSpPr>
                <p:cNvPr id="10" name="TextBox 9"/>
                <p:cNvSpPr txBox="1">
                  <a:spLocks noRot="1" noChangeAspect="1" noMove="1" noResize="1" noEditPoints="1" noAdjustHandles="1" noChangeArrowheads="1" noChangeShapeType="1" noTextEdit="1"/>
                </p:cNvSpPr>
                <p:nvPr/>
              </p:nvSpPr>
              <p:spPr>
                <a:xfrm>
                  <a:off x="369653" y="4199054"/>
                  <a:ext cx="2856689" cy="1200329"/>
                </a:xfrm>
                <a:prstGeom prst="rect">
                  <a:avLst/>
                </a:prstGeom>
                <a:blipFill rotWithShape="0">
                  <a:blip r:embed="rId6"/>
                  <a:stretch>
                    <a:fillRect l="-1923" t="-3046" r="-1709" b="-7107"/>
                  </a:stretch>
                </a:blipFill>
              </p:spPr>
              <p:txBody>
                <a:bodyPr/>
                <a:lstStyle/>
                <a:p>
                  <a:r>
                    <a:rPr lang="en-US">
                      <a:noFill/>
                    </a:rPr>
                    <a:t> </a:t>
                  </a:r>
                </a:p>
              </p:txBody>
            </p:sp>
          </mc:Fallback>
        </mc:AlternateContent>
        <p:sp>
          <p:nvSpPr>
            <p:cNvPr id="44" name="Left Bracket 43"/>
            <p:cNvSpPr/>
            <p:nvPr/>
          </p:nvSpPr>
          <p:spPr>
            <a:xfrm rot="16200000">
              <a:off x="2863893" y="3450457"/>
              <a:ext cx="86831" cy="425483"/>
            </a:xfrm>
            <a:prstGeom prst="leftBracket">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45" name="Straight Arrow Connector 44"/>
            <p:cNvCxnSpPr>
              <a:stCxn id="44" idx="1"/>
            </p:cNvCxnSpPr>
            <p:nvPr/>
          </p:nvCxnSpPr>
          <p:spPr>
            <a:xfrm flipH="1">
              <a:off x="2295603" y="3706614"/>
              <a:ext cx="611706" cy="56001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p:cNvGrpSpPr/>
          <p:nvPr/>
        </p:nvGrpSpPr>
        <p:grpSpPr>
          <a:xfrm>
            <a:off x="2821023" y="3619783"/>
            <a:ext cx="2788596" cy="2468797"/>
            <a:chOff x="2821023" y="3619783"/>
            <a:chExt cx="2788596" cy="2468797"/>
          </a:xfrm>
        </p:grpSpPr>
        <mc:AlternateContent xmlns:mc="http://schemas.openxmlformats.org/markup-compatibility/2006" xmlns:a14="http://schemas.microsoft.com/office/drawing/2010/main">
          <mc:Choice Requires="a14">
            <p:sp>
              <p:nvSpPr>
                <p:cNvPr id="11" name="TextBox 10"/>
                <p:cNvSpPr txBox="1"/>
                <p:nvPr/>
              </p:nvSpPr>
              <p:spPr>
                <a:xfrm>
                  <a:off x="2821023" y="5165250"/>
                  <a:ext cx="2788596" cy="923330"/>
                </a:xfrm>
                <a:prstGeom prst="rect">
                  <a:avLst/>
                </a:prstGeom>
                <a:noFill/>
              </p:spPr>
              <p:txBody>
                <a:bodyPr wrap="square" rtlCol="0">
                  <a:spAutoFit/>
                </a:bodyPr>
                <a:lstStyle/>
                <a:p>
                  <a:r>
                    <a:rPr lang="en-US" dirty="0"/>
                    <a:t>“Difficulty” or “location” of item </a:t>
                  </a:r>
                  <a14:m>
                    <m:oMath xmlns:m="http://schemas.openxmlformats.org/officeDocument/2006/math">
                      <m:r>
                        <a:rPr lang="en-US" b="0" i="1" smtClean="0">
                          <a:latin typeface="Cambria Math" charset="0"/>
                        </a:rPr>
                        <m:t>𝑖</m:t>
                      </m:r>
                    </m:oMath>
                  </a14:m>
                  <a:r>
                    <a:rPr lang="en-US" dirty="0"/>
                    <a:t> along the theta dimension.</a:t>
                  </a:r>
                </a:p>
              </p:txBody>
            </p:sp>
          </mc:Choice>
          <mc:Fallback xmlns="">
            <p:sp>
              <p:nvSpPr>
                <p:cNvPr id="11" name="TextBox 10"/>
                <p:cNvSpPr txBox="1">
                  <a:spLocks noRot="1" noChangeAspect="1" noMove="1" noResize="1" noEditPoints="1" noAdjustHandles="1" noChangeArrowheads="1" noChangeShapeType="1" noTextEdit="1"/>
                </p:cNvSpPr>
                <p:nvPr/>
              </p:nvSpPr>
              <p:spPr>
                <a:xfrm>
                  <a:off x="2821023" y="5165250"/>
                  <a:ext cx="2788596" cy="923330"/>
                </a:xfrm>
                <a:prstGeom prst="rect">
                  <a:avLst/>
                </a:prstGeom>
                <a:blipFill rotWithShape="0">
                  <a:blip r:embed="rId7"/>
                  <a:stretch>
                    <a:fillRect l="-1969" t="-3289" r="-438" b="-9211"/>
                  </a:stretch>
                </a:blipFill>
              </p:spPr>
              <p:txBody>
                <a:bodyPr/>
                <a:lstStyle/>
                <a:p>
                  <a:r>
                    <a:rPr lang="en-US">
                      <a:noFill/>
                    </a:rPr>
                    <a:t> </a:t>
                  </a:r>
                </a:p>
              </p:txBody>
            </p:sp>
          </mc:Fallback>
        </mc:AlternateContent>
        <p:sp>
          <p:nvSpPr>
            <p:cNvPr id="49" name="Left Bracket 48"/>
            <p:cNvSpPr/>
            <p:nvPr/>
          </p:nvSpPr>
          <p:spPr>
            <a:xfrm rot="16200000">
              <a:off x="3427385" y="3450457"/>
              <a:ext cx="86831" cy="425483"/>
            </a:xfrm>
            <a:prstGeom prst="leftBracket">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50" name="Straight Arrow Connector 49"/>
            <p:cNvCxnSpPr/>
            <p:nvPr/>
          </p:nvCxnSpPr>
          <p:spPr>
            <a:xfrm>
              <a:off x="3470801" y="3706614"/>
              <a:ext cx="412805" cy="141577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sp>
        <p:nvSpPr>
          <p:cNvPr id="3" name="Slide Number Placeholder 2">
            <a:extLst>
              <a:ext uri="{FF2B5EF4-FFF2-40B4-BE49-F238E27FC236}">
                <a16:creationId xmlns:a16="http://schemas.microsoft.com/office/drawing/2014/main" id="{23ABC106-A489-B241-BC74-D464279E2B3C}"/>
              </a:ext>
            </a:extLst>
          </p:cNvPr>
          <p:cNvSpPr>
            <a:spLocks noGrp="1"/>
          </p:cNvSpPr>
          <p:nvPr>
            <p:ph type="sldNum" sz="quarter" idx="12"/>
          </p:nvPr>
        </p:nvSpPr>
        <p:spPr/>
        <p:txBody>
          <a:bodyPr/>
          <a:lstStyle/>
          <a:p>
            <a:fld id="{0B97A0ED-0713-854E-AE67-C1B678B4A72A}" type="slidenum">
              <a:rPr lang="en-US" smtClean="0"/>
              <a:t>37</a:t>
            </a:fld>
            <a:endParaRPr lang="en-US"/>
          </a:p>
        </p:txBody>
      </p:sp>
    </p:spTree>
    <p:extLst>
      <p:ext uri="{BB962C8B-B14F-4D97-AF65-F5344CB8AC3E}">
        <p14:creationId xmlns:p14="http://schemas.microsoft.com/office/powerpoint/2010/main" val="1204484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3"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1112505" y="469900"/>
            <a:ext cx="6496051" cy="5983288"/>
            <a:chOff x="1979614" y="469900"/>
            <a:chExt cx="6496051" cy="5983288"/>
          </a:xfrm>
        </p:grpSpPr>
        <p:sp>
          <p:nvSpPr>
            <p:cNvPr id="13318" name="Freeform 3"/>
            <p:cNvSpPr>
              <a:spLocks/>
            </p:cNvSpPr>
            <p:nvPr/>
          </p:nvSpPr>
          <p:spPr bwMode="auto">
            <a:xfrm>
              <a:off x="3121027" y="673100"/>
              <a:ext cx="5143501" cy="4872038"/>
            </a:xfrm>
            <a:custGeom>
              <a:avLst/>
              <a:gdLst>
                <a:gd name="T0" fmla="*/ 0 w 3240"/>
                <a:gd name="T1" fmla="*/ 3069 h 3069"/>
                <a:gd name="T2" fmla="*/ 54 w 3240"/>
                <a:gd name="T3" fmla="*/ 3069 h 3069"/>
                <a:gd name="T4" fmla="*/ 107 w 3240"/>
                <a:gd name="T5" fmla="*/ 3061 h 3069"/>
                <a:gd name="T6" fmla="*/ 161 w 3240"/>
                <a:gd name="T7" fmla="*/ 3061 h 3069"/>
                <a:gd name="T8" fmla="*/ 215 w 3240"/>
                <a:gd name="T9" fmla="*/ 3054 h 3069"/>
                <a:gd name="T10" fmla="*/ 268 w 3240"/>
                <a:gd name="T11" fmla="*/ 3047 h 3069"/>
                <a:gd name="T12" fmla="*/ 322 w 3240"/>
                <a:gd name="T13" fmla="*/ 3040 h 3069"/>
                <a:gd name="T14" fmla="*/ 375 w 3240"/>
                <a:gd name="T15" fmla="*/ 3026 h 3069"/>
                <a:gd name="T16" fmla="*/ 429 w 3240"/>
                <a:gd name="T17" fmla="*/ 3019 h 3069"/>
                <a:gd name="T18" fmla="*/ 482 w 3240"/>
                <a:gd name="T19" fmla="*/ 3005 h 3069"/>
                <a:gd name="T20" fmla="*/ 536 w 3240"/>
                <a:gd name="T21" fmla="*/ 2991 h 3069"/>
                <a:gd name="T22" fmla="*/ 596 w 3240"/>
                <a:gd name="T23" fmla="*/ 2969 h 3069"/>
                <a:gd name="T24" fmla="*/ 650 w 3240"/>
                <a:gd name="T25" fmla="*/ 2948 h 3069"/>
                <a:gd name="T26" fmla="*/ 703 w 3240"/>
                <a:gd name="T27" fmla="*/ 2927 h 3069"/>
                <a:gd name="T28" fmla="*/ 757 w 3240"/>
                <a:gd name="T29" fmla="*/ 2898 h 3069"/>
                <a:gd name="T30" fmla="*/ 810 w 3240"/>
                <a:gd name="T31" fmla="*/ 2863 h 3069"/>
                <a:gd name="T32" fmla="*/ 864 w 3240"/>
                <a:gd name="T33" fmla="*/ 2828 h 3069"/>
                <a:gd name="T34" fmla="*/ 917 w 3240"/>
                <a:gd name="T35" fmla="*/ 2785 h 3069"/>
                <a:gd name="T36" fmla="*/ 971 w 3240"/>
                <a:gd name="T37" fmla="*/ 2728 h 3069"/>
                <a:gd name="T38" fmla="*/ 1024 w 3240"/>
                <a:gd name="T39" fmla="*/ 2672 h 3069"/>
                <a:gd name="T40" fmla="*/ 1078 w 3240"/>
                <a:gd name="T41" fmla="*/ 2608 h 3069"/>
                <a:gd name="T42" fmla="*/ 1131 w 3240"/>
                <a:gd name="T43" fmla="*/ 2537 h 3069"/>
                <a:gd name="T44" fmla="*/ 1185 w 3240"/>
                <a:gd name="T45" fmla="*/ 2452 h 3069"/>
                <a:gd name="T46" fmla="*/ 1238 w 3240"/>
                <a:gd name="T47" fmla="*/ 2367 h 3069"/>
                <a:gd name="T48" fmla="*/ 1299 w 3240"/>
                <a:gd name="T49" fmla="*/ 2268 h 3069"/>
                <a:gd name="T50" fmla="*/ 1352 w 3240"/>
                <a:gd name="T51" fmla="*/ 2161 h 3069"/>
                <a:gd name="T52" fmla="*/ 1406 w 3240"/>
                <a:gd name="T53" fmla="*/ 2041 h 3069"/>
                <a:gd name="T54" fmla="*/ 1459 w 3240"/>
                <a:gd name="T55" fmla="*/ 1920 h 3069"/>
                <a:gd name="T56" fmla="*/ 1513 w 3240"/>
                <a:gd name="T57" fmla="*/ 1793 h 3069"/>
                <a:gd name="T58" fmla="*/ 1566 w 3240"/>
                <a:gd name="T59" fmla="*/ 1665 h 3069"/>
                <a:gd name="T60" fmla="*/ 1620 w 3240"/>
                <a:gd name="T61" fmla="*/ 1531 h 3069"/>
                <a:gd name="T62" fmla="*/ 1674 w 3240"/>
                <a:gd name="T63" fmla="*/ 1403 h 3069"/>
                <a:gd name="T64" fmla="*/ 1727 w 3240"/>
                <a:gd name="T65" fmla="*/ 1276 h 3069"/>
                <a:gd name="T66" fmla="*/ 1781 w 3240"/>
                <a:gd name="T67" fmla="*/ 1148 h 3069"/>
                <a:gd name="T68" fmla="*/ 1834 w 3240"/>
                <a:gd name="T69" fmla="*/ 1028 h 3069"/>
                <a:gd name="T70" fmla="*/ 1888 w 3240"/>
                <a:gd name="T71" fmla="*/ 907 h 3069"/>
                <a:gd name="T72" fmla="*/ 1941 w 3240"/>
                <a:gd name="T73" fmla="*/ 801 h 3069"/>
                <a:gd name="T74" fmla="*/ 2001 w 3240"/>
                <a:gd name="T75" fmla="*/ 702 h 3069"/>
                <a:gd name="T76" fmla="*/ 2055 w 3240"/>
                <a:gd name="T77" fmla="*/ 616 h 3069"/>
                <a:gd name="T78" fmla="*/ 2109 w 3240"/>
                <a:gd name="T79" fmla="*/ 531 h 3069"/>
                <a:gd name="T80" fmla="*/ 2162 w 3240"/>
                <a:gd name="T81" fmla="*/ 461 h 3069"/>
                <a:gd name="T82" fmla="*/ 2216 w 3240"/>
                <a:gd name="T83" fmla="*/ 397 h 3069"/>
                <a:gd name="T84" fmla="*/ 2269 w 3240"/>
                <a:gd name="T85" fmla="*/ 340 h 3069"/>
                <a:gd name="T86" fmla="*/ 2323 w 3240"/>
                <a:gd name="T87" fmla="*/ 283 h 3069"/>
                <a:gd name="T88" fmla="*/ 2376 w 3240"/>
                <a:gd name="T89" fmla="*/ 241 h 3069"/>
                <a:gd name="T90" fmla="*/ 2430 w 3240"/>
                <a:gd name="T91" fmla="*/ 205 h 3069"/>
                <a:gd name="T92" fmla="*/ 2483 w 3240"/>
                <a:gd name="T93" fmla="*/ 170 h 3069"/>
                <a:gd name="T94" fmla="*/ 2537 w 3240"/>
                <a:gd name="T95" fmla="*/ 142 h 3069"/>
                <a:gd name="T96" fmla="*/ 2590 w 3240"/>
                <a:gd name="T97" fmla="*/ 120 h 3069"/>
                <a:gd name="T98" fmla="*/ 2644 w 3240"/>
                <a:gd name="T99" fmla="*/ 99 h 3069"/>
                <a:gd name="T100" fmla="*/ 2704 w 3240"/>
                <a:gd name="T101" fmla="*/ 78 h 3069"/>
                <a:gd name="T102" fmla="*/ 2758 w 3240"/>
                <a:gd name="T103" fmla="*/ 64 h 3069"/>
                <a:gd name="T104" fmla="*/ 2811 w 3240"/>
                <a:gd name="T105" fmla="*/ 50 h 3069"/>
                <a:gd name="T106" fmla="*/ 2865 w 3240"/>
                <a:gd name="T107" fmla="*/ 42 h 3069"/>
                <a:gd name="T108" fmla="*/ 2918 w 3240"/>
                <a:gd name="T109" fmla="*/ 28 h 3069"/>
                <a:gd name="T110" fmla="*/ 2972 w 3240"/>
                <a:gd name="T111" fmla="*/ 21 h 3069"/>
                <a:gd name="T112" fmla="*/ 3025 w 3240"/>
                <a:gd name="T113" fmla="*/ 14 h 3069"/>
                <a:gd name="T114" fmla="*/ 3079 w 3240"/>
                <a:gd name="T115" fmla="*/ 7 h 3069"/>
                <a:gd name="T116" fmla="*/ 3132 w 3240"/>
                <a:gd name="T117" fmla="*/ 7 h 3069"/>
                <a:gd name="T118" fmla="*/ 3186 w 3240"/>
                <a:gd name="T119" fmla="*/ 0 h 3069"/>
                <a:gd name="T120" fmla="*/ 3240 w 3240"/>
                <a:gd name="T121" fmla="*/ 0 h 3069"/>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3240"/>
                <a:gd name="T184" fmla="*/ 0 h 3069"/>
                <a:gd name="T185" fmla="*/ 3240 w 3240"/>
                <a:gd name="T186" fmla="*/ 3069 h 3069"/>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3240" h="3069">
                  <a:moveTo>
                    <a:pt x="0" y="3069"/>
                  </a:moveTo>
                  <a:lnTo>
                    <a:pt x="54" y="3069"/>
                  </a:lnTo>
                  <a:lnTo>
                    <a:pt x="107" y="3061"/>
                  </a:lnTo>
                  <a:lnTo>
                    <a:pt x="161" y="3061"/>
                  </a:lnTo>
                  <a:lnTo>
                    <a:pt x="215" y="3054"/>
                  </a:lnTo>
                  <a:lnTo>
                    <a:pt x="268" y="3047"/>
                  </a:lnTo>
                  <a:lnTo>
                    <a:pt x="322" y="3040"/>
                  </a:lnTo>
                  <a:lnTo>
                    <a:pt x="375" y="3026"/>
                  </a:lnTo>
                  <a:lnTo>
                    <a:pt x="429" y="3019"/>
                  </a:lnTo>
                  <a:lnTo>
                    <a:pt x="482" y="3005"/>
                  </a:lnTo>
                  <a:lnTo>
                    <a:pt x="536" y="2991"/>
                  </a:lnTo>
                  <a:lnTo>
                    <a:pt x="596" y="2969"/>
                  </a:lnTo>
                  <a:lnTo>
                    <a:pt x="650" y="2948"/>
                  </a:lnTo>
                  <a:lnTo>
                    <a:pt x="703" y="2927"/>
                  </a:lnTo>
                  <a:lnTo>
                    <a:pt x="757" y="2898"/>
                  </a:lnTo>
                  <a:lnTo>
                    <a:pt x="810" y="2863"/>
                  </a:lnTo>
                  <a:lnTo>
                    <a:pt x="864" y="2828"/>
                  </a:lnTo>
                  <a:lnTo>
                    <a:pt x="917" y="2785"/>
                  </a:lnTo>
                  <a:lnTo>
                    <a:pt x="971" y="2728"/>
                  </a:lnTo>
                  <a:lnTo>
                    <a:pt x="1024" y="2672"/>
                  </a:lnTo>
                  <a:lnTo>
                    <a:pt x="1078" y="2608"/>
                  </a:lnTo>
                  <a:lnTo>
                    <a:pt x="1131" y="2537"/>
                  </a:lnTo>
                  <a:lnTo>
                    <a:pt x="1185" y="2452"/>
                  </a:lnTo>
                  <a:lnTo>
                    <a:pt x="1238" y="2367"/>
                  </a:lnTo>
                  <a:lnTo>
                    <a:pt x="1299" y="2268"/>
                  </a:lnTo>
                  <a:lnTo>
                    <a:pt x="1352" y="2161"/>
                  </a:lnTo>
                  <a:lnTo>
                    <a:pt x="1406" y="2041"/>
                  </a:lnTo>
                  <a:lnTo>
                    <a:pt x="1459" y="1920"/>
                  </a:lnTo>
                  <a:lnTo>
                    <a:pt x="1513" y="1793"/>
                  </a:lnTo>
                  <a:lnTo>
                    <a:pt x="1566" y="1665"/>
                  </a:lnTo>
                  <a:lnTo>
                    <a:pt x="1620" y="1531"/>
                  </a:lnTo>
                  <a:lnTo>
                    <a:pt x="1674" y="1403"/>
                  </a:lnTo>
                  <a:lnTo>
                    <a:pt x="1727" y="1276"/>
                  </a:lnTo>
                  <a:lnTo>
                    <a:pt x="1781" y="1148"/>
                  </a:lnTo>
                  <a:lnTo>
                    <a:pt x="1834" y="1028"/>
                  </a:lnTo>
                  <a:lnTo>
                    <a:pt x="1888" y="907"/>
                  </a:lnTo>
                  <a:lnTo>
                    <a:pt x="1941" y="801"/>
                  </a:lnTo>
                  <a:lnTo>
                    <a:pt x="2001" y="702"/>
                  </a:lnTo>
                  <a:lnTo>
                    <a:pt x="2055" y="616"/>
                  </a:lnTo>
                  <a:lnTo>
                    <a:pt x="2109" y="531"/>
                  </a:lnTo>
                  <a:lnTo>
                    <a:pt x="2162" y="461"/>
                  </a:lnTo>
                  <a:lnTo>
                    <a:pt x="2216" y="397"/>
                  </a:lnTo>
                  <a:lnTo>
                    <a:pt x="2269" y="340"/>
                  </a:lnTo>
                  <a:lnTo>
                    <a:pt x="2323" y="283"/>
                  </a:lnTo>
                  <a:lnTo>
                    <a:pt x="2376" y="241"/>
                  </a:lnTo>
                  <a:lnTo>
                    <a:pt x="2430" y="205"/>
                  </a:lnTo>
                  <a:lnTo>
                    <a:pt x="2483" y="170"/>
                  </a:lnTo>
                  <a:lnTo>
                    <a:pt x="2537" y="142"/>
                  </a:lnTo>
                  <a:lnTo>
                    <a:pt x="2590" y="120"/>
                  </a:lnTo>
                  <a:lnTo>
                    <a:pt x="2644" y="99"/>
                  </a:lnTo>
                  <a:lnTo>
                    <a:pt x="2704" y="78"/>
                  </a:lnTo>
                  <a:lnTo>
                    <a:pt x="2758" y="64"/>
                  </a:lnTo>
                  <a:lnTo>
                    <a:pt x="2811" y="50"/>
                  </a:lnTo>
                  <a:lnTo>
                    <a:pt x="2865" y="42"/>
                  </a:lnTo>
                  <a:lnTo>
                    <a:pt x="2918" y="28"/>
                  </a:lnTo>
                  <a:lnTo>
                    <a:pt x="2972" y="21"/>
                  </a:lnTo>
                  <a:lnTo>
                    <a:pt x="3025" y="14"/>
                  </a:lnTo>
                  <a:lnTo>
                    <a:pt x="3079" y="7"/>
                  </a:lnTo>
                  <a:lnTo>
                    <a:pt x="3132" y="7"/>
                  </a:lnTo>
                  <a:lnTo>
                    <a:pt x="3186" y="0"/>
                  </a:lnTo>
                  <a:lnTo>
                    <a:pt x="3240" y="0"/>
                  </a:lnTo>
                </a:path>
              </a:pathLst>
            </a:custGeom>
            <a:noFill/>
            <a:ln w="11113">
              <a:solidFill>
                <a:srgbClr val="000000"/>
              </a:solidFill>
              <a:prstDash val="solid"/>
              <a:round/>
              <a:headEnd/>
              <a:tailEnd/>
            </a:ln>
          </p:spPr>
          <p:txBody>
            <a:bodyPr/>
            <a:lstStyle/>
            <a:p>
              <a:endParaRPr lang="en-US" dirty="0"/>
            </a:p>
          </p:txBody>
        </p:sp>
        <p:sp>
          <p:nvSpPr>
            <p:cNvPr id="13319" name="Line 4"/>
            <p:cNvSpPr>
              <a:spLocks noChangeShapeType="1"/>
            </p:cNvSpPr>
            <p:nvPr/>
          </p:nvSpPr>
          <p:spPr bwMode="auto">
            <a:xfrm>
              <a:off x="3121027" y="5746750"/>
              <a:ext cx="5143501" cy="1588"/>
            </a:xfrm>
            <a:prstGeom prst="line">
              <a:avLst/>
            </a:prstGeom>
            <a:noFill/>
            <a:ln w="11113">
              <a:solidFill>
                <a:srgbClr val="000000"/>
              </a:solidFill>
              <a:round/>
              <a:headEnd/>
              <a:tailEnd/>
            </a:ln>
          </p:spPr>
          <p:txBody>
            <a:bodyPr/>
            <a:lstStyle/>
            <a:p>
              <a:endParaRPr lang="en-US" dirty="0"/>
            </a:p>
          </p:txBody>
        </p:sp>
        <p:sp>
          <p:nvSpPr>
            <p:cNvPr id="13320" name="Line 5"/>
            <p:cNvSpPr>
              <a:spLocks noChangeShapeType="1"/>
            </p:cNvSpPr>
            <p:nvPr/>
          </p:nvSpPr>
          <p:spPr bwMode="auto">
            <a:xfrm>
              <a:off x="3121027" y="5746750"/>
              <a:ext cx="1588" cy="101600"/>
            </a:xfrm>
            <a:prstGeom prst="line">
              <a:avLst/>
            </a:prstGeom>
            <a:noFill/>
            <a:ln w="11113">
              <a:solidFill>
                <a:srgbClr val="000000"/>
              </a:solidFill>
              <a:round/>
              <a:headEnd/>
              <a:tailEnd/>
            </a:ln>
          </p:spPr>
          <p:txBody>
            <a:bodyPr/>
            <a:lstStyle/>
            <a:p>
              <a:endParaRPr lang="en-US" dirty="0"/>
            </a:p>
          </p:txBody>
        </p:sp>
        <p:sp>
          <p:nvSpPr>
            <p:cNvPr id="13321" name="Line 6"/>
            <p:cNvSpPr>
              <a:spLocks noChangeShapeType="1"/>
            </p:cNvSpPr>
            <p:nvPr/>
          </p:nvSpPr>
          <p:spPr bwMode="auto">
            <a:xfrm>
              <a:off x="3971927" y="5746750"/>
              <a:ext cx="1588" cy="101600"/>
            </a:xfrm>
            <a:prstGeom prst="line">
              <a:avLst/>
            </a:prstGeom>
            <a:noFill/>
            <a:ln w="11113">
              <a:solidFill>
                <a:srgbClr val="000000"/>
              </a:solidFill>
              <a:round/>
              <a:headEnd/>
              <a:tailEnd/>
            </a:ln>
          </p:spPr>
          <p:txBody>
            <a:bodyPr/>
            <a:lstStyle/>
            <a:p>
              <a:endParaRPr lang="en-US" dirty="0"/>
            </a:p>
          </p:txBody>
        </p:sp>
        <p:sp>
          <p:nvSpPr>
            <p:cNvPr id="13322" name="Line 7"/>
            <p:cNvSpPr>
              <a:spLocks noChangeShapeType="1"/>
            </p:cNvSpPr>
            <p:nvPr/>
          </p:nvSpPr>
          <p:spPr bwMode="auto">
            <a:xfrm>
              <a:off x="4832352" y="5746750"/>
              <a:ext cx="1588" cy="101600"/>
            </a:xfrm>
            <a:prstGeom prst="line">
              <a:avLst/>
            </a:prstGeom>
            <a:noFill/>
            <a:ln w="11113">
              <a:solidFill>
                <a:srgbClr val="000000"/>
              </a:solidFill>
              <a:round/>
              <a:headEnd/>
              <a:tailEnd/>
            </a:ln>
          </p:spPr>
          <p:txBody>
            <a:bodyPr/>
            <a:lstStyle/>
            <a:p>
              <a:endParaRPr lang="en-US" dirty="0"/>
            </a:p>
          </p:txBody>
        </p:sp>
        <p:sp>
          <p:nvSpPr>
            <p:cNvPr id="13323" name="Line 8"/>
            <p:cNvSpPr>
              <a:spLocks noChangeShapeType="1"/>
            </p:cNvSpPr>
            <p:nvPr/>
          </p:nvSpPr>
          <p:spPr bwMode="auto">
            <a:xfrm>
              <a:off x="5692777" y="5746750"/>
              <a:ext cx="1588" cy="101600"/>
            </a:xfrm>
            <a:prstGeom prst="line">
              <a:avLst/>
            </a:prstGeom>
            <a:noFill/>
            <a:ln w="11113">
              <a:solidFill>
                <a:srgbClr val="000000"/>
              </a:solidFill>
              <a:round/>
              <a:headEnd/>
              <a:tailEnd/>
            </a:ln>
          </p:spPr>
          <p:txBody>
            <a:bodyPr/>
            <a:lstStyle/>
            <a:p>
              <a:endParaRPr lang="en-US" dirty="0"/>
            </a:p>
          </p:txBody>
        </p:sp>
        <p:sp>
          <p:nvSpPr>
            <p:cNvPr id="13324" name="Line 9"/>
            <p:cNvSpPr>
              <a:spLocks noChangeShapeType="1"/>
            </p:cNvSpPr>
            <p:nvPr/>
          </p:nvSpPr>
          <p:spPr bwMode="auto">
            <a:xfrm>
              <a:off x="6553202" y="5746750"/>
              <a:ext cx="1588" cy="101600"/>
            </a:xfrm>
            <a:prstGeom prst="line">
              <a:avLst/>
            </a:prstGeom>
            <a:noFill/>
            <a:ln w="11113">
              <a:solidFill>
                <a:srgbClr val="000000"/>
              </a:solidFill>
              <a:round/>
              <a:headEnd/>
              <a:tailEnd/>
            </a:ln>
          </p:spPr>
          <p:txBody>
            <a:bodyPr/>
            <a:lstStyle/>
            <a:p>
              <a:endParaRPr lang="en-US" dirty="0"/>
            </a:p>
          </p:txBody>
        </p:sp>
        <p:sp>
          <p:nvSpPr>
            <p:cNvPr id="13325" name="Line 10"/>
            <p:cNvSpPr>
              <a:spLocks noChangeShapeType="1"/>
            </p:cNvSpPr>
            <p:nvPr/>
          </p:nvSpPr>
          <p:spPr bwMode="auto">
            <a:xfrm>
              <a:off x="7413627" y="5746750"/>
              <a:ext cx="1588" cy="101600"/>
            </a:xfrm>
            <a:prstGeom prst="line">
              <a:avLst/>
            </a:prstGeom>
            <a:noFill/>
            <a:ln w="11113">
              <a:solidFill>
                <a:srgbClr val="000000"/>
              </a:solidFill>
              <a:round/>
              <a:headEnd/>
              <a:tailEnd/>
            </a:ln>
          </p:spPr>
          <p:txBody>
            <a:bodyPr/>
            <a:lstStyle/>
            <a:p>
              <a:endParaRPr lang="en-US" dirty="0"/>
            </a:p>
          </p:txBody>
        </p:sp>
        <p:sp>
          <p:nvSpPr>
            <p:cNvPr id="13326" name="Line 11"/>
            <p:cNvSpPr>
              <a:spLocks noChangeShapeType="1"/>
            </p:cNvSpPr>
            <p:nvPr/>
          </p:nvSpPr>
          <p:spPr bwMode="auto">
            <a:xfrm>
              <a:off x="8264527" y="5746750"/>
              <a:ext cx="1588" cy="101600"/>
            </a:xfrm>
            <a:prstGeom prst="line">
              <a:avLst/>
            </a:prstGeom>
            <a:noFill/>
            <a:ln w="11113">
              <a:solidFill>
                <a:srgbClr val="000000"/>
              </a:solidFill>
              <a:round/>
              <a:headEnd/>
              <a:tailEnd/>
            </a:ln>
          </p:spPr>
          <p:txBody>
            <a:bodyPr/>
            <a:lstStyle/>
            <a:p>
              <a:endParaRPr lang="en-US" dirty="0"/>
            </a:p>
          </p:txBody>
        </p:sp>
        <p:sp>
          <p:nvSpPr>
            <p:cNvPr id="13327" name="Rectangle 12"/>
            <p:cNvSpPr>
              <a:spLocks noChangeArrowheads="1"/>
            </p:cNvSpPr>
            <p:nvPr/>
          </p:nvSpPr>
          <p:spPr bwMode="auto">
            <a:xfrm>
              <a:off x="2998789" y="5972175"/>
              <a:ext cx="146050" cy="215900"/>
            </a:xfrm>
            <a:prstGeom prst="rect">
              <a:avLst/>
            </a:prstGeom>
            <a:noFill/>
            <a:ln w="9525">
              <a:noFill/>
              <a:miter lim="800000"/>
              <a:headEnd/>
              <a:tailEnd/>
            </a:ln>
          </p:spPr>
          <p:txBody>
            <a:bodyPr wrap="none" lIns="0" tIns="0" rIns="0" bIns="0">
              <a:spAutoFit/>
            </a:bodyPr>
            <a:lstStyle/>
            <a:p>
              <a:r>
                <a:rPr lang="en-US" sz="1400" dirty="0">
                  <a:solidFill>
                    <a:srgbClr val="000000"/>
                  </a:solidFill>
                </a:rPr>
                <a:t>-3</a:t>
              </a:r>
              <a:endParaRPr lang="en-US" dirty="0"/>
            </a:p>
          </p:txBody>
        </p:sp>
        <p:sp>
          <p:nvSpPr>
            <p:cNvPr id="13328" name="Rectangle 13"/>
            <p:cNvSpPr>
              <a:spLocks noChangeArrowheads="1"/>
            </p:cNvSpPr>
            <p:nvPr/>
          </p:nvSpPr>
          <p:spPr bwMode="auto">
            <a:xfrm>
              <a:off x="3849689" y="5972175"/>
              <a:ext cx="146050" cy="215900"/>
            </a:xfrm>
            <a:prstGeom prst="rect">
              <a:avLst/>
            </a:prstGeom>
            <a:noFill/>
            <a:ln w="9525">
              <a:noFill/>
              <a:miter lim="800000"/>
              <a:headEnd/>
              <a:tailEnd/>
            </a:ln>
          </p:spPr>
          <p:txBody>
            <a:bodyPr wrap="none" lIns="0" tIns="0" rIns="0" bIns="0">
              <a:spAutoFit/>
            </a:bodyPr>
            <a:lstStyle/>
            <a:p>
              <a:r>
                <a:rPr lang="en-US" sz="1400" dirty="0">
                  <a:solidFill>
                    <a:srgbClr val="000000"/>
                  </a:solidFill>
                </a:rPr>
                <a:t>-2</a:t>
              </a:r>
              <a:endParaRPr lang="en-US" dirty="0"/>
            </a:p>
          </p:txBody>
        </p:sp>
        <p:sp>
          <p:nvSpPr>
            <p:cNvPr id="13329" name="Rectangle 14"/>
            <p:cNvSpPr>
              <a:spLocks noChangeArrowheads="1"/>
            </p:cNvSpPr>
            <p:nvPr/>
          </p:nvSpPr>
          <p:spPr bwMode="auto">
            <a:xfrm>
              <a:off x="4710114" y="5972175"/>
              <a:ext cx="146050" cy="215900"/>
            </a:xfrm>
            <a:prstGeom prst="rect">
              <a:avLst/>
            </a:prstGeom>
            <a:noFill/>
            <a:ln w="9525">
              <a:noFill/>
              <a:miter lim="800000"/>
              <a:headEnd/>
              <a:tailEnd/>
            </a:ln>
          </p:spPr>
          <p:txBody>
            <a:bodyPr wrap="none" lIns="0" tIns="0" rIns="0" bIns="0">
              <a:spAutoFit/>
            </a:bodyPr>
            <a:lstStyle/>
            <a:p>
              <a:r>
                <a:rPr lang="en-US" sz="1400" dirty="0">
                  <a:solidFill>
                    <a:srgbClr val="000000"/>
                  </a:solidFill>
                </a:rPr>
                <a:t>-1</a:t>
              </a:r>
              <a:endParaRPr lang="en-US" dirty="0"/>
            </a:p>
          </p:txBody>
        </p:sp>
        <p:sp>
          <p:nvSpPr>
            <p:cNvPr id="13330" name="Rectangle 15"/>
            <p:cNvSpPr>
              <a:spLocks noChangeArrowheads="1"/>
            </p:cNvSpPr>
            <p:nvPr/>
          </p:nvSpPr>
          <p:spPr bwMode="auto">
            <a:xfrm>
              <a:off x="5602290" y="5972175"/>
              <a:ext cx="92075" cy="215900"/>
            </a:xfrm>
            <a:prstGeom prst="rect">
              <a:avLst/>
            </a:prstGeom>
            <a:noFill/>
            <a:ln w="9525">
              <a:noFill/>
              <a:miter lim="800000"/>
              <a:headEnd/>
              <a:tailEnd/>
            </a:ln>
          </p:spPr>
          <p:txBody>
            <a:bodyPr wrap="none" lIns="0" tIns="0" rIns="0" bIns="0">
              <a:spAutoFit/>
            </a:bodyPr>
            <a:lstStyle/>
            <a:p>
              <a:r>
                <a:rPr lang="en-US" sz="1400" dirty="0">
                  <a:solidFill>
                    <a:srgbClr val="000000"/>
                  </a:solidFill>
                </a:rPr>
                <a:t>0</a:t>
              </a:r>
              <a:endParaRPr lang="en-US" dirty="0"/>
            </a:p>
          </p:txBody>
        </p:sp>
        <p:sp>
          <p:nvSpPr>
            <p:cNvPr id="13331" name="Rectangle 16"/>
            <p:cNvSpPr>
              <a:spLocks noChangeArrowheads="1"/>
            </p:cNvSpPr>
            <p:nvPr/>
          </p:nvSpPr>
          <p:spPr bwMode="auto">
            <a:xfrm>
              <a:off x="6462715" y="5972175"/>
              <a:ext cx="92075" cy="215900"/>
            </a:xfrm>
            <a:prstGeom prst="rect">
              <a:avLst/>
            </a:prstGeom>
            <a:noFill/>
            <a:ln w="9525">
              <a:noFill/>
              <a:miter lim="800000"/>
              <a:headEnd/>
              <a:tailEnd/>
            </a:ln>
          </p:spPr>
          <p:txBody>
            <a:bodyPr wrap="none" lIns="0" tIns="0" rIns="0" bIns="0">
              <a:spAutoFit/>
            </a:bodyPr>
            <a:lstStyle/>
            <a:p>
              <a:r>
                <a:rPr lang="en-US" sz="1400" dirty="0">
                  <a:solidFill>
                    <a:srgbClr val="000000"/>
                  </a:solidFill>
                </a:rPr>
                <a:t>1</a:t>
              </a:r>
              <a:endParaRPr lang="en-US" dirty="0"/>
            </a:p>
          </p:txBody>
        </p:sp>
        <p:sp>
          <p:nvSpPr>
            <p:cNvPr id="13332" name="Rectangle 17"/>
            <p:cNvSpPr>
              <a:spLocks noChangeArrowheads="1"/>
            </p:cNvSpPr>
            <p:nvPr/>
          </p:nvSpPr>
          <p:spPr bwMode="auto">
            <a:xfrm>
              <a:off x="7323140" y="5972175"/>
              <a:ext cx="92075" cy="215900"/>
            </a:xfrm>
            <a:prstGeom prst="rect">
              <a:avLst/>
            </a:prstGeom>
            <a:noFill/>
            <a:ln w="9525">
              <a:noFill/>
              <a:miter lim="800000"/>
              <a:headEnd/>
              <a:tailEnd/>
            </a:ln>
          </p:spPr>
          <p:txBody>
            <a:bodyPr wrap="none" lIns="0" tIns="0" rIns="0" bIns="0">
              <a:spAutoFit/>
            </a:bodyPr>
            <a:lstStyle/>
            <a:p>
              <a:r>
                <a:rPr lang="en-US" sz="1400" dirty="0">
                  <a:solidFill>
                    <a:srgbClr val="000000"/>
                  </a:solidFill>
                </a:rPr>
                <a:t>2</a:t>
              </a:r>
              <a:endParaRPr lang="en-US" dirty="0"/>
            </a:p>
          </p:txBody>
        </p:sp>
        <p:sp>
          <p:nvSpPr>
            <p:cNvPr id="13333" name="Rectangle 18"/>
            <p:cNvSpPr>
              <a:spLocks noChangeArrowheads="1"/>
            </p:cNvSpPr>
            <p:nvPr/>
          </p:nvSpPr>
          <p:spPr bwMode="auto">
            <a:xfrm>
              <a:off x="8174040" y="5972175"/>
              <a:ext cx="92075" cy="215900"/>
            </a:xfrm>
            <a:prstGeom prst="rect">
              <a:avLst/>
            </a:prstGeom>
            <a:noFill/>
            <a:ln w="9525">
              <a:noFill/>
              <a:miter lim="800000"/>
              <a:headEnd/>
              <a:tailEnd/>
            </a:ln>
          </p:spPr>
          <p:txBody>
            <a:bodyPr wrap="none" lIns="0" tIns="0" rIns="0" bIns="0">
              <a:spAutoFit/>
            </a:bodyPr>
            <a:lstStyle/>
            <a:p>
              <a:r>
                <a:rPr lang="en-US" sz="1400" dirty="0">
                  <a:solidFill>
                    <a:srgbClr val="000000"/>
                  </a:solidFill>
                </a:rPr>
                <a:t>3</a:t>
              </a:r>
              <a:endParaRPr lang="en-US" dirty="0"/>
            </a:p>
          </p:txBody>
        </p:sp>
        <p:sp>
          <p:nvSpPr>
            <p:cNvPr id="13334" name="Line 19"/>
            <p:cNvSpPr>
              <a:spLocks noChangeShapeType="1"/>
            </p:cNvSpPr>
            <p:nvPr/>
          </p:nvSpPr>
          <p:spPr bwMode="auto">
            <a:xfrm flipV="1">
              <a:off x="2909889" y="639763"/>
              <a:ext cx="1588" cy="4938713"/>
            </a:xfrm>
            <a:prstGeom prst="line">
              <a:avLst/>
            </a:prstGeom>
            <a:noFill/>
            <a:ln w="11113">
              <a:solidFill>
                <a:srgbClr val="000000"/>
              </a:solidFill>
              <a:round/>
              <a:headEnd/>
              <a:tailEnd/>
            </a:ln>
          </p:spPr>
          <p:txBody>
            <a:bodyPr/>
            <a:lstStyle/>
            <a:p>
              <a:endParaRPr lang="en-US" dirty="0"/>
            </a:p>
          </p:txBody>
        </p:sp>
        <p:sp>
          <p:nvSpPr>
            <p:cNvPr id="13335" name="Line 20"/>
            <p:cNvSpPr>
              <a:spLocks noChangeShapeType="1"/>
            </p:cNvSpPr>
            <p:nvPr/>
          </p:nvSpPr>
          <p:spPr bwMode="auto">
            <a:xfrm flipH="1">
              <a:off x="2813052" y="5578475"/>
              <a:ext cx="96838" cy="1588"/>
            </a:xfrm>
            <a:prstGeom prst="line">
              <a:avLst/>
            </a:prstGeom>
            <a:noFill/>
            <a:ln w="11113">
              <a:solidFill>
                <a:srgbClr val="000000"/>
              </a:solidFill>
              <a:round/>
              <a:headEnd/>
              <a:tailEnd/>
            </a:ln>
          </p:spPr>
          <p:txBody>
            <a:bodyPr/>
            <a:lstStyle/>
            <a:p>
              <a:endParaRPr lang="en-US" dirty="0"/>
            </a:p>
          </p:txBody>
        </p:sp>
        <p:sp>
          <p:nvSpPr>
            <p:cNvPr id="13336" name="Line 21"/>
            <p:cNvSpPr>
              <a:spLocks noChangeShapeType="1"/>
            </p:cNvSpPr>
            <p:nvPr/>
          </p:nvSpPr>
          <p:spPr bwMode="auto">
            <a:xfrm flipH="1">
              <a:off x="2813052" y="4587875"/>
              <a:ext cx="96838" cy="1588"/>
            </a:xfrm>
            <a:prstGeom prst="line">
              <a:avLst/>
            </a:prstGeom>
            <a:noFill/>
            <a:ln w="11113">
              <a:solidFill>
                <a:srgbClr val="000000"/>
              </a:solidFill>
              <a:round/>
              <a:headEnd/>
              <a:tailEnd/>
            </a:ln>
          </p:spPr>
          <p:txBody>
            <a:bodyPr/>
            <a:lstStyle/>
            <a:p>
              <a:endParaRPr lang="en-US" dirty="0"/>
            </a:p>
          </p:txBody>
        </p:sp>
        <p:sp>
          <p:nvSpPr>
            <p:cNvPr id="13337" name="Line 22"/>
            <p:cNvSpPr>
              <a:spLocks noChangeShapeType="1"/>
            </p:cNvSpPr>
            <p:nvPr/>
          </p:nvSpPr>
          <p:spPr bwMode="auto">
            <a:xfrm flipH="1">
              <a:off x="2813052" y="3597275"/>
              <a:ext cx="96838" cy="1588"/>
            </a:xfrm>
            <a:prstGeom prst="line">
              <a:avLst/>
            </a:prstGeom>
            <a:noFill/>
            <a:ln w="11113">
              <a:solidFill>
                <a:srgbClr val="000000"/>
              </a:solidFill>
              <a:round/>
              <a:headEnd/>
              <a:tailEnd/>
            </a:ln>
          </p:spPr>
          <p:txBody>
            <a:bodyPr/>
            <a:lstStyle/>
            <a:p>
              <a:endParaRPr lang="en-US" dirty="0"/>
            </a:p>
          </p:txBody>
        </p:sp>
        <p:sp>
          <p:nvSpPr>
            <p:cNvPr id="13338" name="Line 23"/>
            <p:cNvSpPr>
              <a:spLocks noChangeShapeType="1"/>
            </p:cNvSpPr>
            <p:nvPr/>
          </p:nvSpPr>
          <p:spPr bwMode="auto">
            <a:xfrm flipH="1">
              <a:off x="2813052" y="2619375"/>
              <a:ext cx="96838" cy="1588"/>
            </a:xfrm>
            <a:prstGeom prst="line">
              <a:avLst/>
            </a:prstGeom>
            <a:noFill/>
            <a:ln w="11113">
              <a:solidFill>
                <a:srgbClr val="000000"/>
              </a:solidFill>
              <a:round/>
              <a:headEnd/>
              <a:tailEnd/>
            </a:ln>
          </p:spPr>
          <p:txBody>
            <a:bodyPr/>
            <a:lstStyle/>
            <a:p>
              <a:endParaRPr lang="en-US" dirty="0"/>
            </a:p>
          </p:txBody>
        </p:sp>
        <p:sp>
          <p:nvSpPr>
            <p:cNvPr id="13339" name="Line 24"/>
            <p:cNvSpPr>
              <a:spLocks noChangeShapeType="1"/>
            </p:cNvSpPr>
            <p:nvPr/>
          </p:nvSpPr>
          <p:spPr bwMode="auto">
            <a:xfrm flipH="1">
              <a:off x="2813052" y="1628775"/>
              <a:ext cx="96838" cy="1588"/>
            </a:xfrm>
            <a:prstGeom prst="line">
              <a:avLst/>
            </a:prstGeom>
            <a:noFill/>
            <a:ln w="11113">
              <a:solidFill>
                <a:srgbClr val="000000"/>
              </a:solidFill>
              <a:round/>
              <a:headEnd/>
              <a:tailEnd/>
            </a:ln>
          </p:spPr>
          <p:txBody>
            <a:bodyPr/>
            <a:lstStyle/>
            <a:p>
              <a:endParaRPr lang="en-US" dirty="0"/>
            </a:p>
          </p:txBody>
        </p:sp>
        <p:sp>
          <p:nvSpPr>
            <p:cNvPr id="13340" name="Line 25"/>
            <p:cNvSpPr>
              <a:spLocks noChangeShapeType="1"/>
            </p:cNvSpPr>
            <p:nvPr/>
          </p:nvSpPr>
          <p:spPr bwMode="auto">
            <a:xfrm flipH="1">
              <a:off x="2813052" y="639763"/>
              <a:ext cx="96838" cy="1588"/>
            </a:xfrm>
            <a:prstGeom prst="line">
              <a:avLst/>
            </a:prstGeom>
            <a:noFill/>
            <a:ln w="11113">
              <a:solidFill>
                <a:srgbClr val="000000"/>
              </a:solidFill>
              <a:round/>
              <a:headEnd/>
              <a:tailEnd/>
            </a:ln>
          </p:spPr>
          <p:txBody>
            <a:bodyPr/>
            <a:lstStyle/>
            <a:p>
              <a:endParaRPr lang="en-US" dirty="0"/>
            </a:p>
          </p:txBody>
        </p:sp>
        <p:sp>
          <p:nvSpPr>
            <p:cNvPr id="13341" name="Rectangle 26"/>
            <p:cNvSpPr>
              <a:spLocks noChangeArrowheads="1"/>
            </p:cNvSpPr>
            <p:nvPr/>
          </p:nvSpPr>
          <p:spPr bwMode="auto">
            <a:xfrm rot="16200000">
              <a:off x="2528889" y="5508625"/>
              <a:ext cx="227013" cy="215900"/>
            </a:xfrm>
            <a:prstGeom prst="rect">
              <a:avLst/>
            </a:prstGeom>
            <a:noFill/>
            <a:ln w="9525">
              <a:noFill/>
              <a:miter lim="800000"/>
              <a:headEnd/>
              <a:tailEnd/>
            </a:ln>
          </p:spPr>
          <p:txBody>
            <a:bodyPr wrap="none" lIns="0" tIns="0" rIns="0" bIns="0">
              <a:spAutoFit/>
            </a:bodyPr>
            <a:lstStyle/>
            <a:p>
              <a:r>
                <a:rPr lang="en-US" sz="1400" dirty="0">
                  <a:solidFill>
                    <a:srgbClr val="000000"/>
                  </a:solidFill>
                </a:rPr>
                <a:t>0.0</a:t>
              </a:r>
              <a:endParaRPr lang="en-US" dirty="0"/>
            </a:p>
          </p:txBody>
        </p:sp>
        <p:sp>
          <p:nvSpPr>
            <p:cNvPr id="13342" name="Rectangle 27"/>
            <p:cNvSpPr>
              <a:spLocks noChangeArrowheads="1"/>
            </p:cNvSpPr>
            <p:nvPr/>
          </p:nvSpPr>
          <p:spPr bwMode="auto">
            <a:xfrm rot="16200000">
              <a:off x="2528889" y="4518025"/>
              <a:ext cx="227013" cy="215900"/>
            </a:xfrm>
            <a:prstGeom prst="rect">
              <a:avLst/>
            </a:prstGeom>
            <a:noFill/>
            <a:ln w="9525">
              <a:noFill/>
              <a:miter lim="800000"/>
              <a:headEnd/>
              <a:tailEnd/>
            </a:ln>
          </p:spPr>
          <p:txBody>
            <a:bodyPr wrap="none" lIns="0" tIns="0" rIns="0" bIns="0">
              <a:spAutoFit/>
            </a:bodyPr>
            <a:lstStyle/>
            <a:p>
              <a:r>
                <a:rPr lang="en-US" sz="1400" dirty="0">
                  <a:solidFill>
                    <a:srgbClr val="000000"/>
                  </a:solidFill>
                </a:rPr>
                <a:t>0.2</a:t>
              </a:r>
              <a:endParaRPr lang="en-US" dirty="0"/>
            </a:p>
          </p:txBody>
        </p:sp>
        <p:sp>
          <p:nvSpPr>
            <p:cNvPr id="13343" name="Rectangle 28"/>
            <p:cNvSpPr>
              <a:spLocks noChangeArrowheads="1"/>
            </p:cNvSpPr>
            <p:nvPr/>
          </p:nvSpPr>
          <p:spPr bwMode="auto">
            <a:xfrm rot="16200000">
              <a:off x="2528889" y="3527425"/>
              <a:ext cx="227013" cy="215900"/>
            </a:xfrm>
            <a:prstGeom prst="rect">
              <a:avLst/>
            </a:prstGeom>
            <a:noFill/>
            <a:ln w="9525">
              <a:noFill/>
              <a:miter lim="800000"/>
              <a:headEnd/>
              <a:tailEnd/>
            </a:ln>
          </p:spPr>
          <p:txBody>
            <a:bodyPr wrap="none" lIns="0" tIns="0" rIns="0" bIns="0">
              <a:spAutoFit/>
            </a:bodyPr>
            <a:lstStyle/>
            <a:p>
              <a:r>
                <a:rPr lang="en-US" sz="1400" dirty="0">
                  <a:solidFill>
                    <a:srgbClr val="000000"/>
                  </a:solidFill>
                </a:rPr>
                <a:t>0.4</a:t>
              </a:r>
              <a:endParaRPr lang="en-US" dirty="0"/>
            </a:p>
          </p:txBody>
        </p:sp>
        <p:sp>
          <p:nvSpPr>
            <p:cNvPr id="13344" name="Rectangle 29"/>
            <p:cNvSpPr>
              <a:spLocks noChangeArrowheads="1"/>
            </p:cNvSpPr>
            <p:nvPr/>
          </p:nvSpPr>
          <p:spPr bwMode="auto">
            <a:xfrm rot="16200000">
              <a:off x="2528889" y="2549525"/>
              <a:ext cx="227013" cy="215900"/>
            </a:xfrm>
            <a:prstGeom prst="rect">
              <a:avLst/>
            </a:prstGeom>
            <a:noFill/>
            <a:ln w="9525">
              <a:noFill/>
              <a:miter lim="800000"/>
              <a:headEnd/>
              <a:tailEnd/>
            </a:ln>
          </p:spPr>
          <p:txBody>
            <a:bodyPr wrap="none" lIns="0" tIns="0" rIns="0" bIns="0">
              <a:spAutoFit/>
            </a:bodyPr>
            <a:lstStyle/>
            <a:p>
              <a:r>
                <a:rPr lang="en-US" sz="1400" dirty="0">
                  <a:solidFill>
                    <a:srgbClr val="000000"/>
                  </a:solidFill>
                </a:rPr>
                <a:t>0.6</a:t>
              </a:r>
              <a:endParaRPr lang="en-US" dirty="0"/>
            </a:p>
          </p:txBody>
        </p:sp>
        <p:sp>
          <p:nvSpPr>
            <p:cNvPr id="13345" name="Rectangle 30"/>
            <p:cNvSpPr>
              <a:spLocks noChangeArrowheads="1"/>
            </p:cNvSpPr>
            <p:nvPr/>
          </p:nvSpPr>
          <p:spPr bwMode="auto">
            <a:xfrm rot="16200000">
              <a:off x="2530477" y="1558925"/>
              <a:ext cx="227013" cy="215900"/>
            </a:xfrm>
            <a:prstGeom prst="rect">
              <a:avLst/>
            </a:prstGeom>
            <a:noFill/>
            <a:ln w="9525">
              <a:noFill/>
              <a:miter lim="800000"/>
              <a:headEnd/>
              <a:tailEnd/>
            </a:ln>
          </p:spPr>
          <p:txBody>
            <a:bodyPr wrap="none" lIns="0" tIns="0" rIns="0" bIns="0">
              <a:spAutoFit/>
            </a:bodyPr>
            <a:lstStyle/>
            <a:p>
              <a:r>
                <a:rPr lang="en-US" sz="1400" dirty="0">
                  <a:solidFill>
                    <a:srgbClr val="000000"/>
                  </a:solidFill>
                </a:rPr>
                <a:t>0.8</a:t>
              </a:r>
              <a:endParaRPr lang="en-US" dirty="0"/>
            </a:p>
          </p:txBody>
        </p:sp>
        <p:sp>
          <p:nvSpPr>
            <p:cNvPr id="13346" name="Rectangle 31"/>
            <p:cNvSpPr>
              <a:spLocks noChangeArrowheads="1"/>
            </p:cNvSpPr>
            <p:nvPr/>
          </p:nvSpPr>
          <p:spPr bwMode="auto">
            <a:xfrm rot="16200000">
              <a:off x="2530477" y="569913"/>
              <a:ext cx="227013" cy="215900"/>
            </a:xfrm>
            <a:prstGeom prst="rect">
              <a:avLst/>
            </a:prstGeom>
            <a:noFill/>
            <a:ln w="9525">
              <a:noFill/>
              <a:miter lim="800000"/>
              <a:headEnd/>
              <a:tailEnd/>
            </a:ln>
          </p:spPr>
          <p:txBody>
            <a:bodyPr wrap="none" lIns="0" tIns="0" rIns="0" bIns="0">
              <a:spAutoFit/>
            </a:bodyPr>
            <a:lstStyle/>
            <a:p>
              <a:r>
                <a:rPr lang="en-US" sz="1400" dirty="0">
                  <a:solidFill>
                    <a:srgbClr val="000000"/>
                  </a:solidFill>
                </a:rPr>
                <a:t>1.0</a:t>
              </a:r>
              <a:endParaRPr lang="en-US" dirty="0"/>
            </a:p>
          </p:txBody>
        </p:sp>
        <p:sp>
          <p:nvSpPr>
            <p:cNvPr id="13347" name="Rectangle 32"/>
            <p:cNvSpPr>
              <a:spLocks noChangeArrowheads="1"/>
            </p:cNvSpPr>
            <p:nvPr/>
          </p:nvSpPr>
          <p:spPr bwMode="auto">
            <a:xfrm>
              <a:off x="2909889" y="469900"/>
              <a:ext cx="5565776" cy="5276850"/>
            </a:xfrm>
            <a:prstGeom prst="rect">
              <a:avLst/>
            </a:prstGeom>
            <a:noFill/>
            <a:ln w="11113">
              <a:solidFill>
                <a:srgbClr val="000000"/>
              </a:solidFill>
              <a:miter lim="800000"/>
              <a:headEnd/>
              <a:tailEnd/>
            </a:ln>
          </p:spPr>
          <p:txBody>
            <a:bodyPr/>
            <a:lstStyle/>
            <a:p>
              <a:endParaRPr lang="en-US" dirty="0"/>
            </a:p>
          </p:txBody>
        </p:sp>
        <p:sp>
          <p:nvSpPr>
            <p:cNvPr id="13348" name="Rectangle 33"/>
            <p:cNvSpPr>
              <a:spLocks noChangeArrowheads="1"/>
            </p:cNvSpPr>
            <p:nvPr/>
          </p:nvSpPr>
          <p:spPr bwMode="auto">
            <a:xfrm>
              <a:off x="5257802" y="6237288"/>
              <a:ext cx="1371600" cy="215900"/>
            </a:xfrm>
            <a:prstGeom prst="rect">
              <a:avLst/>
            </a:prstGeom>
            <a:noFill/>
            <a:ln w="9525">
              <a:noFill/>
              <a:miter lim="800000"/>
              <a:headEnd/>
              <a:tailEnd/>
            </a:ln>
          </p:spPr>
          <p:txBody>
            <a:bodyPr lIns="0" tIns="0" rIns="0" bIns="0">
              <a:spAutoFit/>
            </a:bodyPr>
            <a:lstStyle/>
            <a:p>
              <a:r>
                <a:rPr lang="en-US" sz="1400" dirty="0">
                  <a:solidFill>
                    <a:srgbClr val="000000"/>
                  </a:solidFill>
                </a:rPr>
                <a:t>Theta (in logits)</a:t>
              </a:r>
              <a:endParaRPr lang="en-US" dirty="0"/>
            </a:p>
          </p:txBody>
        </p:sp>
        <p:sp>
          <p:nvSpPr>
            <p:cNvPr id="13349" name="Rectangle 34"/>
            <p:cNvSpPr>
              <a:spLocks noChangeArrowheads="1"/>
            </p:cNvSpPr>
            <p:nvPr/>
          </p:nvSpPr>
          <p:spPr bwMode="auto">
            <a:xfrm rot="16200000">
              <a:off x="1296989" y="3109913"/>
              <a:ext cx="1581150" cy="215900"/>
            </a:xfrm>
            <a:prstGeom prst="rect">
              <a:avLst/>
            </a:prstGeom>
            <a:noFill/>
            <a:ln w="9525">
              <a:noFill/>
              <a:miter lim="800000"/>
              <a:headEnd/>
              <a:tailEnd/>
            </a:ln>
          </p:spPr>
          <p:txBody>
            <a:bodyPr lIns="0" tIns="0" rIns="0" bIns="0">
              <a:spAutoFit/>
            </a:bodyPr>
            <a:lstStyle/>
            <a:p>
              <a:r>
                <a:rPr lang="en-US" sz="1400" dirty="0">
                  <a:solidFill>
                    <a:srgbClr val="000000"/>
                  </a:solidFill>
                </a:rPr>
                <a:t>Probability (</a:t>
              </a:r>
              <a:r>
                <a:rPr lang="en-US" sz="1400" i="1" dirty="0">
                  <a:solidFill>
                    <a:srgbClr val="000000"/>
                  </a:solidFill>
                </a:rPr>
                <a:t>X</a:t>
              </a:r>
              <a:r>
                <a:rPr lang="en-US" sz="1400" i="1" baseline="-25000" dirty="0">
                  <a:solidFill>
                    <a:srgbClr val="000000"/>
                  </a:solidFill>
                </a:rPr>
                <a:t>pi</a:t>
              </a:r>
              <a:r>
                <a:rPr lang="en-US" sz="1400" dirty="0">
                  <a:solidFill>
                    <a:srgbClr val="000000"/>
                  </a:solidFill>
                </a:rPr>
                <a:t> = 1)</a:t>
              </a:r>
              <a:endParaRPr lang="en-US" dirty="0"/>
            </a:p>
          </p:txBody>
        </p:sp>
      </p:grpSp>
      <p:grpSp>
        <p:nvGrpSpPr>
          <p:cNvPr id="3" name="Group 2"/>
          <p:cNvGrpSpPr/>
          <p:nvPr/>
        </p:nvGrpSpPr>
        <p:grpSpPr>
          <a:xfrm>
            <a:off x="2028493" y="3108325"/>
            <a:ext cx="2808288" cy="2671763"/>
            <a:chOff x="2895602" y="3108325"/>
            <a:chExt cx="2808288" cy="2671763"/>
          </a:xfrm>
        </p:grpSpPr>
        <p:sp>
          <p:nvSpPr>
            <p:cNvPr id="13350" name="Line 35"/>
            <p:cNvSpPr>
              <a:spLocks noChangeShapeType="1"/>
            </p:cNvSpPr>
            <p:nvPr/>
          </p:nvSpPr>
          <p:spPr bwMode="auto">
            <a:xfrm flipV="1">
              <a:off x="2895602" y="3108325"/>
              <a:ext cx="2798763" cy="4763"/>
            </a:xfrm>
            <a:prstGeom prst="line">
              <a:avLst/>
            </a:prstGeom>
            <a:noFill/>
            <a:ln w="3175">
              <a:solidFill>
                <a:schemeClr val="tx1"/>
              </a:solidFill>
              <a:prstDash val="sysDot"/>
              <a:round/>
              <a:headEnd/>
              <a:tailEnd/>
            </a:ln>
          </p:spPr>
          <p:txBody>
            <a:bodyPr/>
            <a:lstStyle/>
            <a:p>
              <a:endParaRPr lang="en-US" dirty="0"/>
            </a:p>
          </p:txBody>
        </p:sp>
        <p:sp>
          <p:nvSpPr>
            <p:cNvPr id="13351" name="Line 36"/>
            <p:cNvSpPr>
              <a:spLocks noChangeShapeType="1"/>
            </p:cNvSpPr>
            <p:nvPr/>
          </p:nvSpPr>
          <p:spPr bwMode="auto">
            <a:xfrm>
              <a:off x="5703890" y="3113088"/>
              <a:ext cx="0" cy="2667000"/>
            </a:xfrm>
            <a:prstGeom prst="line">
              <a:avLst/>
            </a:prstGeom>
            <a:noFill/>
            <a:ln w="6350">
              <a:solidFill>
                <a:schemeClr val="tx1"/>
              </a:solidFill>
              <a:prstDash val="sysDot"/>
              <a:round/>
              <a:headEnd/>
              <a:tailEnd/>
            </a:ln>
          </p:spPr>
          <p:txBody>
            <a:bodyPr/>
            <a:lstStyle/>
            <a:p>
              <a:endParaRPr lang="en-US" dirty="0"/>
            </a:p>
          </p:txBody>
        </p:sp>
      </p:grpSp>
      <mc:AlternateContent xmlns:mc="http://schemas.openxmlformats.org/markup-compatibility/2006" xmlns:a14="http://schemas.microsoft.com/office/drawing/2010/main">
        <mc:Choice Requires="a14">
          <p:sp>
            <p:nvSpPr>
              <p:cNvPr id="13316" name="Text Box 37"/>
              <p:cNvSpPr txBox="1">
                <a:spLocks noChangeArrowheads="1"/>
              </p:cNvSpPr>
              <p:nvPr/>
            </p:nvSpPr>
            <p:spPr bwMode="auto">
              <a:xfrm>
                <a:off x="8324521" y="469900"/>
                <a:ext cx="3029279" cy="5963748"/>
              </a:xfrm>
              <a:prstGeom prst="rect">
                <a:avLst/>
              </a:prstGeom>
              <a:noFill/>
              <a:ln w="9525">
                <a:noFill/>
                <a:miter lim="800000"/>
                <a:headEnd/>
                <a:tailEnd/>
              </a:ln>
            </p:spPr>
            <p:txBody>
              <a:bodyPr wrap="square">
                <a:spAutoFit/>
              </a:bodyPr>
              <a:lstStyle/>
              <a:p>
                <a:pPr>
                  <a:spcBef>
                    <a:spcPct val="50000"/>
                  </a:spcBef>
                </a:pPr>
                <a:r>
                  <a:rPr lang="en-US" sz="2000" dirty="0"/>
                  <a:t>Item Difficulty (</a:t>
                </a:r>
                <a14:m>
                  <m:oMath xmlns:m="http://schemas.openxmlformats.org/officeDocument/2006/math">
                    <m:r>
                      <a:rPr lang="en-US" sz="2000" b="0" i="1" smtClean="0">
                        <a:latin typeface="Cambria Math" charset="0"/>
                      </a:rPr>
                      <m:t>𝑏</m:t>
                    </m:r>
                  </m:oMath>
                </a14:m>
                <a:r>
                  <a:rPr lang="en-US" sz="2000" dirty="0"/>
                  <a:t>) is the point on the curve where the probability of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charset="0"/>
                          </a:rPr>
                          <m:t>𝑋</m:t>
                        </m:r>
                      </m:e>
                      <m:sub>
                        <m:r>
                          <a:rPr lang="en-US" sz="2000" b="0" i="1" smtClean="0">
                            <a:latin typeface="Cambria Math" charset="0"/>
                          </a:rPr>
                          <m:t>𝑝𝑖</m:t>
                        </m:r>
                      </m:sub>
                    </m:sSub>
                    <m:r>
                      <a:rPr lang="en-US" sz="2000" b="0" i="1" smtClean="0">
                        <a:latin typeface="Cambria Math" charset="0"/>
                      </a:rPr>
                      <m:t>=0.5</m:t>
                    </m:r>
                  </m:oMath>
                </a14:m>
                <a:r>
                  <a:rPr lang="en-US" sz="2000" dirty="0"/>
                  <a:t> is 50%</a:t>
                </a:r>
                <a:r>
                  <a:rPr lang="en-US" dirty="0"/>
                  <a:t>. </a:t>
                </a:r>
              </a:p>
              <a:p>
                <a:pPr>
                  <a:spcBef>
                    <a:spcPct val="50000"/>
                  </a:spcBef>
                </a:pPr>
                <a:endParaRPr lang="en-US" sz="2000" dirty="0"/>
              </a:p>
              <a:p>
                <a:pPr>
                  <a:spcBef>
                    <a:spcPct val="50000"/>
                  </a:spcBef>
                </a:pPr>
                <a:r>
                  <a:rPr lang="en-US" sz="2000" dirty="0"/>
                  <a:t>So in this example, </a:t>
                </a:r>
                <a14:m>
                  <m:oMath xmlns:m="http://schemas.openxmlformats.org/officeDocument/2006/math">
                    <m:sSub>
                      <m:sSubPr>
                        <m:ctrlPr>
                          <a:rPr lang="en-US" sz="2000" b="0" i="1" dirty="0" smtClean="0">
                            <a:latin typeface="Cambria Math" panose="02040503050406030204" pitchFamily="18" charset="0"/>
                          </a:rPr>
                        </m:ctrlPr>
                      </m:sSubPr>
                      <m:e>
                        <m:r>
                          <a:rPr lang="en-US" sz="2000" i="1" dirty="0" smtClean="0">
                            <a:latin typeface="Cambria Math" charset="0"/>
                          </a:rPr>
                          <m:t>𝑏</m:t>
                        </m:r>
                      </m:e>
                      <m:sub>
                        <m:r>
                          <a:rPr lang="en-US" sz="2000" b="0" i="1" dirty="0" smtClean="0">
                            <a:latin typeface="Cambria Math" charset="0"/>
                          </a:rPr>
                          <m:t>𝑖</m:t>
                        </m:r>
                      </m:sub>
                    </m:sSub>
                    <m:r>
                      <a:rPr lang="en-US" sz="2000" b="0" i="1" dirty="0" smtClean="0">
                        <a:latin typeface="Cambria Math" charset="0"/>
                      </a:rPr>
                      <m:t>=</m:t>
                    </m:r>
                    <m:r>
                      <a:rPr lang="en-US" sz="2000" i="1" dirty="0">
                        <a:latin typeface="Cambria Math" charset="0"/>
                      </a:rPr>
                      <m:t>0</m:t>
                    </m:r>
                  </m:oMath>
                </a14:m>
                <a:r>
                  <a:rPr lang="en-US" sz="2000" dirty="0"/>
                  <a:t> logits.</a:t>
                </a:r>
              </a:p>
              <a:p>
                <a:pPr>
                  <a:spcBef>
                    <a:spcPct val="50000"/>
                  </a:spcBef>
                </a:pPr>
                <a:endParaRPr lang="en-US" sz="2000" dirty="0"/>
              </a:p>
              <a:p>
                <a:pPr>
                  <a:spcBef>
                    <a:spcPct val="50000"/>
                  </a:spcBef>
                </a:pPr>
                <a:r>
                  <a:rPr lang="en-US" sz="2000" dirty="0"/>
                  <a:t>Often assume the discrimination is 1 for all items in </a:t>
                </a:r>
                <a:r>
                  <a:rPr lang="en-US" sz="2000" dirty="0" err="1"/>
                  <a:t>Rasch</a:t>
                </a:r>
                <a:r>
                  <a:rPr lang="en-US" sz="2000" dirty="0"/>
                  <a:t> model.</a:t>
                </a:r>
              </a:p>
              <a:p>
                <a:pPr>
                  <a:spcBef>
                    <a:spcPct val="50000"/>
                  </a:spcBef>
                </a:pPr>
                <a:endParaRPr lang="en-US" sz="2000" dirty="0"/>
              </a:p>
              <a:p>
                <a:pPr>
                  <a:spcBef>
                    <a:spcPct val="50000"/>
                  </a:spcBef>
                </a:pPr>
                <a:r>
                  <a:rPr lang="en-US" sz="2000" dirty="0"/>
                  <a:t>Actually, assumption is that all items have the </a:t>
                </a:r>
                <a:r>
                  <a:rPr lang="en-US" sz="2000" i="1" dirty="0"/>
                  <a:t>same</a:t>
                </a:r>
                <a:r>
                  <a:rPr lang="en-US" sz="2000" dirty="0"/>
                  <a:t> discrimination; could be different from 1.</a:t>
                </a:r>
              </a:p>
            </p:txBody>
          </p:sp>
        </mc:Choice>
        <mc:Fallback xmlns="">
          <p:sp>
            <p:nvSpPr>
              <p:cNvPr id="13316" name="Text Box 37"/>
              <p:cNvSpPr txBox="1">
                <a:spLocks noRot="1" noChangeAspect="1" noMove="1" noResize="1" noEditPoints="1" noAdjustHandles="1" noChangeArrowheads="1" noChangeShapeType="1" noTextEdit="1"/>
              </p:cNvSpPr>
              <p:nvPr/>
            </p:nvSpPr>
            <p:spPr bwMode="auto">
              <a:xfrm>
                <a:off x="8324521" y="469900"/>
                <a:ext cx="3029279" cy="5963748"/>
              </a:xfrm>
              <a:prstGeom prst="rect">
                <a:avLst/>
              </a:prstGeom>
              <a:blipFill rotWithShape="0">
                <a:blip r:embed="rId3"/>
                <a:stretch>
                  <a:fillRect l="-2213" t="-511" r="-3421" b="-920"/>
                </a:stretch>
              </a:blipFill>
              <a:ln w="9525">
                <a:noFill/>
                <a:miter lim="800000"/>
                <a:headEnd/>
                <a:tailEnd/>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p:cNvSpPr txBox="1"/>
              <p:nvPr/>
            </p:nvSpPr>
            <p:spPr>
              <a:xfrm>
                <a:off x="2094375" y="497869"/>
                <a:ext cx="3551550" cy="939553"/>
              </a:xfrm>
              <a:prstGeom prst="rect">
                <a:avLst/>
              </a:prstGeom>
              <a:solidFill>
                <a:schemeClr val="accent6">
                  <a:lumMod val="20000"/>
                  <a:lumOff val="80000"/>
                </a:schemeClr>
              </a:solidFill>
            </p:spPr>
            <p:txBody>
              <a:bodyPr wrap="none" rtlCol="0">
                <a:spAutoFit/>
              </a:bodyPr>
              <a:lstStyle/>
              <a:p>
                <a:pPr>
                  <a:spcBef>
                    <a:spcPct val="50000"/>
                  </a:spcBef>
                </a:pPr>
                <a:r>
                  <a:rPr lang="en-US" sz="1600" dirty="0" err="1"/>
                  <a:t>Rasch</a:t>
                </a:r>
                <a:r>
                  <a:rPr lang="en-US" sz="1600" dirty="0"/>
                  <a:t>/1PL Item Response Function (IRF)</a:t>
                </a:r>
              </a:p>
              <a:p>
                <a:pPr/>
                <a14:m>
                  <m:oMathPara xmlns:m="http://schemas.openxmlformats.org/officeDocument/2006/math">
                    <m:oMathParaPr>
                      <m:jc m:val="centerGroup"/>
                    </m:oMathParaPr>
                    <m:oMath xmlns:m="http://schemas.openxmlformats.org/officeDocument/2006/math">
                      <m:r>
                        <a:rPr lang="en-US" sz="1600" i="1">
                          <a:latin typeface="Cambria Math" charset="0"/>
                        </a:rPr>
                        <m:t>𝑃</m:t>
                      </m:r>
                      <m:d>
                        <m:dPr>
                          <m:ctrlPr>
                            <a:rPr lang="en-US" sz="1600" i="1">
                              <a:latin typeface="Cambria Math" panose="02040503050406030204" pitchFamily="18" charset="0"/>
                            </a:rPr>
                          </m:ctrlPr>
                        </m:dPr>
                        <m:e>
                          <m:sSub>
                            <m:sSubPr>
                              <m:ctrlPr>
                                <a:rPr lang="en-US" sz="1600" i="1">
                                  <a:latin typeface="Cambria Math" panose="02040503050406030204" pitchFamily="18" charset="0"/>
                                </a:rPr>
                              </m:ctrlPr>
                            </m:sSubPr>
                            <m:e>
                              <m:r>
                                <a:rPr lang="en-US" sz="1600" i="1">
                                  <a:latin typeface="Cambria Math" charset="0"/>
                                </a:rPr>
                                <m:t>𝑋</m:t>
                              </m:r>
                            </m:e>
                            <m:sub>
                              <m:r>
                                <a:rPr lang="en-US" sz="1600" i="1">
                                  <a:latin typeface="Cambria Math" charset="0"/>
                                </a:rPr>
                                <m:t>𝑝𝑖</m:t>
                              </m:r>
                            </m:sub>
                          </m:sSub>
                          <m:r>
                            <a:rPr lang="en-US" sz="1600" i="1">
                              <a:latin typeface="Cambria Math" charset="0"/>
                            </a:rPr>
                            <m:t>=1</m:t>
                          </m:r>
                        </m:e>
                        <m:e>
                          <m:sSub>
                            <m:sSubPr>
                              <m:ctrlPr>
                                <a:rPr lang="en-US" sz="1600" i="1">
                                  <a:latin typeface="Cambria Math" panose="02040503050406030204" pitchFamily="18" charset="0"/>
                                </a:rPr>
                              </m:ctrlPr>
                            </m:sSubPr>
                            <m:e>
                              <m:r>
                                <a:rPr lang="en-US" sz="1600" i="1">
                                  <a:latin typeface="Cambria Math" charset="0"/>
                                </a:rPr>
                                <m:t>𝜃</m:t>
                              </m:r>
                            </m:e>
                            <m:sub>
                              <m:r>
                                <a:rPr lang="en-US" sz="1600" i="1">
                                  <a:latin typeface="Cambria Math" charset="0"/>
                                </a:rPr>
                                <m:t>𝑝</m:t>
                              </m:r>
                            </m:sub>
                          </m:sSub>
                          <m:r>
                            <a:rPr lang="en-US" sz="1600" i="1">
                              <a:latin typeface="Cambria Math" charset="0"/>
                            </a:rPr>
                            <m:t>, </m:t>
                          </m:r>
                          <m:sSub>
                            <m:sSubPr>
                              <m:ctrlPr>
                                <a:rPr lang="en-US" sz="1600" i="1">
                                  <a:latin typeface="Cambria Math" panose="02040503050406030204" pitchFamily="18" charset="0"/>
                                </a:rPr>
                              </m:ctrlPr>
                            </m:sSubPr>
                            <m:e>
                              <m:r>
                                <a:rPr lang="en-US" sz="1600" i="1">
                                  <a:latin typeface="Cambria Math" charset="0"/>
                                </a:rPr>
                                <m:t>𝑏</m:t>
                              </m:r>
                            </m:e>
                            <m:sub>
                              <m:r>
                                <a:rPr lang="en-US" sz="1600" i="1">
                                  <a:latin typeface="Cambria Math" charset="0"/>
                                </a:rPr>
                                <m:t>𝑖</m:t>
                              </m:r>
                            </m:sub>
                          </m:sSub>
                        </m:e>
                      </m:d>
                      <m:r>
                        <a:rPr lang="en-US" sz="1600" i="1">
                          <a:latin typeface="Cambria Math" charset="0"/>
                        </a:rPr>
                        <m:t>=</m:t>
                      </m:r>
                      <m:f>
                        <m:fPr>
                          <m:ctrlPr>
                            <a:rPr lang="en-US" sz="1600" i="1">
                              <a:latin typeface="Cambria Math" panose="02040503050406030204" pitchFamily="18" charset="0"/>
                            </a:rPr>
                          </m:ctrlPr>
                        </m:fPr>
                        <m:num>
                          <m:func>
                            <m:funcPr>
                              <m:ctrlPr>
                                <a:rPr lang="en-US" sz="1600" i="1">
                                  <a:latin typeface="Cambria Math" panose="02040503050406030204" pitchFamily="18" charset="0"/>
                                </a:rPr>
                              </m:ctrlPr>
                            </m:funcPr>
                            <m:fName>
                              <m:r>
                                <m:rPr>
                                  <m:sty m:val="p"/>
                                </m:rPr>
                                <a:rPr lang="en-US" sz="1600">
                                  <a:latin typeface="Cambria Math" charset="0"/>
                                </a:rPr>
                                <m:t>exp</m:t>
                              </m:r>
                            </m:fName>
                            <m:e>
                              <m:d>
                                <m:dPr>
                                  <m:ctrlPr>
                                    <a:rPr lang="en-US" sz="1600" i="1">
                                      <a:latin typeface="Cambria Math" panose="02040503050406030204" pitchFamily="18" charset="0"/>
                                    </a:rPr>
                                  </m:ctrlPr>
                                </m:dPr>
                                <m:e>
                                  <m:sSub>
                                    <m:sSubPr>
                                      <m:ctrlPr>
                                        <a:rPr lang="en-US" sz="1600" i="1">
                                          <a:latin typeface="Cambria Math" panose="02040503050406030204" pitchFamily="18" charset="0"/>
                                        </a:rPr>
                                      </m:ctrlPr>
                                    </m:sSubPr>
                                    <m:e>
                                      <m:r>
                                        <a:rPr lang="en-US" sz="1600" i="1">
                                          <a:latin typeface="Cambria Math" charset="0"/>
                                        </a:rPr>
                                        <m:t>𝜃</m:t>
                                      </m:r>
                                    </m:e>
                                    <m:sub>
                                      <m:r>
                                        <a:rPr lang="en-US" sz="1600" i="1">
                                          <a:latin typeface="Cambria Math" charset="0"/>
                                        </a:rPr>
                                        <m:t>𝑝</m:t>
                                      </m:r>
                                    </m:sub>
                                  </m:sSub>
                                  <m:r>
                                    <a:rPr lang="en-US" sz="1600" i="1">
                                      <a:latin typeface="Cambria Math" charset="0"/>
                                    </a:rPr>
                                    <m:t>−</m:t>
                                  </m:r>
                                  <m:sSub>
                                    <m:sSubPr>
                                      <m:ctrlPr>
                                        <a:rPr lang="en-US" sz="1600" i="1">
                                          <a:latin typeface="Cambria Math" panose="02040503050406030204" pitchFamily="18" charset="0"/>
                                        </a:rPr>
                                      </m:ctrlPr>
                                    </m:sSubPr>
                                    <m:e>
                                      <m:r>
                                        <a:rPr lang="en-US" sz="1600" i="1">
                                          <a:latin typeface="Cambria Math" charset="0"/>
                                        </a:rPr>
                                        <m:t>𝑏</m:t>
                                      </m:r>
                                    </m:e>
                                    <m:sub>
                                      <m:r>
                                        <a:rPr lang="en-US" sz="1600" i="1">
                                          <a:latin typeface="Cambria Math" charset="0"/>
                                        </a:rPr>
                                        <m:t>𝑖</m:t>
                                      </m:r>
                                    </m:sub>
                                  </m:sSub>
                                </m:e>
                              </m:d>
                            </m:e>
                          </m:func>
                        </m:num>
                        <m:den>
                          <m:r>
                            <a:rPr lang="en-US" sz="1600" i="1">
                              <a:latin typeface="Cambria Math" charset="0"/>
                            </a:rPr>
                            <m:t>1+</m:t>
                          </m:r>
                          <m:func>
                            <m:funcPr>
                              <m:ctrlPr>
                                <a:rPr lang="en-US" sz="1600" i="1">
                                  <a:latin typeface="Cambria Math" panose="02040503050406030204" pitchFamily="18" charset="0"/>
                                </a:rPr>
                              </m:ctrlPr>
                            </m:funcPr>
                            <m:fName>
                              <m:r>
                                <m:rPr>
                                  <m:sty m:val="p"/>
                                </m:rPr>
                                <a:rPr lang="en-US" sz="1600">
                                  <a:latin typeface="Cambria Math" charset="0"/>
                                </a:rPr>
                                <m:t>exp</m:t>
                              </m:r>
                            </m:fName>
                            <m:e>
                              <m:d>
                                <m:dPr>
                                  <m:ctrlPr>
                                    <a:rPr lang="en-US" sz="1600" i="1">
                                      <a:latin typeface="Cambria Math" panose="02040503050406030204" pitchFamily="18" charset="0"/>
                                    </a:rPr>
                                  </m:ctrlPr>
                                </m:dPr>
                                <m:e>
                                  <m:sSub>
                                    <m:sSubPr>
                                      <m:ctrlPr>
                                        <a:rPr lang="en-US" sz="1600" i="1">
                                          <a:latin typeface="Cambria Math" panose="02040503050406030204" pitchFamily="18" charset="0"/>
                                        </a:rPr>
                                      </m:ctrlPr>
                                    </m:sSubPr>
                                    <m:e>
                                      <m:r>
                                        <a:rPr lang="en-US" sz="1600" i="1">
                                          <a:latin typeface="Cambria Math" charset="0"/>
                                        </a:rPr>
                                        <m:t>𝜃</m:t>
                                      </m:r>
                                    </m:e>
                                    <m:sub>
                                      <m:r>
                                        <a:rPr lang="en-US" sz="1600" i="1">
                                          <a:latin typeface="Cambria Math" charset="0"/>
                                        </a:rPr>
                                        <m:t>𝑝</m:t>
                                      </m:r>
                                    </m:sub>
                                  </m:sSub>
                                  <m:r>
                                    <a:rPr lang="en-US" sz="1600" i="1">
                                      <a:latin typeface="Cambria Math" charset="0"/>
                                    </a:rPr>
                                    <m:t>−</m:t>
                                  </m:r>
                                  <m:sSub>
                                    <m:sSubPr>
                                      <m:ctrlPr>
                                        <a:rPr lang="en-US" sz="1600" i="1">
                                          <a:latin typeface="Cambria Math" panose="02040503050406030204" pitchFamily="18" charset="0"/>
                                        </a:rPr>
                                      </m:ctrlPr>
                                    </m:sSubPr>
                                    <m:e>
                                      <m:r>
                                        <a:rPr lang="en-US" sz="1600" i="1">
                                          <a:latin typeface="Cambria Math" charset="0"/>
                                        </a:rPr>
                                        <m:t>𝑏</m:t>
                                      </m:r>
                                    </m:e>
                                    <m:sub>
                                      <m:r>
                                        <a:rPr lang="en-US" sz="1600" i="1">
                                          <a:latin typeface="Cambria Math" charset="0"/>
                                        </a:rPr>
                                        <m:t>𝑖</m:t>
                                      </m:r>
                                    </m:sub>
                                  </m:sSub>
                                </m:e>
                              </m:d>
                            </m:e>
                          </m:func>
                        </m:den>
                      </m:f>
                    </m:oMath>
                  </m:oMathPara>
                </a14:m>
                <a:endParaRPr lang="en-US" sz="1600" dirty="0"/>
              </a:p>
            </p:txBody>
          </p:sp>
        </mc:Choice>
        <mc:Fallback xmlns="">
          <p:sp>
            <p:nvSpPr>
              <p:cNvPr id="42" name="TextBox 41"/>
              <p:cNvSpPr txBox="1">
                <a:spLocks noRot="1" noChangeAspect="1" noMove="1" noResize="1" noEditPoints="1" noAdjustHandles="1" noChangeArrowheads="1" noChangeShapeType="1" noTextEdit="1"/>
              </p:cNvSpPr>
              <p:nvPr/>
            </p:nvSpPr>
            <p:spPr>
              <a:xfrm>
                <a:off x="2094375" y="497869"/>
                <a:ext cx="3551550" cy="939553"/>
              </a:xfrm>
              <a:prstGeom prst="rect">
                <a:avLst/>
              </a:prstGeom>
              <a:blipFill rotWithShape="0">
                <a:blip r:embed="rId4"/>
                <a:stretch>
                  <a:fillRect l="-1031" t="-1948"/>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BB7C2CB5-800A-034B-8A3D-55404C88A3BD}"/>
              </a:ext>
            </a:extLst>
          </p:cNvPr>
          <p:cNvSpPr>
            <a:spLocks noGrp="1"/>
          </p:cNvSpPr>
          <p:nvPr>
            <p:ph type="sldNum" sz="quarter" idx="12"/>
          </p:nvPr>
        </p:nvSpPr>
        <p:spPr/>
        <p:txBody>
          <a:bodyPr/>
          <a:lstStyle/>
          <a:p>
            <a:fld id="{0B97A0ED-0713-854E-AE67-C1B678B4A72A}" type="slidenum">
              <a:rPr lang="en-US" smtClean="0"/>
              <a:t>38</a:t>
            </a:fld>
            <a:endParaRPr lang="en-US"/>
          </a:p>
        </p:txBody>
      </p:sp>
    </p:spTree>
    <p:extLst>
      <p:ext uri="{BB962C8B-B14F-4D97-AF65-F5344CB8AC3E}">
        <p14:creationId xmlns:p14="http://schemas.microsoft.com/office/powerpoint/2010/main" val="1705521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3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6" grpId="0"/>
      <p:bldP spid="42"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IRT as a “Factor Diagram”</a:t>
            </a:r>
          </a:p>
        </p:txBody>
      </p:sp>
      <mc:AlternateContent xmlns:mc="http://schemas.openxmlformats.org/markup-compatibility/2006" xmlns:a14="http://schemas.microsoft.com/office/drawing/2010/main">
        <mc:Choice Requires="a14">
          <p:sp>
            <p:nvSpPr>
              <p:cNvPr id="5" name="Oval 4"/>
              <p:cNvSpPr/>
              <p:nvPr/>
            </p:nvSpPr>
            <p:spPr>
              <a:xfrm>
                <a:off x="5376249" y="3838669"/>
                <a:ext cx="1439501" cy="1439501"/>
              </a:xfrm>
              <a:prstGeom prst="ellipse">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800" b="0" i="1" smtClean="0">
                          <a:solidFill>
                            <a:schemeClr val="tx1"/>
                          </a:solidFill>
                          <a:latin typeface="Cambria Math" charset="0"/>
                        </a:rPr>
                        <m:t> </m:t>
                      </m:r>
                      <m:r>
                        <a:rPr lang="en-US" sz="3800" b="0" i="1" smtClean="0">
                          <a:solidFill>
                            <a:schemeClr val="tx1"/>
                          </a:solidFill>
                          <a:latin typeface="Cambria Math" charset="0"/>
                        </a:rPr>
                        <m:t>𝜃</m:t>
                      </m:r>
                    </m:oMath>
                  </m:oMathPara>
                </a14:m>
                <a:endParaRPr lang="en-US" sz="3800" dirty="0"/>
              </a:p>
            </p:txBody>
          </p:sp>
        </mc:Choice>
        <mc:Fallback xmlns="">
          <p:sp>
            <p:nvSpPr>
              <p:cNvPr id="5" name="Oval 4"/>
              <p:cNvSpPr>
                <a:spLocks noRot="1" noChangeAspect="1" noMove="1" noResize="1" noEditPoints="1" noAdjustHandles="1" noChangeArrowheads="1" noChangeShapeType="1" noTextEdit="1"/>
              </p:cNvSpPr>
              <p:nvPr/>
            </p:nvSpPr>
            <p:spPr>
              <a:xfrm>
                <a:off x="5376249" y="3838669"/>
                <a:ext cx="1439501" cy="1439501"/>
              </a:xfrm>
              <a:prstGeom prst="ellipse">
                <a:avLst/>
              </a:prstGeom>
              <a:blipFill rotWithShape="0">
                <a:blip r:embed="rId3"/>
                <a:stretch>
                  <a:fillRect/>
                </a:stretch>
              </a:blipFill>
              <a:ln>
                <a:solidFill>
                  <a:schemeClr val="tx1"/>
                </a:solidFill>
              </a:ln>
            </p:spPr>
            <p:txBody>
              <a:bodyPr/>
              <a:lstStyle/>
              <a:p>
                <a:r>
                  <a:rPr lang="en-US">
                    <a:noFill/>
                  </a:rPr>
                  <a:t> </a:t>
                </a:r>
              </a:p>
            </p:txBody>
          </p:sp>
        </mc:Fallback>
      </mc:AlternateContent>
      <p:cxnSp>
        <p:nvCxnSpPr>
          <p:cNvPr id="7" name="Straight Arrow Connector 6"/>
          <p:cNvCxnSpPr>
            <a:stCxn id="5" idx="1"/>
          </p:cNvCxnSpPr>
          <p:nvPr/>
        </p:nvCxnSpPr>
        <p:spPr>
          <a:xfrm flipH="1" flipV="1">
            <a:off x="3576449" y="3204643"/>
            <a:ext cx="2010610" cy="84483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2885472" y="1984925"/>
            <a:ext cx="851026" cy="851026"/>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Item 1</a:t>
            </a:r>
          </a:p>
        </p:txBody>
      </p:sp>
      <p:cxnSp>
        <p:nvCxnSpPr>
          <p:cNvPr id="12" name="Straight Arrow Connector 11"/>
          <p:cNvCxnSpPr/>
          <p:nvPr/>
        </p:nvCxnSpPr>
        <p:spPr>
          <a:xfrm flipH="1" flipV="1">
            <a:off x="4932222" y="3195590"/>
            <a:ext cx="862535" cy="69740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4235512" y="1984925"/>
            <a:ext cx="851026" cy="851026"/>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Item 2</a:t>
            </a:r>
          </a:p>
        </p:txBody>
      </p:sp>
      <p:cxnSp>
        <p:nvCxnSpPr>
          <p:cNvPr id="14" name="Straight Arrow Connector 13"/>
          <p:cNvCxnSpPr>
            <a:stCxn id="5" idx="0"/>
          </p:cNvCxnSpPr>
          <p:nvPr/>
        </p:nvCxnSpPr>
        <p:spPr>
          <a:xfrm flipV="1">
            <a:off x="6096000" y="3325643"/>
            <a:ext cx="8703" cy="51302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585552" y="1984925"/>
            <a:ext cx="851026" cy="851026"/>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Item 3</a:t>
            </a:r>
          </a:p>
        </p:txBody>
      </p:sp>
      <p:cxnSp>
        <p:nvCxnSpPr>
          <p:cNvPr id="25" name="Straight Arrow Connector 24"/>
          <p:cNvCxnSpPr>
            <a:endCxn id="141" idx="0"/>
          </p:cNvCxnSpPr>
          <p:nvPr/>
        </p:nvCxnSpPr>
        <p:spPr>
          <a:xfrm flipV="1">
            <a:off x="6444099" y="3308799"/>
            <a:ext cx="693220" cy="61590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Rectangle 25"/>
          <p:cNvSpPr/>
          <p:nvPr/>
        </p:nvSpPr>
        <p:spPr>
          <a:xfrm>
            <a:off x="6935592" y="1984925"/>
            <a:ext cx="851026" cy="851026"/>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Item 2</a:t>
            </a:r>
          </a:p>
        </p:txBody>
      </p:sp>
      <p:cxnSp>
        <p:nvCxnSpPr>
          <p:cNvPr id="27" name="Straight Arrow Connector 26"/>
          <p:cNvCxnSpPr>
            <a:stCxn id="5" idx="7"/>
          </p:cNvCxnSpPr>
          <p:nvPr/>
        </p:nvCxnSpPr>
        <p:spPr>
          <a:xfrm flipV="1">
            <a:off x="6604940" y="3071665"/>
            <a:ext cx="1777968" cy="97781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Rectangle 27"/>
          <p:cNvSpPr/>
          <p:nvPr/>
        </p:nvSpPr>
        <p:spPr>
          <a:xfrm>
            <a:off x="8285632" y="1984925"/>
            <a:ext cx="851026" cy="851026"/>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Item 3</a:t>
            </a:r>
          </a:p>
        </p:txBody>
      </p:sp>
      <p:grpSp>
        <p:nvGrpSpPr>
          <p:cNvPr id="68" name="Group 2"/>
          <p:cNvGrpSpPr>
            <a:grpSpLocks/>
          </p:cNvGrpSpPr>
          <p:nvPr/>
        </p:nvGrpSpPr>
        <p:grpSpPr bwMode="auto">
          <a:xfrm>
            <a:off x="3056118" y="2844803"/>
            <a:ext cx="508940" cy="483400"/>
            <a:chOff x="1148" y="351"/>
            <a:chExt cx="3567" cy="3388"/>
          </a:xfrm>
        </p:grpSpPr>
        <p:sp>
          <p:nvSpPr>
            <p:cNvPr id="69" name="Freeform 3"/>
            <p:cNvSpPr>
              <a:spLocks/>
            </p:cNvSpPr>
            <p:nvPr/>
          </p:nvSpPr>
          <p:spPr bwMode="auto">
            <a:xfrm>
              <a:off x="1342" y="479"/>
              <a:ext cx="3240" cy="3069"/>
            </a:xfrm>
            <a:custGeom>
              <a:avLst/>
              <a:gdLst>
                <a:gd name="T0" fmla="*/ 0 w 3240"/>
                <a:gd name="T1" fmla="*/ 3069 h 3069"/>
                <a:gd name="T2" fmla="*/ 54 w 3240"/>
                <a:gd name="T3" fmla="*/ 3069 h 3069"/>
                <a:gd name="T4" fmla="*/ 107 w 3240"/>
                <a:gd name="T5" fmla="*/ 3061 h 3069"/>
                <a:gd name="T6" fmla="*/ 161 w 3240"/>
                <a:gd name="T7" fmla="*/ 3061 h 3069"/>
                <a:gd name="T8" fmla="*/ 215 w 3240"/>
                <a:gd name="T9" fmla="*/ 3054 h 3069"/>
                <a:gd name="T10" fmla="*/ 268 w 3240"/>
                <a:gd name="T11" fmla="*/ 3047 h 3069"/>
                <a:gd name="T12" fmla="*/ 322 w 3240"/>
                <a:gd name="T13" fmla="*/ 3040 h 3069"/>
                <a:gd name="T14" fmla="*/ 375 w 3240"/>
                <a:gd name="T15" fmla="*/ 3026 h 3069"/>
                <a:gd name="T16" fmla="*/ 429 w 3240"/>
                <a:gd name="T17" fmla="*/ 3019 h 3069"/>
                <a:gd name="T18" fmla="*/ 482 w 3240"/>
                <a:gd name="T19" fmla="*/ 3005 h 3069"/>
                <a:gd name="T20" fmla="*/ 536 w 3240"/>
                <a:gd name="T21" fmla="*/ 2991 h 3069"/>
                <a:gd name="T22" fmla="*/ 596 w 3240"/>
                <a:gd name="T23" fmla="*/ 2969 h 3069"/>
                <a:gd name="T24" fmla="*/ 650 w 3240"/>
                <a:gd name="T25" fmla="*/ 2948 h 3069"/>
                <a:gd name="T26" fmla="*/ 703 w 3240"/>
                <a:gd name="T27" fmla="*/ 2927 h 3069"/>
                <a:gd name="T28" fmla="*/ 757 w 3240"/>
                <a:gd name="T29" fmla="*/ 2898 h 3069"/>
                <a:gd name="T30" fmla="*/ 810 w 3240"/>
                <a:gd name="T31" fmla="*/ 2863 h 3069"/>
                <a:gd name="T32" fmla="*/ 864 w 3240"/>
                <a:gd name="T33" fmla="*/ 2828 h 3069"/>
                <a:gd name="T34" fmla="*/ 917 w 3240"/>
                <a:gd name="T35" fmla="*/ 2785 h 3069"/>
                <a:gd name="T36" fmla="*/ 971 w 3240"/>
                <a:gd name="T37" fmla="*/ 2728 h 3069"/>
                <a:gd name="T38" fmla="*/ 1024 w 3240"/>
                <a:gd name="T39" fmla="*/ 2672 h 3069"/>
                <a:gd name="T40" fmla="*/ 1078 w 3240"/>
                <a:gd name="T41" fmla="*/ 2608 h 3069"/>
                <a:gd name="T42" fmla="*/ 1131 w 3240"/>
                <a:gd name="T43" fmla="*/ 2537 h 3069"/>
                <a:gd name="T44" fmla="*/ 1185 w 3240"/>
                <a:gd name="T45" fmla="*/ 2452 h 3069"/>
                <a:gd name="T46" fmla="*/ 1238 w 3240"/>
                <a:gd name="T47" fmla="*/ 2367 h 3069"/>
                <a:gd name="T48" fmla="*/ 1299 w 3240"/>
                <a:gd name="T49" fmla="*/ 2268 h 3069"/>
                <a:gd name="T50" fmla="*/ 1352 w 3240"/>
                <a:gd name="T51" fmla="*/ 2161 h 3069"/>
                <a:gd name="T52" fmla="*/ 1406 w 3240"/>
                <a:gd name="T53" fmla="*/ 2041 h 3069"/>
                <a:gd name="T54" fmla="*/ 1459 w 3240"/>
                <a:gd name="T55" fmla="*/ 1920 h 3069"/>
                <a:gd name="T56" fmla="*/ 1513 w 3240"/>
                <a:gd name="T57" fmla="*/ 1793 h 3069"/>
                <a:gd name="T58" fmla="*/ 1566 w 3240"/>
                <a:gd name="T59" fmla="*/ 1665 h 3069"/>
                <a:gd name="T60" fmla="*/ 1620 w 3240"/>
                <a:gd name="T61" fmla="*/ 1531 h 3069"/>
                <a:gd name="T62" fmla="*/ 1674 w 3240"/>
                <a:gd name="T63" fmla="*/ 1403 h 3069"/>
                <a:gd name="T64" fmla="*/ 1727 w 3240"/>
                <a:gd name="T65" fmla="*/ 1276 h 3069"/>
                <a:gd name="T66" fmla="*/ 1781 w 3240"/>
                <a:gd name="T67" fmla="*/ 1148 h 3069"/>
                <a:gd name="T68" fmla="*/ 1834 w 3240"/>
                <a:gd name="T69" fmla="*/ 1028 h 3069"/>
                <a:gd name="T70" fmla="*/ 1888 w 3240"/>
                <a:gd name="T71" fmla="*/ 907 h 3069"/>
                <a:gd name="T72" fmla="*/ 1941 w 3240"/>
                <a:gd name="T73" fmla="*/ 801 h 3069"/>
                <a:gd name="T74" fmla="*/ 2001 w 3240"/>
                <a:gd name="T75" fmla="*/ 702 h 3069"/>
                <a:gd name="T76" fmla="*/ 2055 w 3240"/>
                <a:gd name="T77" fmla="*/ 616 h 3069"/>
                <a:gd name="T78" fmla="*/ 2109 w 3240"/>
                <a:gd name="T79" fmla="*/ 531 h 3069"/>
                <a:gd name="T80" fmla="*/ 2162 w 3240"/>
                <a:gd name="T81" fmla="*/ 461 h 3069"/>
                <a:gd name="T82" fmla="*/ 2216 w 3240"/>
                <a:gd name="T83" fmla="*/ 397 h 3069"/>
                <a:gd name="T84" fmla="*/ 2269 w 3240"/>
                <a:gd name="T85" fmla="*/ 340 h 3069"/>
                <a:gd name="T86" fmla="*/ 2323 w 3240"/>
                <a:gd name="T87" fmla="*/ 283 h 3069"/>
                <a:gd name="T88" fmla="*/ 2376 w 3240"/>
                <a:gd name="T89" fmla="*/ 241 h 3069"/>
                <a:gd name="T90" fmla="*/ 2430 w 3240"/>
                <a:gd name="T91" fmla="*/ 205 h 3069"/>
                <a:gd name="T92" fmla="*/ 2483 w 3240"/>
                <a:gd name="T93" fmla="*/ 170 h 3069"/>
                <a:gd name="T94" fmla="*/ 2537 w 3240"/>
                <a:gd name="T95" fmla="*/ 142 h 3069"/>
                <a:gd name="T96" fmla="*/ 2590 w 3240"/>
                <a:gd name="T97" fmla="*/ 120 h 3069"/>
                <a:gd name="T98" fmla="*/ 2644 w 3240"/>
                <a:gd name="T99" fmla="*/ 99 h 3069"/>
                <a:gd name="T100" fmla="*/ 2704 w 3240"/>
                <a:gd name="T101" fmla="*/ 78 h 3069"/>
                <a:gd name="T102" fmla="*/ 2758 w 3240"/>
                <a:gd name="T103" fmla="*/ 64 h 3069"/>
                <a:gd name="T104" fmla="*/ 2811 w 3240"/>
                <a:gd name="T105" fmla="*/ 50 h 3069"/>
                <a:gd name="T106" fmla="*/ 2865 w 3240"/>
                <a:gd name="T107" fmla="*/ 42 h 3069"/>
                <a:gd name="T108" fmla="*/ 2918 w 3240"/>
                <a:gd name="T109" fmla="*/ 28 h 3069"/>
                <a:gd name="T110" fmla="*/ 2972 w 3240"/>
                <a:gd name="T111" fmla="*/ 21 h 3069"/>
                <a:gd name="T112" fmla="*/ 3025 w 3240"/>
                <a:gd name="T113" fmla="*/ 14 h 3069"/>
                <a:gd name="T114" fmla="*/ 3079 w 3240"/>
                <a:gd name="T115" fmla="*/ 7 h 3069"/>
                <a:gd name="T116" fmla="*/ 3132 w 3240"/>
                <a:gd name="T117" fmla="*/ 7 h 3069"/>
                <a:gd name="T118" fmla="*/ 3186 w 3240"/>
                <a:gd name="T119" fmla="*/ 0 h 3069"/>
                <a:gd name="T120" fmla="*/ 3240 w 3240"/>
                <a:gd name="T121" fmla="*/ 0 h 3069"/>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3240"/>
                <a:gd name="T184" fmla="*/ 0 h 3069"/>
                <a:gd name="T185" fmla="*/ 3240 w 3240"/>
                <a:gd name="T186" fmla="*/ 3069 h 3069"/>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3240" h="3069">
                  <a:moveTo>
                    <a:pt x="0" y="3069"/>
                  </a:moveTo>
                  <a:lnTo>
                    <a:pt x="54" y="3069"/>
                  </a:lnTo>
                  <a:lnTo>
                    <a:pt x="107" y="3061"/>
                  </a:lnTo>
                  <a:lnTo>
                    <a:pt x="161" y="3061"/>
                  </a:lnTo>
                  <a:lnTo>
                    <a:pt x="215" y="3054"/>
                  </a:lnTo>
                  <a:lnTo>
                    <a:pt x="268" y="3047"/>
                  </a:lnTo>
                  <a:lnTo>
                    <a:pt x="322" y="3040"/>
                  </a:lnTo>
                  <a:lnTo>
                    <a:pt x="375" y="3026"/>
                  </a:lnTo>
                  <a:lnTo>
                    <a:pt x="429" y="3019"/>
                  </a:lnTo>
                  <a:lnTo>
                    <a:pt x="482" y="3005"/>
                  </a:lnTo>
                  <a:lnTo>
                    <a:pt x="536" y="2991"/>
                  </a:lnTo>
                  <a:lnTo>
                    <a:pt x="596" y="2969"/>
                  </a:lnTo>
                  <a:lnTo>
                    <a:pt x="650" y="2948"/>
                  </a:lnTo>
                  <a:lnTo>
                    <a:pt x="703" y="2927"/>
                  </a:lnTo>
                  <a:lnTo>
                    <a:pt x="757" y="2898"/>
                  </a:lnTo>
                  <a:lnTo>
                    <a:pt x="810" y="2863"/>
                  </a:lnTo>
                  <a:lnTo>
                    <a:pt x="864" y="2828"/>
                  </a:lnTo>
                  <a:lnTo>
                    <a:pt x="917" y="2785"/>
                  </a:lnTo>
                  <a:lnTo>
                    <a:pt x="971" y="2728"/>
                  </a:lnTo>
                  <a:lnTo>
                    <a:pt x="1024" y="2672"/>
                  </a:lnTo>
                  <a:lnTo>
                    <a:pt x="1078" y="2608"/>
                  </a:lnTo>
                  <a:lnTo>
                    <a:pt x="1131" y="2537"/>
                  </a:lnTo>
                  <a:lnTo>
                    <a:pt x="1185" y="2452"/>
                  </a:lnTo>
                  <a:lnTo>
                    <a:pt x="1238" y="2367"/>
                  </a:lnTo>
                  <a:lnTo>
                    <a:pt x="1299" y="2268"/>
                  </a:lnTo>
                  <a:lnTo>
                    <a:pt x="1352" y="2161"/>
                  </a:lnTo>
                  <a:lnTo>
                    <a:pt x="1406" y="2041"/>
                  </a:lnTo>
                  <a:lnTo>
                    <a:pt x="1459" y="1920"/>
                  </a:lnTo>
                  <a:lnTo>
                    <a:pt x="1513" y="1793"/>
                  </a:lnTo>
                  <a:lnTo>
                    <a:pt x="1566" y="1665"/>
                  </a:lnTo>
                  <a:lnTo>
                    <a:pt x="1620" y="1531"/>
                  </a:lnTo>
                  <a:lnTo>
                    <a:pt x="1674" y="1403"/>
                  </a:lnTo>
                  <a:lnTo>
                    <a:pt x="1727" y="1276"/>
                  </a:lnTo>
                  <a:lnTo>
                    <a:pt x="1781" y="1148"/>
                  </a:lnTo>
                  <a:lnTo>
                    <a:pt x="1834" y="1028"/>
                  </a:lnTo>
                  <a:lnTo>
                    <a:pt x="1888" y="907"/>
                  </a:lnTo>
                  <a:lnTo>
                    <a:pt x="1941" y="801"/>
                  </a:lnTo>
                  <a:lnTo>
                    <a:pt x="2001" y="702"/>
                  </a:lnTo>
                  <a:lnTo>
                    <a:pt x="2055" y="616"/>
                  </a:lnTo>
                  <a:lnTo>
                    <a:pt x="2109" y="531"/>
                  </a:lnTo>
                  <a:lnTo>
                    <a:pt x="2162" y="461"/>
                  </a:lnTo>
                  <a:lnTo>
                    <a:pt x="2216" y="397"/>
                  </a:lnTo>
                  <a:lnTo>
                    <a:pt x="2269" y="340"/>
                  </a:lnTo>
                  <a:lnTo>
                    <a:pt x="2323" y="283"/>
                  </a:lnTo>
                  <a:lnTo>
                    <a:pt x="2376" y="241"/>
                  </a:lnTo>
                  <a:lnTo>
                    <a:pt x="2430" y="205"/>
                  </a:lnTo>
                  <a:lnTo>
                    <a:pt x="2483" y="170"/>
                  </a:lnTo>
                  <a:lnTo>
                    <a:pt x="2537" y="142"/>
                  </a:lnTo>
                  <a:lnTo>
                    <a:pt x="2590" y="120"/>
                  </a:lnTo>
                  <a:lnTo>
                    <a:pt x="2644" y="99"/>
                  </a:lnTo>
                  <a:lnTo>
                    <a:pt x="2704" y="78"/>
                  </a:lnTo>
                  <a:lnTo>
                    <a:pt x="2758" y="64"/>
                  </a:lnTo>
                  <a:lnTo>
                    <a:pt x="2811" y="50"/>
                  </a:lnTo>
                  <a:lnTo>
                    <a:pt x="2865" y="42"/>
                  </a:lnTo>
                  <a:lnTo>
                    <a:pt x="2918" y="28"/>
                  </a:lnTo>
                  <a:lnTo>
                    <a:pt x="2972" y="21"/>
                  </a:lnTo>
                  <a:lnTo>
                    <a:pt x="3025" y="14"/>
                  </a:lnTo>
                  <a:lnTo>
                    <a:pt x="3079" y="7"/>
                  </a:lnTo>
                  <a:lnTo>
                    <a:pt x="3132" y="7"/>
                  </a:lnTo>
                  <a:lnTo>
                    <a:pt x="3186" y="0"/>
                  </a:lnTo>
                  <a:lnTo>
                    <a:pt x="3240" y="0"/>
                  </a:lnTo>
                </a:path>
              </a:pathLst>
            </a:custGeom>
            <a:noFill/>
            <a:ln w="11113">
              <a:solidFill>
                <a:srgbClr val="000000"/>
              </a:solidFill>
              <a:prstDash val="solid"/>
              <a:round/>
              <a:headEnd/>
              <a:tailEnd/>
            </a:ln>
          </p:spPr>
          <p:txBody>
            <a:bodyPr/>
            <a:lstStyle/>
            <a:p>
              <a:endParaRPr lang="en-US" dirty="0"/>
            </a:p>
          </p:txBody>
        </p:sp>
        <p:sp>
          <p:nvSpPr>
            <p:cNvPr id="70" name="Line 4"/>
            <p:cNvSpPr>
              <a:spLocks noChangeShapeType="1"/>
            </p:cNvSpPr>
            <p:nvPr/>
          </p:nvSpPr>
          <p:spPr bwMode="auto">
            <a:xfrm>
              <a:off x="1342" y="3675"/>
              <a:ext cx="3240" cy="1"/>
            </a:xfrm>
            <a:prstGeom prst="line">
              <a:avLst/>
            </a:prstGeom>
            <a:noFill/>
            <a:ln w="11113">
              <a:solidFill>
                <a:srgbClr val="000000"/>
              </a:solidFill>
              <a:round/>
              <a:headEnd/>
              <a:tailEnd/>
            </a:ln>
          </p:spPr>
          <p:txBody>
            <a:bodyPr/>
            <a:lstStyle/>
            <a:p>
              <a:endParaRPr lang="en-US" dirty="0"/>
            </a:p>
          </p:txBody>
        </p:sp>
        <p:sp>
          <p:nvSpPr>
            <p:cNvPr id="71" name="Line 5"/>
            <p:cNvSpPr>
              <a:spLocks noChangeShapeType="1"/>
            </p:cNvSpPr>
            <p:nvPr/>
          </p:nvSpPr>
          <p:spPr bwMode="auto">
            <a:xfrm>
              <a:off x="1342" y="3675"/>
              <a:ext cx="1" cy="64"/>
            </a:xfrm>
            <a:prstGeom prst="line">
              <a:avLst/>
            </a:prstGeom>
            <a:noFill/>
            <a:ln w="11113">
              <a:solidFill>
                <a:srgbClr val="000000"/>
              </a:solidFill>
              <a:round/>
              <a:headEnd/>
              <a:tailEnd/>
            </a:ln>
          </p:spPr>
          <p:txBody>
            <a:bodyPr/>
            <a:lstStyle/>
            <a:p>
              <a:endParaRPr lang="en-US" dirty="0"/>
            </a:p>
          </p:txBody>
        </p:sp>
        <p:sp>
          <p:nvSpPr>
            <p:cNvPr id="72" name="Line 6"/>
            <p:cNvSpPr>
              <a:spLocks noChangeShapeType="1"/>
            </p:cNvSpPr>
            <p:nvPr/>
          </p:nvSpPr>
          <p:spPr bwMode="auto">
            <a:xfrm>
              <a:off x="1878" y="3675"/>
              <a:ext cx="1" cy="64"/>
            </a:xfrm>
            <a:prstGeom prst="line">
              <a:avLst/>
            </a:prstGeom>
            <a:noFill/>
            <a:ln w="11113">
              <a:solidFill>
                <a:srgbClr val="000000"/>
              </a:solidFill>
              <a:round/>
              <a:headEnd/>
              <a:tailEnd/>
            </a:ln>
          </p:spPr>
          <p:txBody>
            <a:bodyPr/>
            <a:lstStyle/>
            <a:p>
              <a:endParaRPr lang="en-US" dirty="0"/>
            </a:p>
          </p:txBody>
        </p:sp>
        <p:sp>
          <p:nvSpPr>
            <p:cNvPr id="73" name="Line 7"/>
            <p:cNvSpPr>
              <a:spLocks noChangeShapeType="1"/>
            </p:cNvSpPr>
            <p:nvPr/>
          </p:nvSpPr>
          <p:spPr bwMode="auto">
            <a:xfrm>
              <a:off x="2420" y="3675"/>
              <a:ext cx="1" cy="64"/>
            </a:xfrm>
            <a:prstGeom prst="line">
              <a:avLst/>
            </a:prstGeom>
            <a:noFill/>
            <a:ln w="11113">
              <a:solidFill>
                <a:srgbClr val="000000"/>
              </a:solidFill>
              <a:round/>
              <a:headEnd/>
              <a:tailEnd/>
            </a:ln>
          </p:spPr>
          <p:txBody>
            <a:bodyPr/>
            <a:lstStyle/>
            <a:p>
              <a:endParaRPr lang="en-US" dirty="0"/>
            </a:p>
          </p:txBody>
        </p:sp>
        <p:sp>
          <p:nvSpPr>
            <p:cNvPr id="74" name="Line 8"/>
            <p:cNvSpPr>
              <a:spLocks noChangeShapeType="1"/>
            </p:cNvSpPr>
            <p:nvPr/>
          </p:nvSpPr>
          <p:spPr bwMode="auto">
            <a:xfrm>
              <a:off x="2962" y="3675"/>
              <a:ext cx="1" cy="64"/>
            </a:xfrm>
            <a:prstGeom prst="line">
              <a:avLst/>
            </a:prstGeom>
            <a:noFill/>
            <a:ln w="11113">
              <a:solidFill>
                <a:srgbClr val="000000"/>
              </a:solidFill>
              <a:round/>
              <a:headEnd/>
              <a:tailEnd/>
            </a:ln>
          </p:spPr>
          <p:txBody>
            <a:bodyPr/>
            <a:lstStyle/>
            <a:p>
              <a:endParaRPr lang="en-US" dirty="0"/>
            </a:p>
          </p:txBody>
        </p:sp>
        <p:sp>
          <p:nvSpPr>
            <p:cNvPr id="75" name="Line 9"/>
            <p:cNvSpPr>
              <a:spLocks noChangeShapeType="1"/>
            </p:cNvSpPr>
            <p:nvPr/>
          </p:nvSpPr>
          <p:spPr bwMode="auto">
            <a:xfrm>
              <a:off x="3504" y="3675"/>
              <a:ext cx="1" cy="64"/>
            </a:xfrm>
            <a:prstGeom prst="line">
              <a:avLst/>
            </a:prstGeom>
            <a:noFill/>
            <a:ln w="11113">
              <a:solidFill>
                <a:srgbClr val="000000"/>
              </a:solidFill>
              <a:round/>
              <a:headEnd/>
              <a:tailEnd/>
            </a:ln>
          </p:spPr>
          <p:txBody>
            <a:bodyPr/>
            <a:lstStyle/>
            <a:p>
              <a:endParaRPr lang="en-US" dirty="0"/>
            </a:p>
          </p:txBody>
        </p:sp>
        <p:sp>
          <p:nvSpPr>
            <p:cNvPr id="76" name="Line 10"/>
            <p:cNvSpPr>
              <a:spLocks noChangeShapeType="1"/>
            </p:cNvSpPr>
            <p:nvPr/>
          </p:nvSpPr>
          <p:spPr bwMode="auto">
            <a:xfrm>
              <a:off x="4046" y="3675"/>
              <a:ext cx="1" cy="64"/>
            </a:xfrm>
            <a:prstGeom prst="line">
              <a:avLst/>
            </a:prstGeom>
            <a:noFill/>
            <a:ln w="11113">
              <a:solidFill>
                <a:srgbClr val="000000"/>
              </a:solidFill>
              <a:round/>
              <a:headEnd/>
              <a:tailEnd/>
            </a:ln>
          </p:spPr>
          <p:txBody>
            <a:bodyPr/>
            <a:lstStyle/>
            <a:p>
              <a:endParaRPr lang="en-US" dirty="0"/>
            </a:p>
          </p:txBody>
        </p:sp>
        <p:sp>
          <p:nvSpPr>
            <p:cNvPr id="77" name="Line 11"/>
            <p:cNvSpPr>
              <a:spLocks noChangeShapeType="1"/>
            </p:cNvSpPr>
            <p:nvPr/>
          </p:nvSpPr>
          <p:spPr bwMode="auto">
            <a:xfrm>
              <a:off x="4582" y="3675"/>
              <a:ext cx="1" cy="64"/>
            </a:xfrm>
            <a:prstGeom prst="line">
              <a:avLst/>
            </a:prstGeom>
            <a:noFill/>
            <a:ln w="11113">
              <a:solidFill>
                <a:srgbClr val="000000"/>
              </a:solidFill>
              <a:round/>
              <a:headEnd/>
              <a:tailEnd/>
            </a:ln>
          </p:spPr>
          <p:txBody>
            <a:bodyPr/>
            <a:lstStyle/>
            <a:p>
              <a:endParaRPr lang="en-US" dirty="0"/>
            </a:p>
          </p:txBody>
        </p:sp>
        <p:sp>
          <p:nvSpPr>
            <p:cNvPr id="85" name="Line 19"/>
            <p:cNvSpPr>
              <a:spLocks noChangeShapeType="1"/>
            </p:cNvSpPr>
            <p:nvPr/>
          </p:nvSpPr>
          <p:spPr bwMode="auto">
            <a:xfrm flipV="1">
              <a:off x="1209" y="458"/>
              <a:ext cx="1" cy="3111"/>
            </a:xfrm>
            <a:prstGeom prst="line">
              <a:avLst/>
            </a:prstGeom>
            <a:noFill/>
            <a:ln w="11113">
              <a:solidFill>
                <a:srgbClr val="000000"/>
              </a:solidFill>
              <a:round/>
              <a:headEnd/>
              <a:tailEnd/>
            </a:ln>
          </p:spPr>
          <p:txBody>
            <a:bodyPr/>
            <a:lstStyle/>
            <a:p>
              <a:endParaRPr lang="en-US" dirty="0"/>
            </a:p>
          </p:txBody>
        </p:sp>
        <p:sp>
          <p:nvSpPr>
            <p:cNvPr id="86" name="Line 20"/>
            <p:cNvSpPr>
              <a:spLocks noChangeShapeType="1"/>
            </p:cNvSpPr>
            <p:nvPr/>
          </p:nvSpPr>
          <p:spPr bwMode="auto">
            <a:xfrm flipH="1">
              <a:off x="1148" y="3569"/>
              <a:ext cx="61" cy="1"/>
            </a:xfrm>
            <a:prstGeom prst="line">
              <a:avLst/>
            </a:prstGeom>
            <a:noFill/>
            <a:ln w="11113">
              <a:solidFill>
                <a:srgbClr val="000000"/>
              </a:solidFill>
              <a:round/>
              <a:headEnd/>
              <a:tailEnd/>
            </a:ln>
          </p:spPr>
          <p:txBody>
            <a:bodyPr/>
            <a:lstStyle/>
            <a:p>
              <a:endParaRPr lang="en-US" dirty="0"/>
            </a:p>
          </p:txBody>
        </p:sp>
        <p:sp>
          <p:nvSpPr>
            <p:cNvPr id="87" name="Line 21"/>
            <p:cNvSpPr>
              <a:spLocks noChangeShapeType="1"/>
            </p:cNvSpPr>
            <p:nvPr/>
          </p:nvSpPr>
          <p:spPr bwMode="auto">
            <a:xfrm flipH="1">
              <a:off x="1148" y="2945"/>
              <a:ext cx="61" cy="1"/>
            </a:xfrm>
            <a:prstGeom prst="line">
              <a:avLst/>
            </a:prstGeom>
            <a:noFill/>
            <a:ln w="11113">
              <a:solidFill>
                <a:srgbClr val="000000"/>
              </a:solidFill>
              <a:round/>
              <a:headEnd/>
              <a:tailEnd/>
            </a:ln>
          </p:spPr>
          <p:txBody>
            <a:bodyPr/>
            <a:lstStyle/>
            <a:p>
              <a:endParaRPr lang="en-US" dirty="0"/>
            </a:p>
          </p:txBody>
        </p:sp>
        <p:sp>
          <p:nvSpPr>
            <p:cNvPr id="88" name="Line 22"/>
            <p:cNvSpPr>
              <a:spLocks noChangeShapeType="1"/>
            </p:cNvSpPr>
            <p:nvPr/>
          </p:nvSpPr>
          <p:spPr bwMode="auto">
            <a:xfrm flipH="1">
              <a:off x="1148" y="2321"/>
              <a:ext cx="61" cy="1"/>
            </a:xfrm>
            <a:prstGeom prst="line">
              <a:avLst/>
            </a:prstGeom>
            <a:noFill/>
            <a:ln w="11113">
              <a:solidFill>
                <a:srgbClr val="000000"/>
              </a:solidFill>
              <a:round/>
              <a:headEnd/>
              <a:tailEnd/>
            </a:ln>
          </p:spPr>
          <p:txBody>
            <a:bodyPr/>
            <a:lstStyle/>
            <a:p>
              <a:endParaRPr lang="en-US" dirty="0"/>
            </a:p>
          </p:txBody>
        </p:sp>
        <p:sp>
          <p:nvSpPr>
            <p:cNvPr id="89" name="Line 23"/>
            <p:cNvSpPr>
              <a:spLocks noChangeShapeType="1"/>
            </p:cNvSpPr>
            <p:nvPr/>
          </p:nvSpPr>
          <p:spPr bwMode="auto">
            <a:xfrm flipH="1">
              <a:off x="1148" y="1705"/>
              <a:ext cx="61" cy="1"/>
            </a:xfrm>
            <a:prstGeom prst="line">
              <a:avLst/>
            </a:prstGeom>
            <a:noFill/>
            <a:ln w="11113">
              <a:solidFill>
                <a:srgbClr val="000000"/>
              </a:solidFill>
              <a:round/>
              <a:headEnd/>
              <a:tailEnd/>
            </a:ln>
          </p:spPr>
          <p:txBody>
            <a:bodyPr/>
            <a:lstStyle/>
            <a:p>
              <a:endParaRPr lang="en-US" dirty="0"/>
            </a:p>
          </p:txBody>
        </p:sp>
        <p:sp>
          <p:nvSpPr>
            <p:cNvPr id="90" name="Line 24"/>
            <p:cNvSpPr>
              <a:spLocks noChangeShapeType="1"/>
            </p:cNvSpPr>
            <p:nvPr/>
          </p:nvSpPr>
          <p:spPr bwMode="auto">
            <a:xfrm flipH="1">
              <a:off x="1148" y="1081"/>
              <a:ext cx="61" cy="1"/>
            </a:xfrm>
            <a:prstGeom prst="line">
              <a:avLst/>
            </a:prstGeom>
            <a:noFill/>
            <a:ln w="11113">
              <a:solidFill>
                <a:srgbClr val="000000"/>
              </a:solidFill>
              <a:round/>
              <a:headEnd/>
              <a:tailEnd/>
            </a:ln>
          </p:spPr>
          <p:txBody>
            <a:bodyPr/>
            <a:lstStyle/>
            <a:p>
              <a:endParaRPr lang="en-US" dirty="0"/>
            </a:p>
          </p:txBody>
        </p:sp>
        <p:sp>
          <p:nvSpPr>
            <p:cNvPr id="91" name="Line 25"/>
            <p:cNvSpPr>
              <a:spLocks noChangeShapeType="1"/>
            </p:cNvSpPr>
            <p:nvPr/>
          </p:nvSpPr>
          <p:spPr bwMode="auto">
            <a:xfrm flipH="1">
              <a:off x="1148" y="458"/>
              <a:ext cx="61" cy="1"/>
            </a:xfrm>
            <a:prstGeom prst="line">
              <a:avLst/>
            </a:prstGeom>
            <a:noFill/>
            <a:ln w="11113">
              <a:solidFill>
                <a:srgbClr val="000000"/>
              </a:solidFill>
              <a:round/>
              <a:headEnd/>
              <a:tailEnd/>
            </a:ln>
          </p:spPr>
          <p:txBody>
            <a:bodyPr/>
            <a:lstStyle/>
            <a:p>
              <a:endParaRPr lang="en-US" dirty="0"/>
            </a:p>
          </p:txBody>
        </p:sp>
        <p:sp>
          <p:nvSpPr>
            <p:cNvPr id="98" name="Rectangle 32"/>
            <p:cNvSpPr>
              <a:spLocks noChangeArrowheads="1"/>
            </p:cNvSpPr>
            <p:nvPr/>
          </p:nvSpPr>
          <p:spPr bwMode="auto">
            <a:xfrm>
              <a:off x="1209" y="351"/>
              <a:ext cx="3506" cy="3324"/>
            </a:xfrm>
            <a:prstGeom prst="rect">
              <a:avLst/>
            </a:prstGeom>
            <a:noFill/>
            <a:ln w="11113">
              <a:solidFill>
                <a:srgbClr val="000000"/>
              </a:solidFill>
              <a:miter lim="800000"/>
              <a:headEnd/>
              <a:tailEnd/>
            </a:ln>
          </p:spPr>
          <p:txBody>
            <a:bodyPr/>
            <a:lstStyle/>
            <a:p>
              <a:endParaRPr lang="en-US" dirty="0"/>
            </a:p>
          </p:txBody>
        </p:sp>
      </p:grpSp>
      <p:grpSp>
        <p:nvGrpSpPr>
          <p:cNvPr id="103" name="Group 2"/>
          <p:cNvGrpSpPr>
            <a:grpSpLocks/>
          </p:cNvGrpSpPr>
          <p:nvPr/>
        </p:nvGrpSpPr>
        <p:grpSpPr bwMode="auto">
          <a:xfrm>
            <a:off x="4404884" y="2844803"/>
            <a:ext cx="508940" cy="483400"/>
            <a:chOff x="1148" y="351"/>
            <a:chExt cx="3567" cy="3388"/>
          </a:xfrm>
        </p:grpSpPr>
        <p:sp>
          <p:nvSpPr>
            <p:cNvPr id="104" name="Freeform 3"/>
            <p:cNvSpPr>
              <a:spLocks/>
            </p:cNvSpPr>
            <p:nvPr/>
          </p:nvSpPr>
          <p:spPr bwMode="auto">
            <a:xfrm>
              <a:off x="1342" y="479"/>
              <a:ext cx="3240" cy="3069"/>
            </a:xfrm>
            <a:custGeom>
              <a:avLst/>
              <a:gdLst>
                <a:gd name="T0" fmla="*/ 0 w 3240"/>
                <a:gd name="T1" fmla="*/ 3069 h 3069"/>
                <a:gd name="T2" fmla="*/ 54 w 3240"/>
                <a:gd name="T3" fmla="*/ 3069 h 3069"/>
                <a:gd name="T4" fmla="*/ 107 w 3240"/>
                <a:gd name="T5" fmla="*/ 3061 h 3069"/>
                <a:gd name="T6" fmla="*/ 161 w 3240"/>
                <a:gd name="T7" fmla="*/ 3061 h 3069"/>
                <a:gd name="T8" fmla="*/ 215 w 3240"/>
                <a:gd name="T9" fmla="*/ 3054 h 3069"/>
                <a:gd name="T10" fmla="*/ 268 w 3240"/>
                <a:gd name="T11" fmla="*/ 3047 h 3069"/>
                <a:gd name="T12" fmla="*/ 322 w 3240"/>
                <a:gd name="T13" fmla="*/ 3040 h 3069"/>
                <a:gd name="T14" fmla="*/ 375 w 3240"/>
                <a:gd name="T15" fmla="*/ 3026 h 3069"/>
                <a:gd name="T16" fmla="*/ 429 w 3240"/>
                <a:gd name="T17" fmla="*/ 3019 h 3069"/>
                <a:gd name="T18" fmla="*/ 482 w 3240"/>
                <a:gd name="T19" fmla="*/ 3005 h 3069"/>
                <a:gd name="T20" fmla="*/ 536 w 3240"/>
                <a:gd name="T21" fmla="*/ 2991 h 3069"/>
                <a:gd name="T22" fmla="*/ 596 w 3240"/>
                <a:gd name="T23" fmla="*/ 2969 h 3069"/>
                <a:gd name="T24" fmla="*/ 650 w 3240"/>
                <a:gd name="T25" fmla="*/ 2948 h 3069"/>
                <a:gd name="T26" fmla="*/ 703 w 3240"/>
                <a:gd name="T27" fmla="*/ 2927 h 3069"/>
                <a:gd name="T28" fmla="*/ 757 w 3240"/>
                <a:gd name="T29" fmla="*/ 2898 h 3069"/>
                <a:gd name="T30" fmla="*/ 810 w 3240"/>
                <a:gd name="T31" fmla="*/ 2863 h 3069"/>
                <a:gd name="T32" fmla="*/ 864 w 3240"/>
                <a:gd name="T33" fmla="*/ 2828 h 3069"/>
                <a:gd name="T34" fmla="*/ 917 w 3240"/>
                <a:gd name="T35" fmla="*/ 2785 h 3069"/>
                <a:gd name="T36" fmla="*/ 971 w 3240"/>
                <a:gd name="T37" fmla="*/ 2728 h 3069"/>
                <a:gd name="T38" fmla="*/ 1024 w 3240"/>
                <a:gd name="T39" fmla="*/ 2672 h 3069"/>
                <a:gd name="T40" fmla="*/ 1078 w 3240"/>
                <a:gd name="T41" fmla="*/ 2608 h 3069"/>
                <a:gd name="T42" fmla="*/ 1131 w 3240"/>
                <a:gd name="T43" fmla="*/ 2537 h 3069"/>
                <a:gd name="T44" fmla="*/ 1185 w 3240"/>
                <a:gd name="T45" fmla="*/ 2452 h 3069"/>
                <a:gd name="T46" fmla="*/ 1238 w 3240"/>
                <a:gd name="T47" fmla="*/ 2367 h 3069"/>
                <a:gd name="T48" fmla="*/ 1299 w 3240"/>
                <a:gd name="T49" fmla="*/ 2268 h 3069"/>
                <a:gd name="T50" fmla="*/ 1352 w 3240"/>
                <a:gd name="T51" fmla="*/ 2161 h 3069"/>
                <a:gd name="T52" fmla="*/ 1406 w 3240"/>
                <a:gd name="T53" fmla="*/ 2041 h 3069"/>
                <a:gd name="T54" fmla="*/ 1459 w 3240"/>
                <a:gd name="T55" fmla="*/ 1920 h 3069"/>
                <a:gd name="T56" fmla="*/ 1513 w 3240"/>
                <a:gd name="T57" fmla="*/ 1793 h 3069"/>
                <a:gd name="T58" fmla="*/ 1566 w 3240"/>
                <a:gd name="T59" fmla="*/ 1665 h 3069"/>
                <a:gd name="T60" fmla="*/ 1620 w 3240"/>
                <a:gd name="T61" fmla="*/ 1531 h 3069"/>
                <a:gd name="T62" fmla="*/ 1674 w 3240"/>
                <a:gd name="T63" fmla="*/ 1403 h 3069"/>
                <a:gd name="T64" fmla="*/ 1727 w 3240"/>
                <a:gd name="T65" fmla="*/ 1276 h 3069"/>
                <a:gd name="T66" fmla="*/ 1781 w 3240"/>
                <a:gd name="T67" fmla="*/ 1148 h 3069"/>
                <a:gd name="T68" fmla="*/ 1834 w 3240"/>
                <a:gd name="T69" fmla="*/ 1028 h 3069"/>
                <a:gd name="T70" fmla="*/ 1888 w 3240"/>
                <a:gd name="T71" fmla="*/ 907 h 3069"/>
                <a:gd name="T72" fmla="*/ 1941 w 3240"/>
                <a:gd name="T73" fmla="*/ 801 h 3069"/>
                <a:gd name="T74" fmla="*/ 2001 w 3240"/>
                <a:gd name="T75" fmla="*/ 702 h 3069"/>
                <a:gd name="T76" fmla="*/ 2055 w 3240"/>
                <a:gd name="T77" fmla="*/ 616 h 3069"/>
                <a:gd name="T78" fmla="*/ 2109 w 3240"/>
                <a:gd name="T79" fmla="*/ 531 h 3069"/>
                <a:gd name="T80" fmla="*/ 2162 w 3240"/>
                <a:gd name="T81" fmla="*/ 461 h 3069"/>
                <a:gd name="T82" fmla="*/ 2216 w 3240"/>
                <a:gd name="T83" fmla="*/ 397 h 3069"/>
                <a:gd name="T84" fmla="*/ 2269 w 3240"/>
                <a:gd name="T85" fmla="*/ 340 h 3069"/>
                <a:gd name="T86" fmla="*/ 2323 w 3240"/>
                <a:gd name="T87" fmla="*/ 283 h 3069"/>
                <a:gd name="T88" fmla="*/ 2376 w 3240"/>
                <a:gd name="T89" fmla="*/ 241 h 3069"/>
                <a:gd name="T90" fmla="*/ 2430 w 3240"/>
                <a:gd name="T91" fmla="*/ 205 h 3069"/>
                <a:gd name="T92" fmla="*/ 2483 w 3240"/>
                <a:gd name="T93" fmla="*/ 170 h 3069"/>
                <a:gd name="T94" fmla="*/ 2537 w 3240"/>
                <a:gd name="T95" fmla="*/ 142 h 3069"/>
                <a:gd name="T96" fmla="*/ 2590 w 3240"/>
                <a:gd name="T97" fmla="*/ 120 h 3069"/>
                <a:gd name="T98" fmla="*/ 2644 w 3240"/>
                <a:gd name="T99" fmla="*/ 99 h 3069"/>
                <a:gd name="T100" fmla="*/ 2704 w 3240"/>
                <a:gd name="T101" fmla="*/ 78 h 3069"/>
                <a:gd name="T102" fmla="*/ 2758 w 3240"/>
                <a:gd name="T103" fmla="*/ 64 h 3069"/>
                <a:gd name="T104" fmla="*/ 2811 w 3240"/>
                <a:gd name="T105" fmla="*/ 50 h 3069"/>
                <a:gd name="T106" fmla="*/ 2865 w 3240"/>
                <a:gd name="T107" fmla="*/ 42 h 3069"/>
                <a:gd name="T108" fmla="*/ 2918 w 3240"/>
                <a:gd name="T109" fmla="*/ 28 h 3069"/>
                <a:gd name="T110" fmla="*/ 2972 w 3240"/>
                <a:gd name="T111" fmla="*/ 21 h 3069"/>
                <a:gd name="T112" fmla="*/ 3025 w 3240"/>
                <a:gd name="T113" fmla="*/ 14 h 3069"/>
                <a:gd name="T114" fmla="*/ 3079 w 3240"/>
                <a:gd name="T115" fmla="*/ 7 h 3069"/>
                <a:gd name="T116" fmla="*/ 3132 w 3240"/>
                <a:gd name="T117" fmla="*/ 7 h 3069"/>
                <a:gd name="T118" fmla="*/ 3186 w 3240"/>
                <a:gd name="T119" fmla="*/ 0 h 3069"/>
                <a:gd name="T120" fmla="*/ 3240 w 3240"/>
                <a:gd name="T121" fmla="*/ 0 h 3069"/>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3240"/>
                <a:gd name="T184" fmla="*/ 0 h 3069"/>
                <a:gd name="T185" fmla="*/ 3240 w 3240"/>
                <a:gd name="T186" fmla="*/ 3069 h 3069"/>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3240" h="3069">
                  <a:moveTo>
                    <a:pt x="0" y="3069"/>
                  </a:moveTo>
                  <a:lnTo>
                    <a:pt x="54" y="3069"/>
                  </a:lnTo>
                  <a:lnTo>
                    <a:pt x="107" y="3061"/>
                  </a:lnTo>
                  <a:lnTo>
                    <a:pt x="161" y="3061"/>
                  </a:lnTo>
                  <a:lnTo>
                    <a:pt x="215" y="3054"/>
                  </a:lnTo>
                  <a:lnTo>
                    <a:pt x="268" y="3047"/>
                  </a:lnTo>
                  <a:lnTo>
                    <a:pt x="322" y="3040"/>
                  </a:lnTo>
                  <a:lnTo>
                    <a:pt x="375" y="3026"/>
                  </a:lnTo>
                  <a:lnTo>
                    <a:pt x="429" y="3019"/>
                  </a:lnTo>
                  <a:lnTo>
                    <a:pt x="482" y="3005"/>
                  </a:lnTo>
                  <a:lnTo>
                    <a:pt x="536" y="2991"/>
                  </a:lnTo>
                  <a:lnTo>
                    <a:pt x="596" y="2969"/>
                  </a:lnTo>
                  <a:lnTo>
                    <a:pt x="650" y="2948"/>
                  </a:lnTo>
                  <a:lnTo>
                    <a:pt x="703" y="2927"/>
                  </a:lnTo>
                  <a:lnTo>
                    <a:pt x="757" y="2898"/>
                  </a:lnTo>
                  <a:lnTo>
                    <a:pt x="810" y="2863"/>
                  </a:lnTo>
                  <a:lnTo>
                    <a:pt x="864" y="2828"/>
                  </a:lnTo>
                  <a:lnTo>
                    <a:pt x="917" y="2785"/>
                  </a:lnTo>
                  <a:lnTo>
                    <a:pt x="971" y="2728"/>
                  </a:lnTo>
                  <a:lnTo>
                    <a:pt x="1024" y="2672"/>
                  </a:lnTo>
                  <a:lnTo>
                    <a:pt x="1078" y="2608"/>
                  </a:lnTo>
                  <a:lnTo>
                    <a:pt x="1131" y="2537"/>
                  </a:lnTo>
                  <a:lnTo>
                    <a:pt x="1185" y="2452"/>
                  </a:lnTo>
                  <a:lnTo>
                    <a:pt x="1238" y="2367"/>
                  </a:lnTo>
                  <a:lnTo>
                    <a:pt x="1299" y="2268"/>
                  </a:lnTo>
                  <a:lnTo>
                    <a:pt x="1352" y="2161"/>
                  </a:lnTo>
                  <a:lnTo>
                    <a:pt x="1406" y="2041"/>
                  </a:lnTo>
                  <a:lnTo>
                    <a:pt x="1459" y="1920"/>
                  </a:lnTo>
                  <a:lnTo>
                    <a:pt x="1513" y="1793"/>
                  </a:lnTo>
                  <a:lnTo>
                    <a:pt x="1566" y="1665"/>
                  </a:lnTo>
                  <a:lnTo>
                    <a:pt x="1620" y="1531"/>
                  </a:lnTo>
                  <a:lnTo>
                    <a:pt x="1674" y="1403"/>
                  </a:lnTo>
                  <a:lnTo>
                    <a:pt x="1727" y="1276"/>
                  </a:lnTo>
                  <a:lnTo>
                    <a:pt x="1781" y="1148"/>
                  </a:lnTo>
                  <a:lnTo>
                    <a:pt x="1834" y="1028"/>
                  </a:lnTo>
                  <a:lnTo>
                    <a:pt x="1888" y="907"/>
                  </a:lnTo>
                  <a:lnTo>
                    <a:pt x="1941" y="801"/>
                  </a:lnTo>
                  <a:lnTo>
                    <a:pt x="2001" y="702"/>
                  </a:lnTo>
                  <a:lnTo>
                    <a:pt x="2055" y="616"/>
                  </a:lnTo>
                  <a:lnTo>
                    <a:pt x="2109" y="531"/>
                  </a:lnTo>
                  <a:lnTo>
                    <a:pt x="2162" y="461"/>
                  </a:lnTo>
                  <a:lnTo>
                    <a:pt x="2216" y="397"/>
                  </a:lnTo>
                  <a:lnTo>
                    <a:pt x="2269" y="340"/>
                  </a:lnTo>
                  <a:lnTo>
                    <a:pt x="2323" y="283"/>
                  </a:lnTo>
                  <a:lnTo>
                    <a:pt x="2376" y="241"/>
                  </a:lnTo>
                  <a:lnTo>
                    <a:pt x="2430" y="205"/>
                  </a:lnTo>
                  <a:lnTo>
                    <a:pt x="2483" y="170"/>
                  </a:lnTo>
                  <a:lnTo>
                    <a:pt x="2537" y="142"/>
                  </a:lnTo>
                  <a:lnTo>
                    <a:pt x="2590" y="120"/>
                  </a:lnTo>
                  <a:lnTo>
                    <a:pt x="2644" y="99"/>
                  </a:lnTo>
                  <a:lnTo>
                    <a:pt x="2704" y="78"/>
                  </a:lnTo>
                  <a:lnTo>
                    <a:pt x="2758" y="64"/>
                  </a:lnTo>
                  <a:lnTo>
                    <a:pt x="2811" y="50"/>
                  </a:lnTo>
                  <a:lnTo>
                    <a:pt x="2865" y="42"/>
                  </a:lnTo>
                  <a:lnTo>
                    <a:pt x="2918" y="28"/>
                  </a:lnTo>
                  <a:lnTo>
                    <a:pt x="2972" y="21"/>
                  </a:lnTo>
                  <a:lnTo>
                    <a:pt x="3025" y="14"/>
                  </a:lnTo>
                  <a:lnTo>
                    <a:pt x="3079" y="7"/>
                  </a:lnTo>
                  <a:lnTo>
                    <a:pt x="3132" y="7"/>
                  </a:lnTo>
                  <a:lnTo>
                    <a:pt x="3186" y="0"/>
                  </a:lnTo>
                  <a:lnTo>
                    <a:pt x="3240" y="0"/>
                  </a:lnTo>
                </a:path>
              </a:pathLst>
            </a:custGeom>
            <a:noFill/>
            <a:ln w="11113">
              <a:solidFill>
                <a:srgbClr val="000000"/>
              </a:solidFill>
              <a:prstDash val="solid"/>
              <a:round/>
              <a:headEnd/>
              <a:tailEnd/>
            </a:ln>
          </p:spPr>
          <p:txBody>
            <a:bodyPr/>
            <a:lstStyle/>
            <a:p>
              <a:endParaRPr lang="en-US" dirty="0"/>
            </a:p>
          </p:txBody>
        </p:sp>
        <p:sp>
          <p:nvSpPr>
            <p:cNvPr id="105" name="Line 4"/>
            <p:cNvSpPr>
              <a:spLocks noChangeShapeType="1"/>
            </p:cNvSpPr>
            <p:nvPr/>
          </p:nvSpPr>
          <p:spPr bwMode="auto">
            <a:xfrm>
              <a:off x="1342" y="3675"/>
              <a:ext cx="3240" cy="1"/>
            </a:xfrm>
            <a:prstGeom prst="line">
              <a:avLst/>
            </a:prstGeom>
            <a:noFill/>
            <a:ln w="11113">
              <a:solidFill>
                <a:srgbClr val="000000"/>
              </a:solidFill>
              <a:round/>
              <a:headEnd/>
              <a:tailEnd/>
            </a:ln>
          </p:spPr>
          <p:txBody>
            <a:bodyPr/>
            <a:lstStyle/>
            <a:p>
              <a:endParaRPr lang="en-US" dirty="0"/>
            </a:p>
          </p:txBody>
        </p:sp>
        <p:sp>
          <p:nvSpPr>
            <p:cNvPr id="106" name="Line 5"/>
            <p:cNvSpPr>
              <a:spLocks noChangeShapeType="1"/>
            </p:cNvSpPr>
            <p:nvPr/>
          </p:nvSpPr>
          <p:spPr bwMode="auto">
            <a:xfrm>
              <a:off x="1342" y="3675"/>
              <a:ext cx="1" cy="64"/>
            </a:xfrm>
            <a:prstGeom prst="line">
              <a:avLst/>
            </a:prstGeom>
            <a:noFill/>
            <a:ln w="11113">
              <a:solidFill>
                <a:srgbClr val="000000"/>
              </a:solidFill>
              <a:round/>
              <a:headEnd/>
              <a:tailEnd/>
            </a:ln>
          </p:spPr>
          <p:txBody>
            <a:bodyPr/>
            <a:lstStyle/>
            <a:p>
              <a:endParaRPr lang="en-US" dirty="0"/>
            </a:p>
          </p:txBody>
        </p:sp>
        <p:sp>
          <p:nvSpPr>
            <p:cNvPr id="107" name="Line 6"/>
            <p:cNvSpPr>
              <a:spLocks noChangeShapeType="1"/>
            </p:cNvSpPr>
            <p:nvPr/>
          </p:nvSpPr>
          <p:spPr bwMode="auto">
            <a:xfrm>
              <a:off x="1878" y="3675"/>
              <a:ext cx="1" cy="64"/>
            </a:xfrm>
            <a:prstGeom prst="line">
              <a:avLst/>
            </a:prstGeom>
            <a:noFill/>
            <a:ln w="11113">
              <a:solidFill>
                <a:srgbClr val="000000"/>
              </a:solidFill>
              <a:round/>
              <a:headEnd/>
              <a:tailEnd/>
            </a:ln>
          </p:spPr>
          <p:txBody>
            <a:bodyPr/>
            <a:lstStyle/>
            <a:p>
              <a:endParaRPr lang="en-US" dirty="0"/>
            </a:p>
          </p:txBody>
        </p:sp>
        <p:sp>
          <p:nvSpPr>
            <p:cNvPr id="108" name="Line 7"/>
            <p:cNvSpPr>
              <a:spLocks noChangeShapeType="1"/>
            </p:cNvSpPr>
            <p:nvPr/>
          </p:nvSpPr>
          <p:spPr bwMode="auto">
            <a:xfrm>
              <a:off x="2420" y="3675"/>
              <a:ext cx="1" cy="64"/>
            </a:xfrm>
            <a:prstGeom prst="line">
              <a:avLst/>
            </a:prstGeom>
            <a:noFill/>
            <a:ln w="11113">
              <a:solidFill>
                <a:srgbClr val="000000"/>
              </a:solidFill>
              <a:round/>
              <a:headEnd/>
              <a:tailEnd/>
            </a:ln>
          </p:spPr>
          <p:txBody>
            <a:bodyPr/>
            <a:lstStyle/>
            <a:p>
              <a:endParaRPr lang="en-US" dirty="0"/>
            </a:p>
          </p:txBody>
        </p:sp>
        <p:sp>
          <p:nvSpPr>
            <p:cNvPr id="109" name="Line 8"/>
            <p:cNvSpPr>
              <a:spLocks noChangeShapeType="1"/>
            </p:cNvSpPr>
            <p:nvPr/>
          </p:nvSpPr>
          <p:spPr bwMode="auto">
            <a:xfrm>
              <a:off x="2962" y="3675"/>
              <a:ext cx="1" cy="64"/>
            </a:xfrm>
            <a:prstGeom prst="line">
              <a:avLst/>
            </a:prstGeom>
            <a:noFill/>
            <a:ln w="11113">
              <a:solidFill>
                <a:srgbClr val="000000"/>
              </a:solidFill>
              <a:round/>
              <a:headEnd/>
              <a:tailEnd/>
            </a:ln>
          </p:spPr>
          <p:txBody>
            <a:bodyPr/>
            <a:lstStyle/>
            <a:p>
              <a:endParaRPr lang="en-US" dirty="0"/>
            </a:p>
          </p:txBody>
        </p:sp>
        <p:sp>
          <p:nvSpPr>
            <p:cNvPr id="110" name="Line 9"/>
            <p:cNvSpPr>
              <a:spLocks noChangeShapeType="1"/>
            </p:cNvSpPr>
            <p:nvPr/>
          </p:nvSpPr>
          <p:spPr bwMode="auto">
            <a:xfrm>
              <a:off x="3504" y="3675"/>
              <a:ext cx="1" cy="64"/>
            </a:xfrm>
            <a:prstGeom prst="line">
              <a:avLst/>
            </a:prstGeom>
            <a:noFill/>
            <a:ln w="11113">
              <a:solidFill>
                <a:srgbClr val="000000"/>
              </a:solidFill>
              <a:round/>
              <a:headEnd/>
              <a:tailEnd/>
            </a:ln>
          </p:spPr>
          <p:txBody>
            <a:bodyPr/>
            <a:lstStyle/>
            <a:p>
              <a:endParaRPr lang="en-US" dirty="0"/>
            </a:p>
          </p:txBody>
        </p:sp>
        <p:sp>
          <p:nvSpPr>
            <p:cNvPr id="111" name="Line 10"/>
            <p:cNvSpPr>
              <a:spLocks noChangeShapeType="1"/>
            </p:cNvSpPr>
            <p:nvPr/>
          </p:nvSpPr>
          <p:spPr bwMode="auto">
            <a:xfrm>
              <a:off x="4046" y="3675"/>
              <a:ext cx="1" cy="64"/>
            </a:xfrm>
            <a:prstGeom prst="line">
              <a:avLst/>
            </a:prstGeom>
            <a:noFill/>
            <a:ln w="11113">
              <a:solidFill>
                <a:srgbClr val="000000"/>
              </a:solidFill>
              <a:round/>
              <a:headEnd/>
              <a:tailEnd/>
            </a:ln>
          </p:spPr>
          <p:txBody>
            <a:bodyPr/>
            <a:lstStyle/>
            <a:p>
              <a:endParaRPr lang="en-US" dirty="0"/>
            </a:p>
          </p:txBody>
        </p:sp>
        <p:sp>
          <p:nvSpPr>
            <p:cNvPr id="112" name="Line 11"/>
            <p:cNvSpPr>
              <a:spLocks noChangeShapeType="1"/>
            </p:cNvSpPr>
            <p:nvPr/>
          </p:nvSpPr>
          <p:spPr bwMode="auto">
            <a:xfrm>
              <a:off x="4582" y="3675"/>
              <a:ext cx="1" cy="64"/>
            </a:xfrm>
            <a:prstGeom prst="line">
              <a:avLst/>
            </a:prstGeom>
            <a:noFill/>
            <a:ln w="11113">
              <a:solidFill>
                <a:srgbClr val="000000"/>
              </a:solidFill>
              <a:round/>
              <a:headEnd/>
              <a:tailEnd/>
            </a:ln>
          </p:spPr>
          <p:txBody>
            <a:bodyPr/>
            <a:lstStyle/>
            <a:p>
              <a:endParaRPr lang="en-US" dirty="0"/>
            </a:p>
          </p:txBody>
        </p:sp>
        <p:sp>
          <p:nvSpPr>
            <p:cNvPr id="113" name="Line 19"/>
            <p:cNvSpPr>
              <a:spLocks noChangeShapeType="1"/>
            </p:cNvSpPr>
            <p:nvPr/>
          </p:nvSpPr>
          <p:spPr bwMode="auto">
            <a:xfrm flipV="1">
              <a:off x="1209" y="458"/>
              <a:ext cx="1" cy="3111"/>
            </a:xfrm>
            <a:prstGeom prst="line">
              <a:avLst/>
            </a:prstGeom>
            <a:noFill/>
            <a:ln w="11113">
              <a:solidFill>
                <a:srgbClr val="000000"/>
              </a:solidFill>
              <a:round/>
              <a:headEnd/>
              <a:tailEnd/>
            </a:ln>
          </p:spPr>
          <p:txBody>
            <a:bodyPr/>
            <a:lstStyle/>
            <a:p>
              <a:endParaRPr lang="en-US" dirty="0"/>
            </a:p>
          </p:txBody>
        </p:sp>
        <p:sp>
          <p:nvSpPr>
            <p:cNvPr id="114" name="Line 20"/>
            <p:cNvSpPr>
              <a:spLocks noChangeShapeType="1"/>
            </p:cNvSpPr>
            <p:nvPr/>
          </p:nvSpPr>
          <p:spPr bwMode="auto">
            <a:xfrm flipH="1">
              <a:off x="1148" y="3569"/>
              <a:ext cx="61" cy="1"/>
            </a:xfrm>
            <a:prstGeom prst="line">
              <a:avLst/>
            </a:prstGeom>
            <a:noFill/>
            <a:ln w="11113">
              <a:solidFill>
                <a:srgbClr val="000000"/>
              </a:solidFill>
              <a:round/>
              <a:headEnd/>
              <a:tailEnd/>
            </a:ln>
          </p:spPr>
          <p:txBody>
            <a:bodyPr/>
            <a:lstStyle/>
            <a:p>
              <a:endParaRPr lang="en-US" dirty="0"/>
            </a:p>
          </p:txBody>
        </p:sp>
        <p:sp>
          <p:nvSpPr>
            <p:cNvPr id="115" name="Line 21"/>
            <p:cNvSpPr>
              <a:spLocks noChangeShapeType="1"/>
            </p:cNvSpPr>
            <p:nvPr/>
          </p:nvSpPr>
          <p:spPr bwMode="auto">
            <a:xfrm flipH="1">
              <a:off x="1148" y="2945"/>
              <a:ext cx="61" cy="1"/>
            </a:xfrm>
            <a:prstGeom prst="line">
              <a:avLst/>
            </a:prstGeom>
            <a:noFill/>
            <a:ln w="11113">
              <a:solidFill>
                <a:srgbClr val="000000"/>
              </a:solidFill>
              <a:round/>
              <a:headEnd/>
              <a:tailEnd/>
            </a:ln>
          </p:spPr>
          <p:txBody>
            <a:bodyPr/>
            <a:lstStyle/>
            <a:p>
              <a:endParaRPr lang="en-US" dirty="0"/>
            </a:p>
          </p:txBody>
        </p:sp>
        <p:sp>
          <p:nvSpPr>
            <p:cNvPr id="116" name="Line 22"/>
            <p:cNvSpPr>
              <a:spLocks noChangeShapeType="1"/>
            </p:cNvSpPr>
            <p:nvPr/>
          </p:nvSpPr>
          <p:spPr bwMode="auto">
            <a:xfrm flipH="1">
              <a:off x="1148" y="2321"/>
              <a:ext cx="61" cy="1"/>
            </a:xfrm>
            <a:prstGeom prst="line">
              <a:avLst/>
            </a:prstGeom>
            <a:noFill/>
            <a:ln w="11113">
              <a:solidFill>
                <a:srgbClr val="000000"/>
              </a:solidFill>
              <a:round/>
              <a:headEnd/>
              <a:tailEnd/>
            </a:ln>
          </p:spPr>
          <p:txBody>
            <a:bodyPr/>
            <a:lstStyle/>
            <a:p>
              <a:endParaRPr lang="en-US" dirty="0"/>
            </a:p>
          </p:txBody>
        </p:sp>
        <p:sp>
          <p:nvSpPr>
            <p:cNvPr id="117" name="Line 23"/>
            <p:cNvSpPr>
              <a:spLocks noChangeShapeType="1"/>
            </p:cNvSpPr>
            <p:nvPr/>
          </p:nvSpPr>
          <p:spPr bwMode="auto">
            <a:xfrm flipH="1">
              <a:off x="1148" y="1705"/>
              <a:ext cx="61" cy="1"/>
            </a:xfrm>
            <a:prstGeom prst="line">
              <a:avLst/>
            </a:prstGeom>
            <a:noFill/>
            <a:ln w="11113">
              <a:solidFill>
                <a:srgbClr val="000000"/>
              </a:solidFill>
              <a:round/>
              <a:headEnd/>
              <a:tailEnd/>
            </a:ln>
          </p:spPr>
          <p:txBody>
            <a:bodyPr/>
            <a:lstStyle/>
            <a:p>
              <a:endParaRPr lang="en-US" dirty="0"/>
            </a:p>
          </p:txBody>
        </p:sp>
        <p:sp>
          <p:nvSpPr>
            <p:cNvPr id="118" name="Line 24"/>
            <p:cNvSpPr>
              <a:spLocks noChangeShapeType="1"/>
            </p:cNvSpPr>
            <p:nvPr/>
          </p:nvSpPr>
          <p:spPr bwMode="auto">
            <a:xfrm flipH="1">
              <a:off x="1148" y="1081"/>
              <a:ext cx="61" cy="1"/>
            </a:xfrm>
            <a:prstGeom prst="line">
              <a:avLst/>
            </a:prstGeom>
            <a:noFill/>
            <a:ln w="11113">
              <a:solidFill>
                <a:srgbClr val="000000"/>
              </a:solidFill>
              <a:round/>
              <a:headEnd/>
              <a:tailEnd/>
            </a:ln>
          </p:spPr>
          <p:txBody>
            <a:bodyPr/>
            <a:lstStyle/>
            <a:p>
              <a:endParaRPr lang="en-US" dirty="0"/>
            </a:p>
          </p:txBody>
        </p:sp>
        <p:sp>
          <p:nvSpPr>
            <p:cNvPr id="119" name="Line 25"/>
            <p:cNvSpPr>
              <a:spLocks noChangeShapeType="1"/>
            </p:cNvSpPr>
            <p:nvPr/>
          </p:nvSpPr>
          <p:spPr bwMode="auto">
            <a:xfrm flipH="1">
              <a:off x="1148" y="458"/>
              <a:ext cx="61" cy="1"/>
            </a:xfrm>
            <a:prstGeom prst="line">
              <a:avLst/>
            </a:prstGeom>
            <a:noFill/>
            <a:ln w="11113">
              <a:solidFill>
                <a:srgbClr val="000000"/>
              </a:solidFill>
              <a:round/>
              <a:headEnd/>
              <a:tailEnd/>
            </a:ln>
          </p:spPr>
          <p:txBody>
            <a:bodyPr/>
            <a:lstStyle/>
            <a:p>
              <a:endParaRPr lang="en-US" dirty="0"/>
            </a:p>
          </p:txBody>
        </p:sp>
        <p:sp>
          <p:nvSpPr>
            <p:cNvPr id="120" name="Rectangle 32"/>
            <p:cNvSpPr>
              <a:spLocks noChangeArrowheads="1"/>
            </p:cNvSpPr>
            <p:nvPr/>
          </p:nvSpPr>
          <p:spPr bwMode="auto">
            <a:xfrm>
              <a:off x="1209" y="351"/>
              <a:ext cx="3506" cy="3324"/>
            </a:xfrm>
            <a:prstGeom prst="rect">
              <a:avLst/>
            </a:prstGeom>
            <a:noFill/>
            <a:ln w="11113">
              <a:solidFill>
                <a:srgbClr val="000000"/>
              </a:solidFill>
              <a:miter lim="800000"/>
              <a:headEnd/>
              <a:tailEnd/>
            </a:ln>
          </p:spPr>
          <p:txBody>
            <a:bodyPr/>
            <a:lstStyle/>
            <a:p>
              <a:endParaRPr lang="en-US" dirty="0"/>
            </a:p>
          </p:txBody>
        </p:sp>
      </p:grpSp>
      <p:grpSp>
        <p:nvGrpSpPr>
          <p:cNvPr id="121" name="Group 2"/>
          <p:cNvGrpSpPr>
            <a:grpSpLocks/>
          </p:cNvGrpSpPr>
          <p:nvPr/>
        </p:nvGrpSpPr>
        <p:grpSpPr bwMode="auto">
          <a:xfrm>
            <a:off x="8453235" y="2834531"/>
            <a:ext cx="508940" cy="483400"/>
            <a:chOff x="1148" y="351"/>
            <a:chExt cx="3567" cy="3388"/>
          </a:xfrm>
        </p:grpSpPr>
        <p:sp>
          <p:nvSpPr>
            <p:cNvPr id="122" name="Freeform 3"/>
            <p:cNvSpPr>
              <a:spLocks/>
            </p:cNvSpPr>
            <p:nvPr/>
          </p:nvSpPr>
          <p:spPr bwMode="auto">
            <a:xfrm>
              <a:off x="1342" y="479"/>
              <a:ext cx="3240" cy="3069"/>
            </a:xfrm>
            <a:custGeom>
              <a:avLst/>
              <a:gdLst>
                <a:gd name="T0" fmla="*/ 0 w 3240"/>
                <a:gd name="T1" fmla="*/ 3069 h 3069"/>
                <a:gd name="T2" fmla="*/ 54 w 3240"/>
                <a:gd name="T3" fmla="*/ 3069 h 3069"/>
                <a:gd name="T4" fmla="*/ 107 w 3240"/>
                <a:gd name="T5" fmla="*/ 3061 h 3069"/>
                <a:gd name="T6" fmla="*/ 161 w 3240"/>
                <a:gd name="T7" fmla="*/ 3061 h 3069"/>
                <a:gd name="T8" fmla="*/ 215 w 3240"/>
                <a:gd name="T9" fmla="*/ 3054 h 3069"/>
                <a:gd name="T10" fmla="*/ 268 w 3240"/>
                <a:gd name="T11" fmla="*/ 3047 h 3069"/>
                <a:gd name="T12" fmla="*/ 322 w 3240"/>
                <a:gd name="T13" fmla="*/ 3040 h 3069"/>
                <a:gd name="T14" fmla="*/ 375 w 3240"/>
                <a:gd name="T15" fmla="*/ 3026 h 3069"/>
                <a:gd name="T16" fmla="*/ 429 w 3240"/>
                <a:gd name="T17" fmla="*/ 3019 h 3069"/>
                <a:gd name="T18" fmla="*/ 482 w 3240"/>
                <a:gd name="T19" fmla="*/ 3005 h 3069"/>
                <a:gd name="T20" fmla="*/ 536 w 3240"/>
                <a:gd name="T21" fmla="*/ 2991 h 3069"/>
                <a:gd name="T22" fmla="*/ 596 w 3240"/>
                <a:gd name="T23" fmla="*/ 2969 h 3069"/>
                <a:gd name="T24" fmla="*/ 650 w 3240"/>
                <a:gd name="T25" fmla="*/ 2948 h 3069"/>
                <a:gd name="T26" fmla="*/ 703 w 3240"/>
                <a:gd name="T27" fmla="*/ 2927 h 3069"/>
                <a:gd name="T28" fmla="*/ 757 w 3240"/>
                <a:gd name="T29" fmla="*/ 2898 h 3069"/>
                <a:gd name="T30" fmla="*/ 810 w 3240"/>
                <a:gd name="T31" fmla="*/ 2863 h 3069"/>
                <a:gd name="T32" fmla="*/ 864 w 3240"/>
                <a:gd name="T33" fmla="*/ 2828 h 3069"/>
                <a:gd name="T34" fmla="*/ 917 w 3240"/>
                <a:gd name="T35" fmla="*/ 2785 h 3069"/>
                <a:gd name="T36" fmla="*/ 971 w 3240"/>
                <a:gd name="T37" fmla="*/ 2728 h 3069"/>
                <a:gd name="T38" fmla="*/ 1024 w 3240"/>
                <a:gd name="T39" fmla="*/ 2672 h 3069"/>
                <a:gd name="T40" fmla="*/ 1078 w 3240"/>
                <a:gd name="T41" fmla="*/ 2608 h 3069"/>
                <a:gd name="T42" fmla="*/ 1131 w 3240"/>
                <a:gd name="T43" fmla="*/ 2537 h 3069"/>
                <a:gd name="T44" fmla="*/ 1185 w 3240"/>
                <a:gd name="T45" fmla="*/ 2452 h 3069"/>
                <a:gd name="T46" fmla="*/ 1238 w 3240"/>
                <a:gd name="T47" fmla="*/ 2367 h 3069"/>
                <a:gd name="T48" fmla="*/ 1299 w 3240"/>
                <a:gd name="T49" fmla="*/ 2268 h 3069"/>
                <a:gd name="T50" fmla="*/ 1352 w 3240"/>
                <a:gd name="T51" fmla="*/ 2161 h 3069"/>
                <a:gd name="T52" fmla="*/ 1406 w 3240"/>
                <a:gd name="T53" fmla="*/ 2041 h 3069"/>
                <a:gd name="T54" fmla="*/ 1459 w 3240"/>
                <a:gd name="T55" fmla="*/ 1920 h 3069"/>
                <a:gd name="T56" fmla="*/ 1513 w 3240"/>
                <a:gd name="T57" fmla="*/ 1793 h 3069"/>
                <a:gd name="T58" fmla="*/ 1566 w 3240"/>
                <a:gd name="T59" fmla="*/ 1665 h 3069"/>
                <a:gd name="T60" fmla="*/ 1620 w 3240"/>
                <a:gd name="T61" fmla="*/ 1531 h 3069"/>
                <a:gd name="T62" fmla="*/ 1674 w 3240"/>
                <a:gd name="T63" fmla="*/ 1403 h 3069"/>
                <a:gd name="T64" fmla="*/ 1727 w 3240"/>
                <a:gd name="T65" fmla="*/ 1276 h 3069"/>
                <a:gd name="T66" fmla="*/ 1781 w 3240"/>
                <a:gd name="T67" fmla="*/ 1148 h 3069"/>
                <a:gd name="T68" fmla="*/ 1834 w 3240"/>
                <a:gd name="T69" fmla="*/ 1028 h 3069"/>
                <a:gd name="T70" fmla="*/ 1888 w 3240"/>
                <a:gd name="T71" fmla="*/ 907 h 3069"/>
                <a:gd name="T72" fmla="*/ 1941 w 3240"/>
                <a:gd name="T73" fmla="*/ 801 h 3069"/>
                <a:gd name="T74" fmla="*/ 2001 w 3240"/>
                <a:gd name="T75" fmla="*/ 702 h 3069"/>
                <a:gd name="T76" fmla="*/ 2055 w 3240"/>
                <a:gd name="T77" fmla="*/ 616 h 3069"/>
                <a:gd name="T78" fmla="*/ 2109 w 3240"/>
                <a:gd name="T79" fmla="*/ 531 h 3069"/>
                <a:gd name="T80" fmla="*/ 2162 w 3240"/>
                <a:gd name="T81" fmla="*/ 461 h 3069"/>
                <a:gd name="T82" fmla="*/ 2216 w 3240"/>
                <a:gd name="T83" fmla="*/ 397 h 3069"/>
                <a:gd name="T84" fmla="*/ 2269 w 3240"/>
                <a:gd name="T85" fmla="*/ 340 h 3069"/>
                <a:gd name="T86" fmla="*/ 2323 w 3240"/>
                <a:gd name="T87" fmla="*/ 283 h 3069"/>
                <a:gd name="T88" fmla="*/ 2376 w 3240"/>
                <a:gd name="T89" fmla="*/ 241 h 3069"/>
                <a:gd name="T90" fmla="*/ 2430 w 3240"/>
                <a:gd name="T91" fmla="*/ 205 h 3069"/>
                <a:gd name="T92" fmla="*/ 2483 w 3240"/>
                <a:gd name="T93" fmla="*/ 170 h 3069"/>
                <a:gd name="T94" fmla="*/ 2537 w 3240"/>
                <a:gd name="T95" fmla="*/ 142 h 3069"/>
                <a:gd name="T96" fmla="*/ 2590 w 3240"/>
                <a:gd name="T97" fmla="*/ 120 h 3069"/>
                <a:gd name="T98" fmla="*/ 2644 w 3240"/>
                <a:gd name="T99" fmla="*/ 99 h 3069"/>
                <a:gd name="T100" fmla="*/ 2704 w 3240"/>
                <a:gd name="T101" fmla="*/ 78 h 3069"/>
                <a:gd name="T102" fmla="*/ 2758 w 3240"/>
                <a:gd name="T103" fmla="*/ 64 h 3069"/>
                <a:gd name="T104" fmla="*/ 2811 w 3240"/>
                <a:gd name="T105" fmla="*/ 50 h 3069"/>
                <a:gd name="T106" fmla="*/ 2865 w 3240"/>
                <a:gd name="T107" fmla="*/ 42 h 3069"/>
                <a:gd name="T108" fmla="*/ 2918 w 3240"/>
                <a:gd name="T109" fmla="*/ 28 h 3069"/>
                <a:gd name="T110" fmla="*/ 2972 w 3240"/>
                <a:gd name="T111" fmla="*/ 21 h 3069"/>
                <a:gd name="T112" fmla="*/ 3025 w 3240"/>
                <a:gd name="T113" fmla="*/ 14 h 3069"/>
                <a:gd name="T114" fmla="*/ 3079 w 3240"/>
                <a:gd name="T115" fmla="*/ 7 h 3069"/>
                <a:gd name="T116" fmla="*/ 3132 w 3240"/>
                <a:gd name="T117" fmla="*/ 7 h 3069"/>
                <a:gd name="T118" fmla="*/ 3186 w 3240"/>
                <a:gd name="T119" fmla="*/ 0 h 3069"/>
                <a:gd name="T120" fmla="*/ 3240 w 3240"/>
                <a:gd name="T121" fmla="*/ 0 h 3069"/>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3240"/>
                <a:gd name="T184" fmla="*/ 0 h 3069"/>
                <a:gd name="T185" fmla="*/ 3240 w 3240"/>
                <a:gd name="T186" fmla="*/ 3069 h 3069"/>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3240" h="3069">
                  <a:moveTo>
                    <a:pt x="0" y="3069"/>
                  </a:moveTo>
                  <a:lnTo>
                    <a:pt x="54" y="3069"/>
                  </a:lnTo>
                  <a:lnTo>
                    <a:pt x="107" y="3061"/>
                  </a:lnTo>
                  <a:lnTo>
                    <a:pt x="161" y="3061"/>
                  </a:lnTo>
                  <a:lnTo>
                    <a:pt x="215" y="3054"/>
                  </a:lnTo>
                  <a:lnTo>
                    <a:pt x="268" y="3047"/>
                  </a:lnTo>
                  <a:lnTo>
                    <a:pt x="322" y="3040"/>
                  </a:lnTo>
                  <a:lnTo>
                    <a:pt x="375" y="3026"/>
                  </a:lnTo>
                  <a:lnTo>
                    <a:pt x="429" y="3019"/>
                  </a:lnTo>
                  <a:lnTo>
                    <a:pt x="482" y="3005"/>
                  </a:lnTo>
                  <a:lnTo>
                    <a:pt x="536" y="2991"/>
                  </a:lnTo>
                  <a:lnTo>
                    <a:pt x="596" y="2969"/>
                  </a:lnTo>
                  <a:lnTo>
                    <a:pt x="650" y="2948"/>
                  </a:lnTo>
                  <a:lnTo>
                    <a:pt x="703" y="2927"/>
                  </a:lnTo>
                  <a:lnTo>
                    <a:pt x="757" y="2898"/>
                  </a:lnTo>
                  <a:lnTo>
                    <a:pt x="810" y="2863"/>
                  </a:lnTo>
                  <a:lnTo>
                    <a:pt x="864" y="2828"/>
                  </a:lnTo>
                  <a:lnTo>
                    <a:pt x="917" y="2785"/>
                  </a:lnTo>
                  <a:lnTo>
                    <a:pt x="971" y="2728"/>
                  </a:lnTo>
                  <a:lnTo>
                    <a:pt x="1024" y="2672"/>
                  </a:lnTo>
                  <a:lnTo>
                    <a:pt x="1078" y="2608"/>
                  </a:lnTo>
                  <a:lnTo>
                    <a:pt x="1131" y="2537"/>
                  </a:lnTo>
                  <a:lnTo>
                    <a:pt x="1185" y="2452"/>
                  </a:lnTo>
                  <a:lnTo>
                    <a:pt x="1238" y="2367"/>
                  </a:lnTo>
                  <a:lnTo>
                    <a:pt x="1299" y="2268"/>
                  </a:lnTo>
                  <a:lnTo>
                    <a:pt x="1352" y="2161"/>
                  </a:lnTo>
                  <a:lnTo>
                    <a:pt x="1406" y="2041"/>
                  </a:lnTo>
                  <a:lnTo>
                    <a:pt x="1459" y="1920"/>
                  </a:lnTo>
                  <a:lnTo>
                    <a:pt x="1513" y="1793"/>
                  </a:lnTo>
                  <a:lnTo>
                    <a:pt x="1566" y="1665"/>
                  </a:lnTo>
                  <a:lnTo>
                    <a:pt x="1620" y="1531"/>
                  </a:lnTo>
                  <a:lnTo>
                    <a:pt x="1674" y="1403"/>
                  </a:lnTo>
                  <a:lnTo>
                    <a:pt x="1727" y="1276"/>
                  </a:lnTo>
                  <a:lnTo>
                    <a:pt x="1781" y="1148"/>
                  </a:lnTo>
                  <a:lnTo>
                    <a:pt x="1834" y="1028"/>
                  </a:lnTo>
                  <a:lnTo>
                    <a:pt x="1888" y="907"/>
                  </a:lnTo>
                  <a:lnTo>
                    <a:pt x="1941" y="801"/>
                  </a:lnTo>
                  <a:lnTo>
                    <a:pt x="2001" y="702"/>
                  </a:lnTo>
                  <a:lnTo>
                    <a:pt x="2055" y="616"/>
                  </a:lnTo>
                  <a:lnTo>
                    <a:pt x="2109" y="531"/>
                  </a:lnTo>
                  <a:lnTo>
                    <a:pt x="2162" y="461"/>
                  </a:lnTo>
                  <a:lnTo>
                    <a:pt x="2216" y="397"/>
                  </a:lnTo>
                  <a:lnTo>
                    <a:pt x="2269" y="340"/>
                  </a:lnTo>
                  <a:lnTo>
                    <a:pt x="2323" y="283"/>
                  </a:lnTo>
                  <a:lnTo>
                    <a:pt x="2376" y="241"/>
                  </a:lnTo>
                  <a:lnTo>
                    <a:pt x="2430" y="205"/>
                  </a:lnTo>
                  <a:lnTo>
                    <a:pt x="2483" y="170"/>
                  </a:lnTo>
                  <a:lnTo>
                    <a:pt x="2537" y="142"/>
                  </a:lnTo>
                  <a:lnTo>
                    <a:pt x="2590" y="120"/>
                  </a:lnTo>
                  <a:lnTo>
                    <a:pt x="2644" y="99"/>
                  </a:lnTo>
                  <a:lnTo>
                    <a:pt x="2704" y="78"/>
                  </a:lnTo>
                  <a:lnTo>
                    <a:pt x="2758" y="64"/>
                  </a:lnTo>
                  <a:lnTo>
                    <a:pt x="2811" y="50"/>
                  </a:lnTo>
                  <a:lnTo>
                    <a:pt x="2865" y="42"/>
                  </a:lnTo>
                  <a:lnTo>
                    <a:pt x="2918" y="28"/>
                  </a:lnTo>
                  <a:lnTo>
                    <a:pt x="2972" y="21"/>
                  </a:lnTo>
                  <a:lnTo>
                    <a:pt x="3025" y="14"/>
                  </a:lnTo>
                  <a:lnTo>
                    <a:pt x="3079" y="7"/>
                  </a:lnTo>
                  <a:lnTo>
                    <a:pt x="3132" y="7"/>
                  </a:lnTo>
                  <a:lnTo>
                    <a:pt x="3186" y="0"/>
                  </a:lnTo>
                  <a:lnTo>
                    <a:pt x="3240" y="0"/>
                  </a:lnTo>
                </a:path>
              </a:pathLst>
            </a:custGeom>
            <a:noFill/>
            <a:ln w="11113">
              <a:solidFill>
                <a:srgbClr val="000000"/>
              </a:solidFill>
              <a:prstDash val="solid"/>
              <a:round/>
              <a:headEnd/>
              <a:tailEnd/>
            </a:ln>
          </p:spPr>
          <p:txBody>
            <a:bodyPr/>
            <a:lstStyle/>
            <a:p>
              <a:endParaRPr lang="en-US" dirty="0"/>
            </a:p>
          </p:txBody>
        </p:sp>
        <p:sp>
          <p:nvSpPr>
            <p:cNvPr id="123" name="Line 4"/>
            <p:cNvSpPr>
              <a:spLocks noChangeShapeType="1"/>
            </p:cNvSpPr>
            <p:nvPr/>
          </p:nvSpPr>
          <p:spPr bwMode="auto">
            <a:xfrm>
              <a:off x="1342" y="3675"/>
              <a:ext cx="3240" cy="1"/>
            </a:xfrm>
            <a:prstGeom prst="line">
              <a:avLst/>
            </a:prstGeom>
            <a:noFill/>
            <a:ln w="11113">
              <a:solidFill>
                <a:srgbClr val="000000"/>
              </a:solidFill>
              <a:round/>
              <a:headEnd/>
              <a:tailEnd/>
            </a:ln>
          </p:spPr>
          <p:txBody>
            <a:bodyPr/>
            <a:lstStyle/>
            <a:p>
              <a:endParaRPr lang="en-US" dirty="0"/>
            </a:p>
          </p:txBody>
        </p:sp>
        <p:sp>
          <p:nvSpPr>
            <p:cNvPr id="124" name="Line 5"/>
            <p:cNvSpPr>
              <a:spLocks noChangeShapeType="1"/>
            </p:cNvSpPr>
            <p:nvPr/>
          </p:nvSpPr>
          <p:spPr bwMode="auto">
            <a:xfrm>
              <a:off x="1342" y="3675"/>
              <a:ext cx="1" cy="64"/>
            </a:xfrm>
            <a:prstGeom prst="line">
              <a:avLst/>
            </a:prstGeom>
            <a:noFill/>
            <a:ln w="11113">
              <a:solidFill>
                <a:srgbClr val="000000"/>
              </a:solidFill>
              <a:round/>
              <a:headEnd/>
              <a:tailEnd/>
            </a:ln>
          </p:spPr>
          <p:txBody>
            <a:bodyPr/>
            <a:lstStyle/>
            <a:p>
              <a:endParaRPr lang="en-US" dirty="0"/>
            </a:p>
          </p:txBody>
        </p:sp>
        <p:sp>
          <p:nvSpPr>
            <p:cNvPr id="125" name="Line 6"/>
            <p:cNvSpPr>
              <a:spLocks noChangeShapeType="1"/>
            </p:cNvSpPr>
            <p:nvPr/>
          </p:nvSpPr>
          <p:spPr bwMode="auto">
            <a:xfrm>
              <a:off x="1878" y="3675"/>
              <a:ext cx="1" cy="64"/>
            </a:xfrm>
            <a:prstGeom prst="line">
              <a:avLst/>
            </a:prstGeom>
            <a:noFill/>
            <a:ln w="11113">
              <a:solidFill>
                <a:srgbClr val="000000"/>
              </a:solidFill>
              <a:round/>
              <a:headEnd/>
              <a:tailEnd/>
            </a:ln>
          </p:spPr>
          <p:txBody>
            <a:bodyPr/>
            <a:lstStyle/>
            <a:p>
              <a:endParaRPr lang="en-US" dirty="0"/>
            </a:p>
          </p:txBody>
        </p:sp>
        <p:sp>
          <p:nvSpPr>
            <p:cNvPr id="126" name="Line 7"/>
            <p:cNvSpPr>
              <a:spLocks noChangeShapeType="1"/>
            </p:cNvSpPr>
            <p:nvPr/>
          </p:nvSpPr>
          <p:spPr bwMode="auto">
            <a:xfrm>
              <a:off x="2420" y="3675"/>
              <a:ext cx="1" cy="64"/>
            </a:xfrm>
            <a:prstGeom prst="line">
              <a:avLst/>
            </a:prstGeom>
            <a:noFill/>
            <a:ln w="11113">
              <a:solidFill>
                <a:srgbClr val="000000"/>
              </a:solidFill>
              <a:round/>
              <a:headEnd/>
              <a:tailEnd/>
            </a:ln>
          </p:spPr>
          <p:txBody>
            <a:bodyPr/>
            <a:lstStyle/>
            <a:p>
              <a:endParaRPr lang="en-US" dirty="0"/>
            </a:p>
          </p:txBody>
        </p:sp>
        <p:sp>
          <p:nvSpPr>
            <p:cNvPr id="127" name="Line 8"/>
            <p:cNvSpPr>
              <a:spLocks noChangeShapeType="1"/>
            </p:cNvSpPr>
            <p:nvPr/>
          </p:nvSpPr>
          <p:spPr bwMode="auto">
            <a:xfrm>
              <a:off x="2962" y="3675"/>
              <a:ext cx="1" cy="64"/>
            </a:xfrm>
            <a:prstGeom prst="line">
              <a:avLst/>
            </a:prstGeom>
            <a:noFill/>
            <a:ln w="11113">
              <a:solidFill>
                <a:srgbClr val="000000"/>
              </a:solidFill>
              <a:round/>
              <a:headEnd/>
              <a:tailEnd/>
            </a:ln>
          </p:spPr>
          <p:txBody>
            <a:bodyPr/>
            <a:lstStyle/>
            <a:p>
              <a:endParaRPr lang="en-US" dirty="0"/>
            </a:p>
          </p:txBody>
        </p:sp>
        <p:sp>
          <p:nvSpPr>
            <p:cNvPr id="128" name="Line 9"/>
            <p:cNvSpPr>
              <a:spLocks noChangeShapeType="1"/>
            </p:cNvSpPr>
            <p:nvPr/>
          </p:nvSpPr>
          <p:spPr bwMode="auto">
            <a:xfrm>
              <a:off x="3504" y="3675"/>
              <a:ext cx="1" cy="64"/>
            </a:xfrm>
            <a:prstGeom prst="line">
              <a:avLst/>
            </a:prstGeom>
            <a:noFill/>
            <a:ln w="11113">
              <a:solidFill>
                <a:srgbClr val="000000"/>
              </a:solidFill>
              <a:round/>
              <a:headEnd/>
              <a:tailEnd/>
            </a:ln>
          </p:spPr>
          <p:txBody>
            <a:bodyPr/>
            <a:lstStyle/>
            <a:p>
              <a:endParaRPr lang="en-US" dirty="0"/>
            </a:p>
          </p:txBody>
        </p:sp>
        <p:sp>
          <p:nvSpPr>
            <p:cNvPr id="129" name="Line 10"/>
            <p:cNvSpPr>
              <a:spLocks noChangeShapeType="1"/>
            </p:cNvSpPr>
            <p:nvPr/>
          </p:nvSpPr>
          <p:spPr bwMode="auto">
            <a:xfrm>
              <a:off x="4046" y="3675"/>
              <a:ext cx="1" cy="64"/>
            </a:xfrm>
            <a:prstGeom prst="line">
              <a:avLst/>
            </a:prstGeom>
            <a:noFill/>
            <a:ln w="11113">
              <a:solidFill>
                <a:srgbClr val="000000"/>
              </a:solidFill>
              <a:round/>
              <a:headEnd/>
              <a:tailEnd/>
            </a:ln>
          </p:spPr>
          <p:txBody>
            <a:bodyPr/>
            <a:lstStyle/>
            <a:p>
              <a:endParaRPr lang="en-US" dirty="0"/>
            </a:p>
          </p:txBody>
        </p:sp>
        <p:sp>
          <p:nvSpPr>
            <p:cNvPr id="130" name="Line 11"/>
            <p:cNvSpPr>
              <a:spLocks noChangeShapeType="1"/>
            </p:cNvSpPr>
            <p:nvPr/>
          </p:nvSpPr>
          <p:spPr bwMode="auto">
            <a:xfrm>
              <a:off x="4582" y="3675"/>
              <a:ext cx="1" cy="64"/>
            </a:xfrm>
            <a:prstGeom prst="line">
              <a:avLst/>
            </a:prstGeom>
            <a:noFill/>
            <a:ln w="11113">
              <a:solidFill>
                <a:srgbClr val="000000"/>
              </a:solidFill>
              <a:round/>
              <a:headEnd/>
              <a:tailEnd/>
            </a:ln>
          </p:spPr>
          <p:txBody>
            <a:bodyPr/>
            <a:lstStyle/>
            <a:p>
              <a:endParaRPr lang="en-US" dirty="0"/>
            </a:p>
          </p:txBody>
        </p:sp>
        <p:sp>
          <p:nvSpPr>
            <p:cNvPr id="131" name="Line 19"/>
            <p:cNvSpPr>
              <a:spLocks noChangeShapeType="1"/>
            </p:cNvSpPr>
            <p:nvPr/>
          </p:nvSpPr>
          <p:spPr bwMode="auto">
            <a:xfrm flipV="1">
              <a:off x="1209" y="458"/>
              <a:ext cx="1" cy="3111"/>
            </a:xfrm>
            <a:prstGeom prst="line">
              <a:avLst/>
            </a:prstGeom>
            <a:noFill/>
            <a:ln w="11113">
              <a:solidFill>
                <a:srgbClr val="000000"/>
              </a:solidFill>
              <a:round/>
              <a:headEnd/>
              <a:tailEnd/>
            </a:ln>
          </p:spPr>
          <p:txBody>
            <a:bodyPr/>
            <a:lstStyle/>
            <a:p>
              <a:endParaRPr lang="en-US" dirty="0"/>
            </a:p>
          </p:txBody>
        </p:sp>
        <p:sp>
          <p:nvSpPr>
            <p:cNvPr id="132" name="Line 20"/>
            <p:cNvSpPr>
              <a:spLocks noChangeShapeType="1"/>
            </p:cNvSpPr>
            <p:nvPr/>
          </p:nvSpPr>
          <p:spPr bwMode="auto">
            <a:xfrm flipH="1">
              <a:off x="1148" y="3569"/>
              <a:ext cx="61" cy="1"/>
            </a:xfrm>
            <a:prstGeom prst="line">
              <a:avLst/>
            </a:prstGeom>
            <a:noFill/>
            <a:ln w="11113">
              <a:solidFill>
                <a:srgbClr val="000000"/>
              </a:solidFill>
              <a:round/>
              <a:headEnd/>
              <a:tailEnd/>
            </a:ln>
          </p:spPr>
          <p:txBody>
            <a:bodyPr/>
            <a:lstStyle/>
            <a:p>
              <a:endParaRPr lang="en-US" dirty="0"/>
            </a:p>
          </p:txBody>
        </p:sp>
        <p:sp>
          <p:nvSpPr>
            <p:cNvPr id="133" name="Line 21"/>
            <p:cNvSpPr>
              <a:spLocks noChangeShapeType="1"/>
            </p:cNvSpPr>
            <p:nvPr/>
          </p:nvSpPr>
          <p:spPr bwMode="auto">
            <a:xfrm flipH="1">
              <a:off x="1148" y="2945"/>
              <a:ext cx="61" cy="1"/>
            </a:xfrm>
            <a:prstGeom prst="line">
              <a:avLst/>
            </a:prstGeom>
            <a:noFill/>
            <a:ln w="11113">
              <a:solidFill>
                <a:srgbClr val="000000"/>
              </a:solidFill>
              <a:round/>
              <a:headEnd/>
              <a:tailEnd/>
            </a:ln>
          </p:spPr>
          <p:txBody>
            <a:bodyPr/>
            <a:lstStyle/>
            <a:p>
              <a:endParaRPr lang="en-US" dirty="0"/>
            </a:p>
          </p:txBody>
        </p:sp>
        <p:sp>
          <p:nvSpPr>
            <p:cNvPr id="134" name="Line 22"/>
            <p:cNvSpPr>
              <a:spLocks noChangeShapeType="1"/>
            </p:cNvSpPr>
            <p:nvPr/>
          </p:nvSpPr>
          <p:spPr bwMode="auto">
            <a:xfrm flipH="1">
              <a:off x="1148" y="2321"/>
              <a:ext cx="61" cy="1"/>
            </a:xfrm>
            <a:prstGeom prst="line">
              <a:avLst/>
            </a:prstGeom>
            <a:noFill/>
            <a:ln w="11113">
              <a:solidFill>
                <a:srgbClr val="000000"/>
              </a:solidFill>
              <a:round/>
              <a:headEnd/>
              <a:tailEnd/>
            </a:ln>
          </p:spPr>
          <p:txBody>
            <a:bodyPr/>
            <a:lstStyle/>
            <a:p>
              <a:endParaRPr lang="en-US" dirty="0"/>
            </a:p>
          </p:txBody>
        </p:sp>
        <p:sp>
          <p:nvSpPr>
            <p:cNvPr id="135" name="Line 23"/>
            <p:cNvSpPr>
              <a:spLocks noChangeShapeType="1"/>
            </p:cNvSpPr>
            <p:nvPr/>
          </p:nvSpPr>
          <p:spPr bwMode="auto">
            <a:xfrm flipH="1">
              <a:off x="1148" y="1705"/>
              <a:ext cx="61" cy="1"/>
            </a:xfrm>
            <a:prstGeom prst="line">
              <a:avLst/>
            </a:prstGeom>
            <a:noFill/>
            <a:ln w="11113">
              <a:solidFill>
                <a:srgbClr val="000000"/>
              </a:solidFill>
              <a:round/>
              <a:headEnd/>
              <a:tailEnd/>
            </a:ln>
          </p:spPr>
          <p:txBody>
            <a:bodyPr/>
            <a:lstStyle/>
            <a:p>
              <a:endParaRPr lang="en-US" dirty="0"/>
            </a:p>
          </p:txBody>
        </p:sp>
        <p:sp>
          <p:nvSpPr>
            <p:cNvPr id="136" name="Line 24"/>
            <p:cNvSpPr>
              <a:spLocks noChangeShapeType="1"/>
            </p:cNvSpPr>
            <p:nvPr/>
          </p:nvSpPr>
          <p:spPr bwMode="auto">
            <a:xfrm flipH="1">
              <a:off x="1148" y="1081"/>
              <a:ext cx="61" cy="1"/>
            </a:xfrm>
            <a:prstGeom prst="line">
              <a:avLst/>
            </a:prstGeom>
            <a:noFill/>
            <a:ln w="11113">
              <a:solidFill>
                <a:srgbClr val="000000"/>
              </a:solidFill>
              <a:round/>
              <a:headEnd/>
              <a:tailEnd/>
            </a:ln>
          </p:spPr>
          <p:txBody>
            <a:bodyPr/>
            <a:lstStyle/>
            <a:p>
              <a:endParaRPr lang="en-US" dirty="0"/>
            </a:p>
          </p:txBody>
        </p:sp>
        <p:sp>
          <p:nvSpPr>
            <p:cNvPr id="137" name="Line 25"/>
            <p:cNvSpPr>
              <a:spLocks noChangeShapeType="1"/>
            </p:cNvSpPr>
            <p:nvPr/>
          </p:nvSpPr>
          <p:spPr bwMode="auto">
            <a:xfrm flipH="1">
              <a:off x="1148" y="458"/>
              <a:ext cx="61" cy="1"/>
            </a:xfrm>
            <a:prstGeom prst="line">
              <a:avLst/>
            </a:prstGeom>
            <a:noFill/>
            <a:ln w="11113">
              <a:solidFill>
                <a:srgbClr val="000000"/>
              </a:solidFill>
              <a:round/>
              <a:headEnd/>
              <a:tailEnd/>
            </a:ln>
          </p:spPr>
          <p:txBody>
            <a:bodyPr/>
            <a:lstStyle/>
            <a:p>
              <a:endParaRPr lang="en-US" dirty="0"/>
            </a:p>
          </p:txBody>
        </p:sp>
        <p:sp>
          <p:nvSpPr>
            <p:cNvPr id="138" name="Rectangle 32"/>
            <p:cNvSpPr>
              <a:spLocks noChangeArrowheads="1"/>
            </p:cNvSpPr>
            <p:nvPr/>
          </p:nvSpPr>
          <p:spPr bwMode="auto">
            <a:xfrm>
              <a:off x="1209" y="351"/>
              <a:ext cx="3506" cy="3324"/>
            </a:xfrm>
            <a:prstGeom prst="rect">
              <a:avLst/>
            </a:prstGeom>
            <a:noFill/>
            <a:ln w="11113">
              <a:solidFill>
                <a:srgbClr val="000000"/>
              </a:solidFill>
              <a:miter lim="800000"/>
              <a:headEnd/>
              <a:tailEnd/>
            </a:ln>
          </p:spPr>
          <p:txBody>
            <a:bodyPr/>
            <a:lstStyle/>
            <a:p>
              <a:endParaRPr lang="en-US" dirty="0"/>
            </a:p>
          </p:txBody>
        </p:sp>
      </p:grpSp>
      <p:grpSp>
        <p:nvGrpSpPr>
          <p:cNvPr id="139" name="Group 2"/>
          <p:cNvGrpSpPr>
            <a:grpSpLocks/>
          </p:cNvGrpSpPr>
          <p:nvPr/>
        </p:nvGrpSpPr>
        <p:grpSpPr bwMode="auto">
          <a:xfrm>
            <a:off x="7109639" y="2834531"/>
            <a:ext cx="508940" cy="483400"/>
            <a:chOff x="1148" y="351"/>
            <a:chExt cx="3567" cy="3388"/>
          </a:xfrm>
        </p:grpSpPr>
        <p:sp>
          <p:nvSpPr>
            <p:cNvPr id="140" name="Freeform 3"/>
            <p:cNvSpPr>
              <a:spLocks/>
            </p:cNvSpPr>
            <p:nvPr/>
          </p:nvSpPr>
          <p:spPr bwMode="auto">
            <a:xfrm>
              <a:off x="1342" y="479"/>
              <a:ext cx="3240" cy="3069"/>
            </a:xfrm>
            <a:custGeom>
              <a:avLst/>
              <a:gdLst>
                <a:gd name="T0" fmla="*/ 0 w 3240"/>
                <a:gd name="T1" fmla="*/ 3069 h 3069"/>
                <a:gd name="T2" fmla="*/ 54 w 3240"/>
                <a:gd name="T3" fmla="*/ 3069 h 3069"/>
                <a:gd name="T4" fmla="*/ 107 w 3240"/>
                <a:gd name="T5" fmla="*/ 3061 h 3069"/>
                <a:gd name="T6" fmla="*/ 161 w 3240"/>
                <a:gd name="T7" fmla="*/ 3061 h 3069"/>
                <a:gd name="T8" fmla="*/ 215 w 3240"/>
                <a:gd name="T9" fmla="*/ 3054 h 3069"/>
                <a:gd name="T10" fmla="*/ 268 w 3240"/>
                <a:gd name="T11" fmla="*/ 3047 h 3069"/>
                <a:gd name="T12" fmla="*/ 322 w 3240"/>
                <a:gd name="T13" fmla="*/ 3040 h 3069"/>
                <a:gd name="T14" fmla="*/ 375 w 3240"/>
                <a:gd name="T15" fmla="*/ 3026 h 3069"/>
                <a:gd name="T16" fmla="*/ 429 w 3240"/>
                <a:gd name="T17" fmla="*/ 3019 h 3069"/>
                <a:gd name="T18" fmla="*/ 482 w 3240"/>
                <a:gd name="T19" fmla="*/ 3005 h 3069"/>
                <a:gd name="T20" fmla="*/ 536 w 3240"/>
                <a:gd name="T21" fmla="*/ 2991 h 3069"/>
                <a:gd name="T22" fmla="*/ 596 w 3240"/>
                <a:gd name="T23" fmla="*/ 2969 h 3069"/>
                <a:gd name="T24" fmla="*/ 650 w 3240"/>
                <a:gd name="T25" fmla="*/ 2948 h 3069"/>
                <a:gd name="T26" fmla="*/ 703 w 3240"/>
                <a:gd name="T27" fmla="*/ 2927 h 3069"/>
                <a:gd name="T28" fmla="*/ 757 w 3240"/>
                <a:gd name="T29" fmla="*/ 2898 h 3069"/>
                <a:gd name="T30" fmla="*/ 810 w 3240"/>
                <a:gd name="T31" fmla="*/ 2863 h 3069"/>
                <a:gd name="T32" fmla="*/ 864 w 3240"/>
                <a:gd name="T33" fmla="*/ 2828 h 3069"/>
                <a:gd name="T34" fmla="*/ 917 w 3240"/>
                <a:gd name="T35" fmla="*/ 2785 h 3069"/>
                <a:gd name="T36" fmla="*/ 971 w 3240"/>
                <a:gd name="T37" fmla="*/ 2728 h 3069"/>
                <a:gd name="T38" fmla="*/ 1024 w 3240"/>
                <a:gd name="T39" fmla="*/ 2672 h 3069"/>
                <a:gd name="T40" fmla="*/ 1078 w 3240"/>
                <a:gd name="T41" fmla="*/ 2608 h 3069"/>
                <a:gd name="T42" fmla="*/ 1131 w 3240"/>
                <a:gd name="T43" fmla="*/ 2537 h 3069"/>
                <a:gd name="T44" fmla="*/ 1185 w 3240"/>
                <a:gd name="T45" fmla="*/ 2452 h 3069"/>
                <a:gd name="T46" fmla="*/ 1238 w 3240"/>
                <a:gd name="T47" fmla="*/ 2367 h 3069"/>
                <a:gd name="T48" fmla="*/ 1299 w 3240"/>
                <a:gd name="T49" fmla="*/ 2268 h 3069"/>
                <a:gd name="T50" fmla="*/ 1352 w 3240"/>
                <a:gd name="T51" fmla="*/ 2161 h 3069"/>
                <a:gd name="T52" fmla="*/ 1406 w 3240"/>
                <a:gd name="T53" fmla="*/ 2041 h 3069"/>
                <a:gd name="T54" fmla="*/ 1459 w 3240"/>
                <a:gd name="T55" fmla="*/ 1920 h 3069"/>
                <a:gd name="T56" fmla="*/ 1513 w 3240"/>
                <a:gd name="T57" fmla="*/ 1793 h 3069"/>
                <a:gd name="T58" fmla="*/ 1566 w 3240"/>
                <a:gd name="T59" fmla="*/ 1665 h 3069"/>
                <a:gd name="T60" fmla="*/ 1620 w 3240"/>
                <a:gd name="T61" fmla="*/ 1531 h 3069"/>
                <a:gd name="T62" fmla="*/ 1674 w 3240"/>
                <a:gd name="T63" fmla="*/ 1403 h 3069"/>
                <a:gd name="T64" fmla="*/ 1727 w 3240"/>
                <a:gd name="T65" fmla="*/ 1276 h 3069"/>
                <a:gd name="T66" fmla="*/ 1781 w 3240"/>
                <a:gd name="T67" fmla="*/ 1148 h 3069"/>
                <a:gd name="T68" fmla="*/ 1834 w 3240"/>
                <a:gd name="T69" fmla="*/ 1028 h 3069"/>
                <a:gd name="T70" fmla="*/ 1888 w 3240"/>
                <a:gd name="T71" fmla="*/ 907 h 3069"/>
                <a:gd name="T72" fmla="*/ 1941 w 3240"/>
                <a:gd name="T73" fmla="*/ 801 h 3069"/>
                <a:gd name="T74" fmla="*/ 2001 w 3240"/>
                <a:gd name="T75" fmla="*/ 702 h 3069"/>
                <a:gd name="T76" fmla="*/ 2055 w 3240"/>
                <a:gd name="T77" fmla="*/ 616 h 3069"/>
                <a:gd name="T78" fmla="*/ 2109 w 3240"/>
                <a:gd name="T79" fmla="*/ 531 h 3069"/>
                <a:gd name="T80" fmla="*/ 2162 w 3240"/>
                <a:gd name="T81" fmla="*/ 461 h 3069"/>
                <a:gd name="T82" fmla="*/ 2216 w 3240"/>
                <a:gd name="T83" fmla="*/ 397 h 3069"/>
                <a:gd name="T84" fmla="*/ 2269 w 3240"/>
                <a:gd name="T85" fmla="*/ 340 h 3069"/>
                <a:gd name="T86" fmla="*/ 2323 w 3240"/>
                <a:gd name="T87" fmla="*/ 283 h 3069"/>
                <a:gd name="T88" fmla="*/ 2376 w 3240"/>
                <a:gd name="T89" fmla="*/ 241 h 3069"/>
                <a:gd name="T90" fmla="*/ 2430 w 3240"/>
                <a:gd name="T91" fmla="*/ 205 h 3069"/>
                <a:gd name="T92" fmla="*/ 2483 w 3240"/>
                <a:gd name="T93" fmla="*/ 170 h 3069"/>
                <a:gd name="T94" fmla="*/ 2537 w 3240"/>
                <a:gd name="T95" fmla="*/ 142 h 3069"/>
                <a:gd name="T96" fmla="*/ 2590 w 3240"/>
                <a:gd name="T97" fmla="*/ 120 h 3069"/>
                <a:gd name="T98" fmla="*/ 2644 w 3240"/>
                <a:gd name="T99" fmla="*/ 99 h 3069"/>
                <a:gd name="T100" fmla="*/ 2704 w 3240"/>
                <a:gd name="T101" fmla="*/ 78 h 3069"/>
                <a:gd name="T102" fmla="*/ 2758 w 3240"/>
                <a:gd name="T103" fmla="*/ 64 h 3069"/>
                <a:gd name="T104" fmla="*/ 2811 w 3240"/>
                <a:gd name="T105" fmla="*/ 50 h 3069"/>
                <a:gd name="T106" fmla="*/ 2865 w 3240"/>
                <a:gd name="T107" fmla="*/ 42 h 3069"/>
                <a:gd name="T108" fmla="*/ 2918 w 3240"/>
                <a:gd name="T109" fmla="*/ 28 h 3069"/>
                <a:gd name="T110" fmla="*/ 2972 w 3240"/>
                <a:gd name="T111" fmla="*/ 21 h 3069"/>
                <a:gd name="T112" fmla="*/ 3025 w 3240"/>
                <a:gd name="T113" fmla="*/ 14 h 3069"/>
                <a:gd name="T114" fmla="*/ 3079 w 3240"/>
                <a:gd name="T115" fmla="*/ 7 h 3069"/>
                <a:gd name="T116" fmla="*/ 3132 w 3240"/>
                <a:gd name="T117" fmla="*/ 7 h 3069"/>
                <a:gd name="T118" fmla="*/ 3186 w 3240"/>
                <a:gd name="T119" fmla="*/ 0 h 3069"/>
                <a:gd name="T120" fmla="*/ 3240 w 3240"/>
                <a:gd name="T121" fmla="*/ 0 h 3069"/>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3240"/>
                <a:gd name="T184" fmla="*/ 0 h 3069"/>
                <a:gd name="T185" fmla="*/ 3240 w 3240"/>
                <a:gd name="T186" fmla="*/ 3069 h 3069"/>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3240" h="3069">
                  <a:moveTo>
                    <a:pt x="0" y="3069"/>
                  </a:moveTo>
                  <a:lnTo>
                    <a:pt x="54" y="3069"/>
                  </a:lnTo>
                  <a:lnTo>
                    <a:pt x="107" y="3061"/>
                  </a:lnTo>
                  <a:lnTo>
                    <a:pt x="161" y="3061"/>
                  </a:lnTo>
                  <a:lnTo>
                    <a:pt x="215" y="3054"/>
                  </a:lnTo>
                  <a:lnTo>
                    <a:pt x="268" y="3047"/>
                  </a:lnTo>
                  <a:lnTo>
                    <a:pt x="322" y="3040"/>
                  </a:lnTo>
                  <a:lnTo>
                    <a:pt x="375" y="3026"/>
                  </a:lnTo>
                  <a:lnTo>
                    <a:pt x="429" y="3019"/>
                  </a:lnTo>
                  <a:lnTo>
                    <a:pt x="482" y="3005"/>
                  </a:lnTo>
                  <a:lnTo>
                    <a:pt x="536" y="2991"/>
                  </a:lnTo>
                  <a:lnTo>
                    <a:pt x="596" y="2969"/>
                  </a:lnTo>
                  <a:lnTo>
                    <a:pt x="650" y="2948"/>
                  </a:lnTo>
                  <a:lnTo>
                    <a:pt x="703" y="2927"/>
                  </a:lnTo>
                  <a:lnTo>
                    <a:pt x="757" y="2898"/>
                  </a:lnTo>
                  <a:lnTo>
                    <a:pt x="810" y="2863"/>
                  </a:lnTo>
                  <a:lnTo>
                    <a:pt x="864" y="2828"/>
                  </a:lnTo>
                  <a:lnTo>
                    <a:pt x="917" y="2785"/>
                  </a:lnTo>
                  <a:lnTo>
                    <a:pt x="971" y="2728"/>
                  </a:lnTo>
                  <a:lnTo>
                    <a:pt x="1024" y="2672"/>
                  </a:lnTo>
                  <a:lnTo>
                    <a:pt x="1078" y="2608"/>
                  </a:lnTo>
                  <a:lnTo>
                    <a:pt x="1131" y="2537"/>
                  </a:lnTo>
                  <a:lnTo>
                    <a:pt x="1185" y="2452"/>
                  </a:lnTo>
                  <a:lnTo>
                    <a:pt x="1238" y="2367"/>
                  </a:lnTo>
                  <a:lnTo>
                    <a:pt x="1299" y="2268"/>
                  </a:lnTo>
                  <a:lnTo>
                    <a:pt x="1352" y="2161"/>
                  </a:lnTo>
                  <a:lnTo>
                    <a:pt x="1406" y="2041"/>
                  </a:lnTo>
                  <a:lnTo>
                    <a:pt x="1459" y="1920"/>
                  </a:lnTo>
                  <a:lnTo>
                    <a:pt x="1513" y="1793"/>
                  </a:lnTo>
                  <a:lnTo>
                    <a:pt x="1566" y="1665"/>
                  </a:lnTo>
                  <a:lnTo>
                    <a:pt x="1620" y="1531"/>
                  </a:lnTo>
                  <a:lnTo>
                    <a:pt x="1674" y="1403"/>
                  </a:lnTo>
                  <a:lnTo>
                    <a:pt x="1727" y="1276"/>
                  </a:lnTo>
                  <a:lnTo>
                    <a:pt x="1781" y="1148"/>
                  </a:lnTo>
                  <a:lnTo>
                    <a:pt x="1834" y="1028"/>
                  </a:lnTo>
                  <a:lnTo>
                    <a:pt x="1888" y="907"/>
                  </a:lnTo>
                  <a:lnTo>
                    <a:pt x="1941" y="801"/>
                  </a:lnTo>
                  <a:lnTo>
                    <a:pt x="2001" y="702"/>
                  </a:lnTo>
                  <a:lnTo>
                    <a:pt x="2055" y="616"/>
                  </a:lnTo>
                  <a:lnTo>
                    <a:pt x="2109" y="531"/>
                  </a:lnTo>
                  <a:lnTo>
                    <a:pt x="2162" y="461"/>
                  </a:lnTo>
                  <a:lnTo>
                    <a:pt x="2216" y="397"/>
                  </a:lnTo>
                  <a:lnTo>
                    <a:pt x="2269" y="340"/>
                  </a:lnTo>
                  <a:lnTo>
                    <a:pt x="2323" y="283"/>
                  </a:lnTo>
                  <a:lnTo>
                    <a:pt x="2376" y="241"/>
                  </a:lnTo>
                  <a:lnTo>
                    <a:pt x="2430" y="205"/>
                  </a:lnTo>
                  <a:lnTo>
                    <a:pt x="2483" y="170"/>
                  </a:lnTo>
                  <a:lnTo>
                    <a:pt x="2537" y="142"/>
                  </a:lnTo>
                  <a:lnTo>
                    <a:pt x="2590" y="120"/>
                  </a:lnTo>
                  <a:lnTo>
                    <a:pt x="2644" y="99"/>
                  </a:lnTo>
                  <a:lnTo>
                    <a:pt x="2704" y="78"/>
                  </a:lnTo>
                  <a:lnTo>
                    <a:pt x="2758" y="64"/>
                  </a:lnTo>
                  <a:lnTo>
                    <a:pt x="2811" y="50"/>
                  </a:lnTo>
                  <a:lnTo>
                    <a:pt x="2865" y="42"/>
                  </a:lnTo>
                  <a:lnTo>
                    <a:pt x="2918" y="28"/>
                  </a:lnTo>
                  <a:lnTo>
                    <a:pt x="2972" y="21"/>
                  </a:lnTo>
                  <a:lnTo>
                    <a:pt x="3025" y="14"/>
                  </a:lnTo>
                  <a:lnTo>
                    <a:pt x="3079" y="7"/>
                  </a:lnTo>
                  <a:lnTo>
                    <a:pt x="3132" y="7"/>
                  </a:lnTo>
                  <a:lnTo>
                    <a:pt x="3186" y="0"/>
                  </a:lnTo>
                  <a:lnTo>
                    <a:pt x="3240" y="0"/>
                  </a:lnTo>
                </a:path>
              </a:pathLst>
            </a:custGeom>
            <a:noFill/>
            <a:ln w="11113">
              <a:solidFill>
                <a:srgbClr val="000000"/>
              </a:solidFill>
              <a:prstDash val="solid"/>
              <a:round/>
              <a:headEnd/>
              <a:tailEnd/>
            </a:ln>
          </p:spPr>
          <p:txBody>
            <a:bodyPr/>
            <a:lstStyle/>
            <a:p>
              <a:endParaRPr lang="en-US" dirty="0"/>
            </a:p>
          </p:txBody>
        </p:sp>
        <p:sp>
          <p:nvSpPr>
            <p:cNvPr id="141" name="Line 4"/>
            <p:cNvSpPr>
              <a:spLocks noChangeShapeType="1"/>
            </p:cNvSpPr>
            <p:nvPr/>
          </p:nvSpPr>
          <p:spPr bwMode="auto">
            <a:xfrm>
              <a:off x="1342" y="3675"/>
              <a:ext cx="3240" cy="1"/>
            </a:xfrm>
            <a:prstGeom prst="line">
              <a:avLst/>
            </a:prstGeom>
            <a:noFill/>
            <a:ln w="11113">
              <a:solidFill>
                <a:srgbClr val="000000"/>
              </a:solidFill>
              <a:round/>
              <a:headEnd/>
              <a:tailEnd/>
            </a:ln>
          </p:spPr>
          <p:txBody>
            <a:bodyPr/>
            <a:lstStyle/>
            <a:p>
              <a:endParaRPr lang="en-US" dirty="0"/>
            </a:p>
          </p:txBody>
        </p:sp>
        <p:sp>
          <p:nvSpPr>
            <p:cNvPr id="142" name="Line 5"/>
            <p:cNvSpPr>
              <a:spLocks noChangeShapeType="1"/>
            </p:cNvSpPr>
            <p:nvPr/>
          </p:nvSpPr>
          <p:spPr bwMode="auto">
            <a:xfrm>
              <a:off x="1342" y="3675"/>
              <a:ext cx="1" cy="64"/>
            </a:xfrm>
            <a:prstGeom prst="line">
              <a:avLst/>
            </a:prstGeom>
            <a:noFill/>
            <a:ln w="11113">
              <a:solidFill>
                <a:srgbClr val="000000"/>
              </a:solidFill>
              <a:round/>
              <a:headEnd/>
              <a:tailEnd/>
            </a:ln>
          </p:spPr>
          <p:txBody>
            <a:bodyPr/>
            <a:lstStyle/>
            <a:p>
              <a:endParaRPr lang="en-US" dirty="0"/>
            </a:p>
          </p:txBody>
        </p:sp>
        <p:sp>
          <p:nvSpPr>
            <p:cNvPr id="143" name="Line 6"/>
            <p:cNvSpPr>
              <a:spLocks noChangeShapeType="1"/>
            </p:cNvSpPr>
            <p:nvPr/>
          </p:nvSpPr>
          <p:spPr bwMode="auto">
            <a:xfrm>
              <a:off x="1878" y="3675"/>
              <a:ext cx="1" cy="64"/>
            </a:xfrm>
            <a:prstGeom prst="line">
              <a:avLst/>
            </a:prstGeom>
            <a:noFill/>
            <a:ln w="11113">
              <a:solidFill>
                <a:srgbClr val="000000"/>
              </a:solidFill>
              <a:round/>
              <a:headEnd/>
              <a:tailEnd/>
            </a:ln>
          </p:spPr>
          <p:txBody>
            <a:bodyPr/>
            <a:lstStyle/>
            <a:p>
              <a:endParaRPr lang="en-US" dirty="0"/>
            </a:p>
          </p:txBody>
        </p:sp>
        <p:sp>
          <p:nvSpPr>
            <p:cNvPr id="144" name="Line 7"/>
            <p:cNvSpPr>
              <a:spLocks noChangeShapeType="1"/>
            </p:cNvSpPr>
            <p:nvPr/>
          </p:nvSpPr>
          <p:spPr bwMode="auto">
            <a:xfrm>
              <a:off x="2420" y="3675"/>
              <a:ext cx="1" cy="64"/>
            </a:xfrm>
            <a:prstGeom prst="line">
              <a:avLst/>
            </a:prstGeom>
            <a:noFill/>
            <a:ln w="11113">
              <a:solidFill>
                <a:srgbClr val="000000"/>
              </a:solidFill>
              <a:round/>
              <a:headEnd/>
              <a:tailEnd/>
            </a:ln>
          </p:spPr>
          <p:txBody>
            <a:bodyPr/>
            <a:lstStyle/>
            <a:p>
              <a:endParaRPr lang="en-US" dirty="0"/>
            </a:p>
          </p:txBody>
        </p:sp>
        <p:sp>
          <p:nvSpPr>
            <p:cNvPr id="145" name="Line 8"/>
            <p:cNvSpPr>
              <a:spLocks noChangeShapeType="1"/>
            </p:cNvSpPr>
            <p:nvPr/>
          </p:nvSpPr>
          <p:spPr bwMode="auto">
            <a:xfrm>
              <a:off x="2962" y="3675"/>
              <a:ext cx="1" cy="64"/>
            </a:xfrm>
            <a:prstGeom prst="line">
              <a:avLst/>
            </a:prstGeom>
            <a:noFill/>
            <a:ln w="11113">
              <a:solidFill>
                <a:srgbClr val="000000"/>
              </a:solidFill>
              <a:round/>
              <a:headEnd/>
              <a:tailEnd/>
            </a:ln>
          </p:spPr>
          <p:txBody>
            <a:bodyPr/>
            <a:lstStyle/>
            <a:p>
              <a:endParaRPr lang="en-US" dirty="0"/>
            </a:p>
          </p:txBody>
        </p:sp>
        <p:sp>
          <p:nvSpPr>
            <p:cNvPr id="146" name="Line 9"/>
            <p:cNvSpPr>
              <a:spLocks noChangeShapeType="1"/>
            </p:cNvSpPr>
            <p:nvPr/>
          </p:nvSpPr>
          <p:spPr bwMode="auto">
            <a:xfrm>
              <a:off x="3504" y="3675"/>
              <a:ext cx="1" cy="64"/>
            </a:xfrm>
            <a:prstGeom prst="line">
              <a:avLst/>
            </a:prstGeom>
            <a:noFill/>
            <a:ln w="11113">
              <a:solidFill>
                <a:srgbClr val="000000"/>
              </a:solidFill>
              <a:round/>
              <a:headEnd/>
              <a:tailEnd/>
            </a:ln>
          </p:spPr>
          <p:txBody>
            <a:bodyPr/>
            <a:lstStyle/>
            <a:p>
              <a:endParaRPr lang="en-US" dirty="0"/>
            </a:p>
          </p:txBody>
        </p:sp>
        <p:sp>
          <p:nvSpPr>
            <p:cNvPr id="147" name="Line 10"/>
            <p:cNvSpPr>
              <a:spLocks noChangeShapeType="1"/>
            </p:cNvSpPr>
            <p:nvPr/>
          </p:nvSpPr>
          <p:spPr bwMode="auto">
            <a:xfrm>
              <a:off x="4046" y="3675"/>
              <a:ext cx="1" cy="64"/>
            </a:xfrm>
            <a:prstGeom prst="line">
              <a:avLst/>
            </a:prstGeom>
            <a:noFill/>
            <a:ln w="11113">
              <a:solidFill>
                <a:srgbClr val="000000"/>
              </a:solidFill>
              <a:round/>
              <a:headEnd/>
              <a:tailEnd/>
            </a:ln>
          </p:spPr>
          <p:txBody>
            <a:bodyPr/>
            <a:lstStyle/>
            <a:p>
              <a:endParaRPr lang="en-US" dirty="0"/>
            </a:p>
          </p:txBody>
        </p:sp>
        <p:sp>
          <p:nvSpPr>
            <p:cNvPr id="148" name="Line 11"/>
            <p:cNvSpPr>
              <a:spLocks noChangeShapeType="1"/>
            </p:cNvSpPr>
            <p:nvPr/>
          </p:nvSpPr>
          <p:spPr bwMode="auto">
            <a:xfrm>
              <a:off x="4582" y="3675"/>
              <a:ext cx="1" cy="64"/>
            </a:xfrm>
            <a:prstGeom prst="line">
              <a:avLst/>
            </a:prstGeom>
            <a:noFill/>
            <a:ln w="11113">
              <a:solidFill>
                <a:srgbClr val="000000"/>
              </a:solidFill>
              <a:round/>
              <a:headEnd/>
              <a:tailEnd/>
            </a:ln>
          </p:spPr>
          <p:txBody>
            <a:bodyPr/>
            <a:lstStyle/>
            <a:p>
              <a:endParaRPr lang="en-US" dirty="0"/>
            </a:p>
          </p:txBody>
        </p:sp>
        <p:sp>
          <p:nvSpPr>
            <p:cNvPr id="149" name="Line 19"/>
            <p:cNvSpPr>
              <a:spLocks noChangeShapeType="1"/>
            </p:cNvSpPr>
            <p:nvPr/>
          </p:nvSpPr>
          <p:spPr bwMode="auto">
            <a:xfrm flipV="1">
              <a:off x="1209" y="458"/>
              <a:ext cx="1" cy="3111"/>
            </a:xfrm>
            <a:prstGeom prst="line">
              <a:avLst/>
            </a:prstGeom>
            <a:noFill/>
            <a:ln w="11113">
              <a:solidFill>
                <a:srgbClr val="000000"/>
              </a:solidFill>
              <a:round/>
              <a:headEnd/>
              <a:tailEnd/>
            </a:ln>
          </p:spPr>
          <p:txBody>
            <a:bodyPr/>
            <a:lstStyle/>
            <a:p>
              <a:endParaRPr lang="en-US" dirty="0"/>
            </a:p>
          </p:txBody>
        </p:sp>
        <p:sp>
          <p:nvSpPr>
            <p:cNvPr id="150" name="Line 20"/>
            <p:cNvSpPr>
              <a:spLocks noChangeShapeType="1"/>
            </p:cNvSpPr>
            <p:nvPr/>
          </p:nvSpPr>
          <p:spPr bwMode="auto">
            <a:xfrm flipH="1">
              <a:off x="1148" y="3569"/>
              <a:ext cx="61" cy="1"/>
            </a:xfrm>
            <a:prstGeom prst="line">
              <a:avLst/>
            </a:prstGeom>
            <a:noFill/>
            <a:ln w="11113">
              <a:solidFill>
                <a:srgbClr val="000000"/>
              </a:solidFill>
              <a:round/>
              <a:headEnd/>
              <a:tailEnd/>
            </a:ln>
          </p:spPr>
          <p:txBody>
            <a:bodyPr/>
            <a:lstStyle/>
            <a:p>
              <a:endParaRPr lang="en-US" dirty="0"/>
            </a:p>
          </p:txBody>
        </p:sp>
        <p:sp>
          <p:nvSpPr>
            <p:cNvPr id="151" name="Line 21"/>
            <p:cNvSpPr>
              <a:spLocks noChangeShapeType="1"/>
            </p:cNvSpPr>
            <p:nvPr/>
          </p:nvSpPr>
          <p:spPr bwMode="auto">
            <a:xfrm flipH="1">
              <a:off x="1148" y="2945"/>
              <a:ext cx="61" cy="1"/>
            </a:xfrm>
            <a:prstGeom prst="line">
              <a:avLst/>
            </a:prstGeom>
            <a:noFill/>
            <a:ln w="11113">
              <a:solidFill>
                <a:srgbClr val="000000"/>
              </a:solidFill>
              <a:round/>
              <a:headEnd/>
              <a:tailEnd/>
            </a:ln>
          </p:spPr>
          <p:txBody>
            <a:bodyPr/>
            <a:lstStyle/>
            <a:p>
              <a:endParaRPr lang="en-US" dirty="0"/>
            </a:p>
          </p:txBody>
        </p:sp>
        <p:sp>
          <p:nvSpPr>
            <p:cNvPr id="152" name="Line 22"/>
            <p:cNvSpPr>
              <a:spLocks noChangeShapeType="1"/>
            </p:cNvSpPr>
            <p:nvPr/>
          </p:nvSpPr>
          <p:spPr bwMode="auto">
            <a:xfrm flipH="1">
              <a:off x="1148" y="2321"/>
              <a:ext cx="61" cy="1"/>
            </a:xfrm>
            <a:prstGeom prst="line">
              <a:avLst/>
            </a:prstGeom>
            <a:noFill/>
            <a:ln w="11113">
              <a:solidFill>
                <a:srgbClr val="000000"/>
              </a:solidFill>
              <a:round/>
              <a:headEnd/>
              <a:tailEnd/>
            </a:ln>
          </p:spPr>
          <p:txBody>
            <a:bodyPr/>
            <a:lstStyle/>
            <a:p>
              <a:endParaRPr lang="en-US" dirty="0"/>
            </a:p>
          </p:txBody>
        </p:sp>
        <p:sp>
          <p:nvSpPr>
            <p:cNvPr id="153" name="Line 23"/>
            <p:cNvSpPr>
              <a:spLocks noChangeShapeType="1"/>
            </p:cNvSpPr>
            <p:nvPr/>
          </p:nvSpPr>
          <p:spPr bwMode="auto">
            <a:xfrm flipH="1">
              <a:off x="1148" y="1705"/>
              <a:ext cx="61" cy="1"/>
            </a:xfrm>
            <a:prstGeom prst="line">
              <a:avLst/>
            </a:prstGeom>
            <a:noFill/>
            <a:ln w="11113">
              <a:solidFill>
                <a:srgbClr val="000000"/>
              </a:solidFill>
              <a:round/>
              <a:headEnd/>
              <a:tailEnd/>
            </a:ln>
          </p:spPr>
          <p:txBody>
            <a:bodyPr/>
            <a:lstStyle/>
            <a:p>
              <a:endParaRPr lang="en-US" dirty="0"/>
            </a:p>
          </p:txBody>
        </p:sp>
        <p:sp>
          <p:nvSpPr>
            <p:cNvPr id="154" name="Line 24"/>
            <p:cNvSpPr>
              <a:spLocks noChangeShapeType="1"/>
            </p:cNvSpPr>
            <p:nvPr/>
          </p:nvSpPr>
          <p:spPr bwMode="auto">
            <a:xfrm flipH="1">
              <a:off x="1148" y="1081"/>
              <a:ext cx="61" cy="1"/>
            </a:xfrm>
            <a:prstGeom prst="line">
              <a:avLst/>
            </a:prstGeom>
            <a:noFill/>
            <a:ln w="11113">
              <a:solidFill>
                <a:srgbClr val="000000"/>
              </a:solidFill>
              <a:round/>
              <a:headEnd/>
              <a:tailEnd/>
            </a:ln>
          </p:spPr>
          <p:txBody>
            <a:bodyPr/>
            <a:lstStyle/>
            <a:p>
              <a:endParaRPr lang="en-US" dirty="0"/>
            </a:p>
          </p:txBody>
        </p:sp>
        <p:sp>
          <p:nvSpPr>
            <p:cNvPr id="155" name="Line 25"/>
            <p:cNvSpPr>
              <a:spLocks noChangeShapeType="1"/>
            </p:cNvSpPr>
            <p:nvPr/>
          </p:nvSpPr>
          <p:spPr bwMode="auto">
            <a:xfrm flipH="1">
              <a:off x="1148" y="458"/>
              <a:ext cx="61" cy="1"/>
            </a:xfrm>
            <a:prstGeom prst="line">
              <a:avLst/>
            </a:prstGeom>
            <a:noFill/>
            <a:ln w="11113">
              <a:solidFill>
                <a:srgbClr val="000000"/>
              </a:solidFill>
              <a:round/>
              <a:headEnd/>
              <a:tailEnd/>
            </a:ln>
          </p:spPr>
          <p:txBody>
            <a:bodyPr/>
            <a:lstStyle/>
            <a:p>
              <a:endParaRPr lang="en-US" dirty="0"/>
            </a:p>
          </p:txBody>
        </p:sp>
        <p:sp>
          <p:nvSpPr>
            <p:cNvPr id="156" name="Rectangle 32"/>
            <p:cNvSpPr>
              <a:spLocks noChangeArrowheads="1"/>
            </p:cNvSpPr>
            <p:nvPr/>
          </p:nvSpPr>
          <p:spPr bwMode="auto">
            <a:xfrm>
              <a:off x="1209" y="351"/>
              <a:ext cx="3506" cy="3324"/>
            </a:xfrm>
            <a:prstGeom prst="rect">
              <a:avLst/>
            </a:prstGeom>
            <a:noFill/>
            <a:ln w="11113">
              <a:solidFill>
                <a:srgbClr val="000000"/>
              </a:solidFill>
              <a:miter lim="800000"/>
              <a:headEnd/>
              <a:tailEnd/>
            </a:ln>
          </p:spPr>
          <p:txBody>
            <a:bodyPr/>
            <a:lstStyle/>
            <a:p>
              <a:endParaRPr lang="en-US" dirty="0"/>
            </a:p>
          </p:txBody>
        </p:sp>
      </p:grpSp>
      <p:grpSp>
        <p:nvGrpSpPr>
          <p:cNvPr id="157" name="Group 2"/>
          <p:cNvGrpSpPr>
            <a:grpSpLocks/>
          </p:cNvGrpSpPr>
          <p:nvPr/>
        </p:nvGrpSpPr>
        <p:grpSpPr bwMode="auto">
          <a:xfrm>
            <a:off x="5760062" y="2844803"/>
            <a:ext cx="508940" cy="483400"/>
            <a:chOff x="1148" y="351"/>
            <a:chExt cx="3567" cy="3388"/>
          </a:xfrm>
        </p:grpSpPr>
        <p:sp>
          <p:nvSpPr>
            <p:cNvPr id="158" name="Freeform 3"/>
            <p:cNvSpPr>
              <a:spLocks/>
            </p:cNvSpPr>
            <p:nvPr/>
          </p:nvSpPr>
          <p:spPr bwMode="auto">
            <a:xfrm>
              <a:off x="1342" y="479"/>
              <a:ext cx="3240" cy="3069"/>
            </a:xfrm>
            <a:custGeom>
              <a:avLst/>
              <a:gdLst>
                <a:gd name="T0" fmla="*/ 0 w 3240"/>
                <a:gd name="T1" fmla="*/ 3069 h 3069"/>
                <a:gd name="T2" fmla="*/ 54 w 3240"/>
                <a:gd name="T3" fmla="*/ 3069 h 3069"/>
                <a:gd name="T4" fmla="*/ 107 w 3240"/>
                <a:gd name="T5" fmla="*/ 3061 h 3069"/>
                <a:gd name="T6" fmla="*/ 161 w 3240"/>
                <a:gd name="T7" fmla="*/ 3061 h 3069"/>
                <a:gd name="T8" fmla="*/ 215 w 3240"/>
                <a:gd name="T9" fmla="*/ 3054 h 3069"/>
                <a:gd name="T10" fmla="*/ 268 w 3240"/>
                <a:gd name="T11" fmla="*/ 3047 h 3069"/>
                <a:gd name="T12" fmla="*/ 322 w 3240"/>
                <a:gd name="T13" fmla="*/ 3040 h 3069"/>
                <a:gd name="T14" fmla="*/ 375 w 3240"/>
                <a:gd name="T15" fmla="*/ 3026 h 3069"/>
                <a:gd name="T16" fmla="*/ 429 w 3240"/>
                <a:gd name="T17" fmla="*/ 3019 h 3069"/>
                <a:gd name="T18" fmla="*/ 482 w 3240"/>
                <a:gd name="T19" fmla="*/ 3005 h 3069"/>
                <a:gd name="T20" fmla="*/ 536 w 3240"/>
                <a:gd name="T21" fmla="*/ 2991 h 3069"/>
                <a:gd name="T22" fmla="*/ 596 w 3240"/>
                <a:gd name="T23" fmla="*/ 2969 h 3069"/>
                <a:gd name="T24" fmla="*/ 650 w 3240"/>
                <a:gd name="T25" fmla="*/ 2948 h 3069"/>
                <a:gd name="T26" fmla="*/ 703 w 3240"/>
                <a:gd name="T27" fmla="*/ 2927 h 3069"/>
                <a:gd name="T28" fmla="*/ 757 w 3240"/>
                <a:gd name="T29" fmla="*/ 2898 h 3069"/>
                <a:gd name="T30" fmla="*/ 810 w 3240"/>
                <a:gd name="T31" fmla="*/ 2863 h 3069"/>
                <a:gd name="T32" fmla="*/ 864 w 3240"/>
                <a:gd name="T33" fmla="*/ 2828 h 3069"/>
                <a:gd name="T34" fmla="*/ 917 w 3240"/>
                <a:gd name="T35" fmla="*/ 2785 h 3069"/>
                <a:gd name="T36" fmla="*/ 971 w 3240"/>
                <a:gd name="T37" fmla="*/ 2728 h 3069"/>
                <a:gd name="T38" fmla="*/ 1024 w 3240"/>
                <a:gd name="T39" fmla="*/ 2672 h 3069"/>
                <a:gd name="T40" fmla="*/ 1078 w 3240"/>
                <a:gd name="T41" fmla="*/ 2608 h 3069"/>
                <a:gd name="T42" fmla="*/ 1131 w 3240"/>
                <a:gd name="T43" fmla="*/ 2537 h 3069"/>
                <a:gd name="T44" fmla="*/ 1185 w 3240"/>
                <a:gd name="T45" fmla="*/ 2452 h 3069"/>
                <a:gd name="T46" fmla="*/ 1238 w 3240"/>
                <a:gd name="T47" fmla="*/ 2367 h 3069"/>
                <a:gd name="T48" fmla="*/ 1299 w 3240"/>
                <a:gd name="T49" fmla="*/ 2268 h 3069"/>
                <a:gd name="T50" fmla="*/ 1352 w 3240"/>
                <a:gd name="T51" fmla="*/ 2161 h 3069"/>
                <a:gd name="T52" fmla="*/ 1406 w 3240"/>
                <a:gd name="T53" fmla="*/ 2041 h 3069"/>
                <a:gd name="T54" fmla="*/ 1459 w 3240"/>
                <a:gd name="T55" fmla="*/ 1920 h 3069"/>
                <a:gd name="T56" fmla="*/ 1513 w 3240"/>
                <a:gd name="T57" fmla="*/ 1793 h 3069"/>
                <a:gd name="T58" fmla="*/ 1566 w 3240"/>
                <a:gd name="T59" fmla="*/ 1665 h 3069"/>
                <a:gd name="T60" fmla="*/ 1620 w 3240"/>
                <a:gd name="T61" fmla="*/ 1531 h 3069"/>
                <a:gd name="T62" fmla="*/ 1674 w 3240"/>
                <a:gd name="T63" fmla="*/ 1403 h 3069"/>
                <a:gd name="T64" fmla="*/ 1727 w 3240"/>
                <a:gd name="T65" fmla="*/ 1276 h 3069"/>
                <a:gd name="T66" fmla="*/ 1781 w 3240"/>
                <a:gd name="T67" fmla="*/ 1148 h 3069"/>
                <a:gd name="T68" fmla="*/ 1834 w 3240"/>
                <a:gd name="T69" fmla="*/ 1028 h 3069"/>
                <a:gd name="T70" fmla="*/ 1888 w 3240"/>
                <a:gd name="T71" fmla="*/ 907 h 3069"/>
                <a:gd name="T72" fmla="*/ 1941 w 3240"/>
                <a:gd name="T73" fmla="*/ 801 h 3069"/>
                <a:gd name="T74" fmla="*/ 2001 w 3240"/>
                <a:gd name="T75" fmla="*/ 702 h 3069"/>
                <a:gd name="T76" fmla="*/ 2055 w 3240"/>
                <a:gd name="T77" fmla="*/ 616 h 3069"/>
                <a:gd name="T78" fmla="*/ 2109 w 3240"/>
                <a:gd name="T79" fmla="*/ 531 h 3069"/>
                <a:gd name="T80" fmla="*/ 2162 w 3240"/>
                <a:gd name="T81" fmla="*/ 461 h 3069"/>
                <a:gd name="T82" fmla="*/ 2216 w 3240"/>
                <a:gd name="T83" fmla="*/ 397 h 3069"/>
                <a:gd name="T84" fmla="*/ 2269 w 3240"/>
                <a:gd name="T85" fmla="*/ 340 h 3069"/>
                <a:gd name="T86" fmla="*/ 2323 w 3240"/>
                <a:gd name="T87" fmla="*/ 283 h 3069"/>
                <a:gd name="T88" fmla="*/ 2376 w 3240"/>
                <a:gd name="T89" fmla="*/ 241 h 3069"/>
                <a:gd name="T90" fmla="*/ 2430 w 3240"/>
                <a:gd name="T91" fmla="*/ 205 h 3069"/>
                <a:gd name="T92" fmla="*/ 2483 w 3240"/>
                <a:gd name="T93" fmla="*/ 170 h 3069"/>
                <a:gd name="T94" fmla="*/ 2537 w 3240"/>
                <a:gd name="T95" fmla="*/ 142 h 3069"/>
                <a:gd name="T96" fmla="*/ 2590 w 3240"/>
                <a:gd name="T97" fmla="*/ 120 h 3069"/>
                <a:gd name="T98" fmla="*/ 2644 w 3240"/>
                <a:gd name="T99" fmla="*/ 99 h 3069"/>
                <a:gd name="T100" fmla="*/ 2704 w 3240"/>
                <a:gd name="T101" fmla="*/ 78 h 3069"/>
                <a:gd name="T102" fmla="*/ 2758 w 3240"/>
                <a:gd name="T103" fmla="*/ 64 h 3069"/>
                <a:gd name="T104" fmla="*/ 2811 w 3240"/>
                <a:gd name="T105" fmla="*/ 50 h 3069"/>
                <a:gd name="T106" fmla="*/ 2865 w 3240"/>
                <a:gd name="T107" fmla="*/ 42 h 3069"/>
                <a:gd name="T108" fmla="*/ 2918 w 3240"/>
                <a:gd name="T109" fmla="*/ 28 h 3069"/>
                <a:gd name="T110" fmla="*/ 2972 w 3240"/>
                <a:gd name="T111" fmla="*/ 21 h 3069"/>
                <a:gd name="T112" fmla="*/ 3025 w 3240"/>
                <a:gd name="T113" fmla="*/ 14 h 3069"/>
                <a:gd name="T114" fmla="*/ 3079 w 3240"/>
                <a:gd name="T115" fmla="*/ 7 h 3069"/>
                <a:gd name="T116" fmla="*/ 3132 w 3240"/>
                <a:gd name="T117" fmla="*/ 7 h 3069"/>
                <a:gd name="T118" fmla="*/ 3186 w 3240"/>
                <a:gd name="T119" fmla="*/ 0 h 3069"/>
                <a:gd name="T120" fmla="*/ 3240 w 3240"/>
                <a:gd name="T121" fmla="*/ 0 h 3069"/>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3240"/>
                <a:gd name="T184" fmla="*/ 0 h 3069"/>
                <a:gd name="T185" fmla="*/ 3240 w 3240"/>
                <a:gd name="T186" fmla="*/ 3069 h 3069"/>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3240" h="3069">
                  <a:moveTo>
                    <a:pt x="0" y="3069"/>
                  </a:moveTo>
                  <a:lnTo>
                    <a:pt x="54" y="3069"/>
                  </a:lnTo>
                  <a:lnTo>
                    <a:pt x="107" y="3061"/>
                  </a:lnTo>
                  <a:lnTo>
                    <a:pt x="161" y="3061"/>
                  </a:lnTo>
                  <a:lnTo>
                    <a:pt x="215" y="3054"/>
                  </a:lnTo>
                  <a:lnTo>
                    <a:pt x="268" y="3047"/>
                  </a:lnTo>
                  <a:lnTo>
                    <a:pt x="322" y="3040"/>
                  </a:lnTo>
                  <a:lnTo>
                    <a:pt x="375" y="3026"/>
                  </a:lnTo>
                  <a:lnTo>
                    <a:pt x="429" y="3019"/>
                  </a:lnTo>
                  <a:lnTo>
                    <a:pt x="482" y="3005"/>
                  </a:lnTo>
                  <a:lnTo>
                    <a:pt x="536" y="2991"/>
                  </a:lnTo>
                  <a:lnTo>
                    <a:pt x="596" y="2969"/>
                  </a:lnTo>
                  <a:lnTo>
                    <a:pt x="650" y="2948"/>
                  </a:lnTo>
                  <a:lnTo>
                    <a:pt x="703" y="2927"/>
                  </a:lnTo>
                  <a:lnTo>
                    <a:pt x="757" y="2898"/>
                  </a:lnTo>
                  <a:lnTo>
                    <a:pt x="810" y="2863"/>
                  </a:lnTo>
                  <a:lnTo>
                    <a:pt x="864" y="2828"/>
                  </a:lnTo>
                  <a:lnTo>
                    <a:pt x="917" y="2785"/>
                  </a:lnTo>
                  <a:lnTo>
                    <a:pt x="971" y="2728"/>
                  </a:lnTo>
                  <a:lnTo>
                    <a:pt x="1024" y="2672"/>
                  </a:lnTo>
                  <a:lnTo>
                    <a:pt x="1078" y="2608"/>
                  </a:lnTo>
                  <a:lnTo>
                    <a:pt x="1131" y="2537"/>
                  </a:lnTo>
                  <a:lnTo>
                    <a:pt x="1185" y="2452"/>
                  </a:lnTo>
                  <a:lnTo>
                    <a:pt x="1238" y="2367"/>
                  </a:lnTo>
                  <a:lnTo>
                    <a:pt x="1299" y="2268"/>
                  </a:lnTo>
                  <a:lnTo>
                    <a:pt x="1352" y="2161"/>
                  </a:lnTo>
                  <a:lnTo>
                    <a:pt x="1406" y="2041"/>
                  </a:lnTo>
                  <a:lnTo>
                    <a:pt x="1459" y="1920"/>
                  </a:lnTo>
                  <a:lnTo>
                    <a:pt x="1513" y="1793"/>
                  </a:lnTo>
                  <a:lnTo>
                    <a:pt x="1566" y="1665"/>
                  </a:lnTo>
                  <a:lnTo>
                    <a:pt x="1620" y="1531"/>
                  </a:lnTo>
                  <a:lnTo>
                    <a:pt x="1674" y="1403"/>
                  </a:lnTo>
                  <a:lnTo>
                    <a:pt x="1727" y="1276"/>
                  </a:lnTo>
                  <a:lnTo>
                    <a:pt x="1781" y="1148"/>
                  </a:lnTo>
                  <a:lnTo>
                    <a:pt x="1834" y="1028"/>
                  </a:lnTo>
                  <a:lnTo>
                    <a:pt x="1888" y="907"/>
                  </a:lnTo>
                  <a:lnTo>
                    <a:pt x="1941" y="801"/>
                  </a:lnTo>
                  <a:lnTo>
                    <a:pt x="2001" y="702"/>
                  </a:lnTo>
                  <a:lnTo>
                    <a:pt x="2055" y="616"/>
                  </a:lnTo>
                  <a:lnTo>
                    <a:pt x="2109" y="531"/>
                  </a:lnTo>
                  <a:lnTo>
                    <a:pt x="2162" y="461"/>
                  </a:lnTo>
                  <a:lnTo>
                    <a:pt x="2216" y="397"/>
                  </a:lnTo>
                  <a:lnTo>
                    <a:pt x="2269" y="340"/>
                  </a:lnTo>
                  <a:lnTo>
                    <a:pt x="2323" y="283"/>
                  </a:lnTo>
                  <a:lnTo>
                    <a:pt x="2376" y="241"/>
                  </a:lnTo>
                  <a:lnTo>
                    <a:pt x="2430" y="205"/>
                  </a:lnTo>
                  <a:lnTo>
                    <a:pt x="2483" y="170"/>
                  </a:lnTo>
                  <a:lnTo>
                    <a:pt x="2537" y="142"/>
                  </a:lnTo>
                  <a:lnTo>
                    <a:pt x="2590" y="120"/>
                  </a:lnTo>
                  <a:lnTo>
                    <a:pt x="2644" y="99"/>
                  </a:lnTo>
                  <a:lnTo>
                    <a:pt x="2704" y="78"/>
                  </a:lnTo>
                  <a:lnTo>
                    <a:pt x="2758" y="64"/>
                  </a:lnTo>
                  <a:lnTo>
                    <a:pt x="2811" y="50"/>
                  </a:lnTo>
                  <a:lnTo>
                    <a:pt x="2865" y="42"/>
                  </a:lnTo>
                  <a:lnTo>
                    <a:pt x="2918" y="28"/>
                  </a:lnTo>
                  <a:lnTo>
                    <a:pt x="2972" y="21"/>
                  </a:lnTo>
                  <a:lnTo>
                    <a:pt x="3025" y="14"/>
                  </a:lnTo>
                  <a:lnTo>
                    <a:pt x="3079" y="7"/>
                  </a:lnTo>
                  <a:lnTo>
                    <a:pt x="3132" y="7"/>
                  </a:lnTo>
                  <a:lnTo>
                    <a:pt x="3186" y="0"/>
                  </a:lnTo>
                  <a:lnTo>
                    <a:pt x="3240" y="0"/>
                  </a:lnTo>
                </a:path>
              </a:pathLst>
            </a:custGeom>
            <a:noFill/>
            <a:ln w="11113">
              <a:solidFill>
                <a:srgbClr val="000000"/>
              </a:solidFill>
              <a:prstDash val="solid"/>
              <a:round/>
              <a:headEnd/>
              <a:tailEnd/>
            </a:ln>
          </p:spPr>
          <p:txBody>
            <a:bodyPr/>
            <a:lstStyle/>
            <a:p>
              <a:endParaRPr lang="en-US" dirty="0"/>
            </a:p>
          </p:txBody>
        </p:sp>
        <p:sp>
          <p:nvSpPr>
            <p:cNvPr id="159" name="Line 4"/>
            <p:cNvSpPr>
              <a:spLocks noChangeShapeType="1"/>
            </p:cNvSpPr>
            <p:nvPr/>
          </p:nvSpPr>
          <p:spPr bwMode="auto">
            <a:xfrm>
              <a:off x="1342" y="3675"/>
              <a:ext cx="3240" cy="1"/>
            </a:xfrm>
            <a:prstGeom prst="line">
              <a:avLst/>
            </a:prstGeom>
            <a:noFill/>
            <a:ln w="11113">
              <a:solidFill>
                <a:srgbClr val="000000"/>
              </a:solidFill>
              <a:round/>
              <a:headEnd/>
              <a:tailEnd/>
            </a:ln>
          </p:spPr>
          <p:txBody>
            <a:bodyPr/>
            <a:lstStyle/>
            <a:p>
              <a:endParaRPr lang="en-US" dirty="0"/>
            </a:p>
          </p:txBody>
        </p:sp>
        <p:sp>
          <p:nvSpPr>
            <p:cNvPr id="160" name="Line 5"/>
            <p:cNvSpPr>
              <a:spLocks noChangeShapeType="1"/>
            </p:cNvSpPr>
            <p:nvPr/>
          </p:nvSpPr>
          <p:spPr bwMode="auto">
            <a:xfrm>
              <a:off x="1342" y="3675"/>
              <a:ext cx="1" cy="64"/>
            </a:xfrm>
            <a:prstGeom prst="line">
              <a:avLst/>
            </a:prstGeom>
            <a:noFill/>
            <a:ln w="11113">
              <a:solidFill>
                <a:srgbClr val="000000"/>
              </a:solidFill>
              <a:round/>
              <a:headEnd/>
              <a:tailEnd/>
            </a:ln>
          </p:spPr>
          <p:txBody>
            <a:bodyPr/>
            <a:lstStyle/>
            <a:p>
              <a:endParaRPr lang="en-US" dirty="0"/>
            </a:p>
          </p:txBody>
        </p:sp>
        <p:sp>
          <p:nvSpPr>
            <p:cNvPr id="161" name="Line 6"/>
            <p:cNvSpPr>
              <a:spLocks noChangeShapeType="1"/>
            </p:cNvSpPr>
            <p:nvPr/>
          </p:nvSpPr>
          <p:spPr bwMode="auto">
            <a:xfrm>
              <a:off x="1878" y="3675"/>
              <a:ext cx="1" cy="64"/>
            </a:xfrm>
            <a:prstGeom prst="line">
              <a:avLst/>
            </a:prstGeom>
            <a:noFill/>
            <a:ln w="11113">
              <a:solidFill>
                <a:srgbClr val="000000"/>
              </a:solidFill>
              <a:round/>
              <a:headEnd/>
              <a:tailEnd/>
            </a:ln>
          </p:spPr>
          <p:txBody>
            <a:bodyPr/>
            <a:lstStyle/>
            <a:p>
              <a:endParaRPr lang="en-US" dirty="0"/>
            </a:p>
          </p:txBody>
        </p:sp>
        <p:sp>
          <p:nvSpPr>
            <p:cNvPr id="162" name="Line 7"/>
            <p:cNvSpPr>
              <a:spLocks noChangeShapeType="1"/>
            </p:cNvSpPr>
            <p:nvPr/>
          </p:nvSpPr>
          <p:spPr bwMode="auto">
            <a:xfrm>
              <a:off x="2420" y="3675"/>
              <a:ext cx="1" cy="64"/>
            </a:xfrm>
            <a:prstGeom prst="line">
              <a:avLst/>
            </a:prstGeom>
            <a:noFill/>
            <a:ln w="11113">
              <a:solidFill>
                <a:srgbClr val="000000"/>
              </a:solidFill>
              <a:round/>
              <a:headEnd/>
              <a:tailEnd/>
            </a:ln>
          </p:spPr>
          <p:txBody>
            <a:bodyPr/>
            <a:lstStyle/>
            <a:p>
              <a:endParaRPr lang="en-US" dirty="0"/>
            </a:p>
          </p:txBody>
        </p:sp>
        <p:sp>
          <p:nvSpPr>
            <p:cNvPr id="163" name="Line 8"/>
            <p:cNvSpPr>
              <a:spLocks noChangeShapeType="1"/>
            </p:cNvSpPr>
            <p:nvPr/>
          </p:nvSpPr>
          <p:spPr bwMode="auto">
            <a:xfrm>
              <a:off x="2962" y="3675"/>
              <a:ext cx="1" cy="64"/>
            </a:xfrm>
            <a:prstGeom prst="line">
              <a:avLst/>
            </a:prstGeom>
            <a:noFill/>
            <a:ln w="11113">
              <a:solidFill>
                <a:srgbClr val="000000"/>
              </a:solidFill>
              <a:round/>
              <a:headEnd/>
              <a:tailEnd/>
            </a:ln>
          </p:spPr>
          <p:txBody>
            <a:bodyPr/>
            <a:lstStyle/>
            <a:p>
              <a:endParaRPr lang="en-US" dirty="0"/>
            </a:p>
          </p:txBody>
        </p:sp>
        <p:sp>
          <p:nvSpPr>
            <p:cNvPr id="164" name="Line 9"/>
            <p:cNvSpPr>
              <a:spLocks noChangeShapeType="1"/>
            </p:cNvSpPr>
            <p:nvPr/>
          </p:nvSpPr>
          <p:spPr bwMode="auto">
            <a:xfrm>
              <a:off x="3504" y="3675"/>
              <a:ext cx="1" cy="64"/>
            </a:xfrm>
            <a:prstGeom prst="line">
              <a:avLst/>
            </a:prstGeom>
            <a:noFill/>
            <a:ln w="11113">
              <a:solidFill>
                <a:srgbClr val="000000"/>
              </a:solidFill>
              <a:round/>
              <a:headEnd/>
              <a:tailEnd/>
            </a:ln>
          </p:spPr>
          <p:txBody>
            <a:bodyPr/>
            <a:lstStyle/>
            <a:p>
              <a:endParaRPr lang="en-US" dirty="0"/>
            </a:p>
          </p:txBody>
        </p:sp>
        <p:sp>
          <p:nvSpPr>
            <p:cNvPr id="165" name="Line 10"/>
            <p:cNvSpPr>
              <a:spLocks noChangeShapeType="1"/>
            </p:cNvSpPr>
            <p:nvPr/>
          </p:nvSpPr>
          <p:spPr bwMode="auto">
            <a:xfrm>
              <a:off x="4046" y="3675"/>
              <a:ext cx="1" cy="64"/>
            </a:xfrm>
            <a:prstGeom prst="line">
              <a:avLst/>
            </a:prstGeom>
            <a:noFill/>
            <a:ln w="11113">
              <a:solidFill>
                <a:srgbClr val="000000"/>
              </a:solidFill>
              <a:round/>
              <a:headEnd/>
              <a:tailEnd/>
            </a:ln>
          </p:spPr>
          <p:txBody>
            <a:bodyPr/>
            <a:lstStyle/>
            <a:p>
              <a:endParaRPr lang="en-US" dirty="0"/>
            </a:p>
          </p:txBody>
        </p:sp>
        <p:sp>
          <p:nvSpPr>
            <p:cNvPr id="166" name="Line 11"/>
            <p:cNvSpPr>
              <a:spLocks noChangeShapeType="1"/>
            </p:cNvSpPr>
            <p:nvPr/>
          </p:nvSpPr>
          <p:spPr bwMode="auto">
            <a:xfrm>
              <a:off x="4582" y="3675"/>
              <a:ext cx="1" cy="64"/>
            </a:xfrm>
            <a:prstGeom prst="line">
              <a:avLst/>
            </a:prstGeom>
            <a:noFill/>
            <a:ln w="11113">
              <a:solidFill>
                <a:srgbClr val="000000"/>
              </a:solidFill>
              <a:round/>
              <a:headEnd/>
              <a:tailEnd/>
            </a:ln>
          </p:spPr>
          <p:txBody>
            <a:bodyPr/>
            <a:lstStyle/>
            <a:p>
              <a:endParaRPr lang="en-US" dirty="0"/>
            </a:p>
          </p:txBody>
        </p:sp>
        <p:sp>
          <p:nvSpPr>
            <p:cNvPr id="167" name="Line 19"/>
            <p:cNvSpPr>
              <a:spLocks noChangeShapeType="1"/>
            </p:cNvSpPr>
            <p:nvPr/>
          </p:nvSpPr>
          <p:spPr bwMode="auto">
            <a:xfrm flipV="1">
              <a:off x="1209" y="458"/>
              <a:ext cx="1" cy="3111"/>
            </a:xfrm>
            <a:prstGeom prst="line">
              <a:avLst/>
            </a:prstGeom>
            <a:noFill/>
            <a:ln w="11113">
              <a:solidFill>
                <a:srgbClr val="000000"/>
              </a:solidFill>
              <a:round/>
              <a:headEnd/>
              <a:tailEnd/>
            </a:ln>
          </p:spPr>
          <p:txBody>
            <a:bodyPr/>
            <a:lstStyle/>
            <a:p>
              <a:endParaRPr lang="en-US" dirty="0"/>
            </a:p>
          </p:txBody>
        </p:sp>
        <p:sp>
          <p:nvSpPr>
            <p:cNvPr id="168" name="Line 20"/>
            <p:cNvSpPr>
              <a:spLocks noChangeShapeType="1"/>
            </p:cNvSpPr>
            <p:nvPr/>
          </p:nvSpPr>
          <p:spPr bwMode="auto">
            <a:xfrm flipH="1">
              <a:off x="1148" y="3569"/>
              <a:ext cx="61" cy="1"/>
            </a:xfrm>
            <a:prstGeom prst="line">
              <a:avLst/>
            </a:prstGeom>
            <a:noFill/>
            <a:ln w="11113">
              <a:solidFill>
                <a:srgbClr val="000000"/>
              </a:solidFill>
              <a:round/>
              <a:headEnd/>
              <a:tailEnd/>
            </a:ln>
          </p:spPr>
          <p:txBody>
            <a:bodyPr/>
            <a:lstStyle/>
            <a:p>
              <a:endParaRPr lang="en-US" dirty="0"/>
            </a:p>
          </p:txBody>
        </p:sp>
        <p:sp>
          <p:nvSpPr>
            <p:cNvPr id="169" name="Line 21"/>
            <p:cNvSpPr>
              <a:spLocks noChangeShapeType="1"/>
            </p:cNvSpPr>
            <p:nvPr/>
          </p:nvSpPr>
          <p:spPr bwMode="auto">
            <a:xfrm flipH="1">
              <a:off x="1148" y="2945"/>
              <a:ext cx="61" cy="1"/>
            </a:xfrm>
            <a:prstGeom prst="line">
              <a:avLst/>
            </a:prstGeom>
            <a:noFill/>
            <a:ln w="11113">
              <a:solidFill>
                <a:srgbClr val="000000"/>
              </a:solidFill>
              <a:round/>
              <a:headEnd/>
              <a:tailEnd/>
            </a:ln>
          </p:spPr>
          <p:txBody>
            <a:bodyPr/>
            <a:lstStyle/>
            <a:p>
              <a:endParaRPr lang="en-US" dirty="0"/>
            </a:p>
          </p:txBody>
        </p:sp>
        <p:sp>
          <p:nvSpPr>
            <p:cNvPr id="170" name="Line 22"/>
            <p:cNvSpPr>
              <a:spLocks noChangeShapeType="1"/>
            </p:cNvSpPr>
            <p:nvPr/>
          </p:nvSpPr>
          <p:spPr bwMode="auto">
            <a:xfrm flipH="1">
              <a:off x="1148" y="2321"/>
              <a:ext cx="61" cy="1"/>
            </a:xfrm>
            <a:prstGeom prst="line">
              <a:avLst/>
            </a:prstGeom>
            <a:noFill/>
            <a:ln w="11113">
              <a:solidFill>
                <a:srgbClr val="000000"/>
              </a:solidFill>
              <a:round/>
              <a:headEnd/>
              <a:tailEnd/>
            </a:ln>
          </p:spPr>
          <p:txBody>
            <a:bodyPr/>
            <a:lstStyle/>
            <a:p>
              <a:endParaRPr lang="en-US" dirty="0"/>
            </a:p>
          </p:txBody>
        </p:sp>
        <p:sp>
          <p:nvSpPr>
            <p:cNvPr id="171" name="Line 23"/>
            <p:cNvSpPr>
              <a:spLocks noChangeShapeType="1"/>
            </p:cNvSpPr>
            <p:nvPr/>
          </p:nvSpPr>
          <p:spPr bwMode="auto">
            <a:xfrm flipH="1">
              <a:off x="1148" y="1705"/>
              <a:ext cx="61" cy="1"/>
            </a:xfrm>
            <a:prstGeom prst="line">
              <a:avLst/>
            </a:prstGeom>
            <a:noFill/>
            <a:ln w="11113">
              <a:solidFill>
                <a:srgbClr val="000000"/>
              </a:solidFill>
              <a:round/>
              <a:headEnd/>
              <a:tailEnd/>
            </a:ln>
          </p:spPr>
          <p:txBody>
            <a:bodyPr/>
            <a:lstStyle/>
            <a:p>
              <a:endParaRPr lang="en-US" dirty="0"/>
            </a:p>
          </p:txBody>
        </p:sp>
        <p:sp>
          <p:nvSpPr>
            <p:cNvPr id="172" name="Line 24"/>
            <p:cNvSpPr>
              <a:spLocks noChangeShapeType="1"/>
            </p:cNvSpPr>
            <p:nvPr/>
          </p:nvSpPr>
          <p:spPr bwMode="auto">
            <a:xfrm flipH="1">
              <a:off x="1148" y="1081"/>
              <a:ext cx="61" cy="1"/>
            </a:xfrm>
            <a:prstGeom prst="line">
              <a:avLst/>
            </a:prstGeom>
            <a:noFill/>
            <a:ln w="11113">
              <a:solidFill>
                <a:srgbClr val="000000"/>
              </a:solidFill>
              <a:round/>
              <a:headEnd/>
              <a:tailEnd/>
            </a:ln>
          </p:spPr>
          <p:txBody>
            <a:bodyPr/>
            <a:lstStyle/>
            <a:p>
              <a:endParaRPr lang="en-US" dirty="0"/>
            </a:p>
          </p:txBody>
        </p:sp>
        <p:sp>
          <p:nvSpPr>
            <p:cNvPr id="173" name="Line 25"/>
            <p:cNvSpPr>
              <a:spLocks noChangeShapeType="1"/>
            </p:cNvSpPr>
            <p:nvPr/>
          </p:nvSpPr>
          <p:spPr bwMode="auto">
            <a:xfrm flipH="1">
              <a:off x="1148" y="458"/>
              <a:ext cx="61" cy="1"/>
            </a:xfrm>
            <a:prstGeom prst="line">
              <a:avLst/>
            </a:prstGeom>
            <a:noFill/>
            <a:ln w="11113">
              <a:solidFill>
                <a:srgbClr val="000000"/>
              </a:solidFill>
              <a:round/>
              <a:headEnd/>
              <a:tailEnd/>
            </a:ln>
          </p:spPr>
          <p:txBody>
            <a:bodyPr/>
            <a:lstStyle/>
            <a:p>
              <a:endParaRPr lang="en-US" dirty="0"/>
            </a:p>
          </p:txBody>
        </p:sp>
        <p:sp>
          <p:nvSpPr>
            <p:cNvPr id="174" name="Rectangle 32"/>
            <p:cNvSpPr>
              <a:spLocks noChangeArrowheads="1"/>
            </p:cNvSpPr>
            <p:nvPr/>
          </p:nvSpPr>
          <p:spPr bwMode="auto">
            <a:xfrm>
              <a:off x="1209" y="351"/>
              <a:ext cx="3506" cy="3324"/>
            </a:xfrm>
            <a:prstGeom prst="rect">
              <a:avLst/>
            </a:prstGeom>
            <a:noFill/>
            <a:ln w="11113">
              <a:solidFill>
                <a:srgbClr val="000000"/>
              </a:solidFill>
              <a:miter lim="800000"/>
              <a:headEnd/>
              <a:tailEnd/>
            </a:ln>
          </p:spPr>
          <p:txBody>
            <a:bodyPr/>
            <a:lstStyle/>
            <a:p>
              <a:endParaRPr lang="en-US" dirty="0"/>
            </a:p>
          </p:txBody>
        </p:sp>
      </p:grpSp>
      <mc:AlternateContent xmlns:mc="http://schemas.openxmlformats.org/markup-compatibility/2006" xmlns:a14="http://schemas.microsoft.com/office/drawing/2010/main">
        <mc:Choice Requires="a14">
          <p:sp>
            <p:nvSpPr>
              <p:cNvPr id="183" name="TextBox 182"/>
              <p:cNvSpPr txBox="1"/>
              <p:nvPr/>
            </p:nvSpPr>
            <p:spPr>
              <a:xfrm>
                <a:off x="838200" y="5526323"/>
                <a:ext cx="10963746" cy="923330"/>
              </a:xfrm>
              <a:prstGeom prst="rect">
                <a:avLst/>
              </a:prstGeom>
              <a:noFill/>
            </p:spPr>
            <p:txBody>
              <a:bodyPr wrap="square" rtlCol="0">
                <a:spAutoFit/>
              </a:bodyPr>
              <a:lstStyle/>
              <a:p>
                <a:r>
                  <a:rPr lang="en-US" dirty="0"/>
                  <a:t>Each person has a </a:t>
                </a:r>
                <a14:m>
                  <m:oMath xmlns:m="http://schemas.openxmlformats.org/officeDocument/2006/math">
                    <m:r>
                      <a:rPr lang="en-US" b="0" i="1" smtClean="0">
                        <a:latin typeface="Cambria Math" charset="0"/>
                      </a:rPr>
                      <m:t>𝜃</m:t>
                    </m:r>
                  </m:oMath>
                </a14:m>
                <a:r>
                  <a:rPr lang="en-US" dirty="0"/>
                  <a:t> value. Each item has a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𝑏</m:t>
                        </m:r>
                      </m:e>
                      <m:sub>
                        <m:r>
                          <a:rPr lang="en-US" b="0" i="1" smtClean="0">
                            <a:latin typeface="Cambria Math" charset="0"/>
                          </a:rPr>
                          <m:t>𝑖</m:t>
                        </m:r>
                      </m:sub>
                    </m:sSub>
                  </m:oMath>
                </a14:m>
                <a:r>
                  <a:rPr lang="en-US" dirty="0"/>
                  <a:t> value. These two values determine the probability of a correct response to each item for each person. Based on those probabilities, we then observe either 0 or 1 for each item. You can think of this like a common factor model, but with the IRF instead of a continuous observed item score.</a:t>
                </a:r>
              </a:p>
            </p:txBody>
          </p:sp>
        </mc:Choice>
        <mc:Fallback xmlns="">
          <p:sp>
            <p:nvSpPr>
              <p:cNvPr id="183" name="TextBox 182"/>
              <p:cNvSpPr txBox="1">
                <a:spLocks noRot="1" noChangeAspect="1" noMove="1" noResize="1" noEditPoints="1" noAdjustHandles="1" noChangeArrowheads="1" noChangeShapeType="1" noTextEdit="1"/>
              </p:cNvSpPr>
              <p:nvPr/>
            </p:nvSpPr>
            <p:spPr>
              <a:xfrm>
                <a:off x="838200" y="5526323"/>
                <a:ext cx="10963746" cy="923330"/>
              </a:xfrm>
              <a:prstGeom prst="rect">
                <a:avLst/>
              </a:prstGeom>
              <a:blipFill rotWithShape="0">
                <a:blip r:embed="rId4"/>
                <a:stretch>
                  <a:fillRect l="-501" t="-3974" b="-9934"/>
                </a:stretch>
              </a:blipFill>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13373F36-2F47-FA41-86D1-962504293263}"/>
              </a:ext>
            </a:extLst>
          </p:cNvPr>
          <p:cNvSpPr>
            <a:spLocks noGrp="1"/>
          </p:cNvSpPr>
          <p:nvPr>
            <p:ph type="sldNum" sz="quarter" idx="12"/>
          </p:nvPr>
        </p:nvSpPr>
        <p:spPr/>
        <p:txBody>
          <a:bodyPr/>
          <a:lstStyle/>
          <a:p>
            <a:fld id="{0B97A0ED-0713-854E-AE67-C1B678B4A72A}" type="slidenum">
              <a:rPr lang="en-US" smtClean="0"/>
              <a:t>39</a:t>
            </a:fld>
            <a:endParaRPr lang="en-US"/>
          </a:p>
        </p:txBody>
      </p:sp>
    </p:spTree>
    <p:extLst>
      <p:ext uri="{BB962C8B-B14F-4D97-AF65-F5344CB8AC3E}">
        <p14:creationId xmlns:p14="http://schemas.microsoft.com/office/powerpoint/2010/main" val="21110058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Scores in CTT vs. IRT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92500"/>
              </a:bodyPr>
              <a:lstStyle/>
              <a:p>
                <a:r>
                  <a:rPr lang="en-US" dirty="0"/>
                  <a:t>In CTT, we assume </a:t>
                </a:r>
                <a14:m>
                  <m:oMath xmlns:m="http://schemas.openxmlformats.org/officeDocument/2006/math">
                    <m:r>
                      <a:rPr lang="en-US" i="1" dirty="0" smtClean="0">
                        <a:latin typeface="Cambria Math" panose="02040503050406030204" pitchFamily="18" charset="0"/>
                      </a:rPr>
                      <m:t>𝑋</m:t>
                    </m:r>
                    <m:r>
                      <a:rPr lang="en-US" i="1" dirty="0" smtClean="0">
                        <a:latin typeface="Cambria Math" panose="02040503050406030204" pitchFamily="18" charset="0"/>
                      </a:rPr>
                      <m:t>=</m:t>
                    </m:r>
                    <m:r>
                      <a:rPr lang="en-US" i="1" dirty="0" smtClean="0">
                        <a:latin typeface="Cambria Math" panose="02040503050406030204" pitchFamily="18" charset="0"/>
                      </a:rPr>
                      <m:t>𝑇</m:t>
                    </m:r>
                    <m:r>
                      <a:rPr lang="en-US" i="1" dirty="0" smtClean="0">
                        <a:latin typeface="Cambria Math" panose="02040503050406030204" pitchFamily="18" charset="0"/>
                      </a:rPr>
                      <m:t>+</m:t>
                    </m:r>
                    <m:r>
                      <a:rPr lang="en-US" i="1" dirty="0" smtClean="0">
                        <a:latin typeface="Cambria Math" panose="02040503050406030204" pitchFamily="18" charset="0"/>
                      </a:rPr>
                      <m:t>𝐸</m:t>
                    </m:r>
                  </m:oMath>
                </a14:m>
                <a:r>
                  <a:rPr lang="en-US" dirty="0"/>
                  <a:t>.</a:t>
                </a:r>
              </a:p>
              <a:p>
                <a:r>
                  <a:rPr lang="en-US" dirty="0"/>
                  <a:t>A score in CTT is just the sum/average of observed responses. We assume that tells use what we want to know.</a:t>
                </a:r>
              </a:p>
              <a:p>
                <a:r>
                  <a:rPr lang="en-US" dirty="0"/>
                  <a:t>In IRT, we use the pattern of observed item responses to make an inference about underlying latent trait level, </a:t>
                </a:r>
                <a14:m>
                  <m:oMath xmlns:m="http://schemas.openxmlformats.org/officeDocument/2006/math">
                    <m:r>
                      <a:rPr lang="en-US" i="1" dirty="0">
                        <a:latin typeface="Cambria Math" panose="02040503050406030204" pitchFamily="18" charset="0"/>
                        <a:ea typeface="Cambria Math" panose="02040503050406030204" pitchFamily="18" charset="0"/>
                      </a:rPr>
                      <m:t>𝜃</m:t>
                    </m:r>
                  </m:oMath>
                </a14:m>
                <a:r>
                  <a:rPr lang="en-US" dirty="0"/>
                  <a:t> (“theta”)</a:t>
                </a:r>
              </a:p>
              <a:p>
                <a:r>
                  <a:rPr lang="en-US" dirty="0"/>
                  <a:t>Terms often used synonymously to describe </a:t>
                </a:r>
                <a14:m>
                  <m:oMath xmlns:m="http://schemas.openxmlformats.org/officeDocument/2006/math">
                    <m:r>
                      <a:rPr lang="en-US" i="1" dirty="0">
                        <a:latin typeface="Cambria Math" panose="02040503050406030204" pitchFamily="18" charset="0"/>
                        <a:ea typeface="Cambria Math" panose="02040503050406030204" pitchFamily="18" charset="0"/>
                      </a:rPr>
                      <m:t>𝜃</m:t>
                    </m:r>
                    <m:r>
                      <a:rPr lang="en-US" i="1" dirty="0">
                        <a:latin typeface="Cambria Math" panose="02040503050406030204" pitchFamily="18" charset="0"/>
                        <a:ea typeface="Cambria Math" panose="02040503050406030204" pitchFamily="18" charset="0"/>
                      </a:rPr>
                      <m:t> </m:t>
                    </m:r>
                  </m:oMath>
                </a14:m>
                <a:r>
                  <a:rPr lang="en-US" dirty="0"/>
                  <a:t>: construct, ability, proficiency, capability, attribute.</a:t>
                </a:r>
              </a:p>
              <a:p>
                <a:r>
                  <a:rPr lang="en-US" dirty="0"/>
                  <a:t>The main commonality: </a:t>
                </a:r>
                <a14:m>
                  <m:oMath xmlns:m="http://schemas.openxmlformats.org/officeDocument/2006/math">
                    <m:r>
                      <a:rPr lang="en-US" i="1" dirty="0">
                        <a:latin typeface="Cambria Math" panose="02040503050406030204" pitchFamily="18" charset="0"/>
                        <a:ea typeface="Cambria Math" panose="02040503050406030204" pitchFamily="18" charset="0"/>
                      </a:rPr>
                      <m:t>𝜃</m:t>
                    </m:r>
                  </m:oMath>
                </a14:m>
                <a:r>
                  <a:rPr lang="en-US" dirty="0"/>
                  <a:t> is </a:t>
                </a:r>
                <a:r>
                  <a:rPr lang="en-US" u="sng" dirty="0"/>
                  <a:t>latent</a:t>
                </a:r>
                <a:r>
                  <a:rPr lang="en-US" dirty="0"/>
                  <a:t> (unobserved)</a:t>
                </a:r>
              </a:p>
              <a:p>
                <a:r>
                  <a:rPr lang="en-US" dirty="0"/>
                  <a:t>Does not theoretically depend on the specific set of items written for any given test (but we will use a specific set of item responses to measure it)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965" t="-2035" r="-1327" b="-2035"/>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1A74687B-F173-9642-BB48-71DDE3A7C3B5}"/>
              </a:ext>
            </a:extLst>
          </p:cNvPr>
          <p:cNvSpPr>
            <a:spLocks noGrp="1"/>
          </p:cNvSpPr>
          <p:nvPr>
            <p:ph type="sldNum" sz="quarter" idx="12"/>
          </p:nvPr>
        </p:nvSpPr>
        <p:spPr/>
        <p:txBody>
          <a:bodyPr/>
          <a:lstStyle/>
          <a:p>
            <a:fld id="{0B97A0ED-0713-854E-AE67-C1B678B4A72A}" type="slidenum">
              <a:rPr lang="en-US" smtClean="0"/>
              <a:t>4</a:t>
            </a:fld>
            <a:endParaRPr lang="en-US"/>
          </a:p>
        </p:txBody>
      </p:sp>
    </p:spTree>
    <p:extLst>
      <p:ext uri="{BB962C8B-B14F-4D97-AF65-F5344CB8AC3E}">
        <p14:creationId xmlns:p14="http://schemas.microsoft.com/office/powerpoint/2010/main" val="307093867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The 2PL Model</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0" indent="0">
                  <a:lnSpc>
                    <a:spcPct val="100000"/>
                  </a:lnSpc>
                  <a:spcBef>
                    <a:spcPts val="0"/>
                  </a:spcBef>
                  <a:buNone/>
                </a:pPr>
                <a14:m>
                  <m:oMathPara xmlns:m="http://schemas.openxmlformats.org/officeDocument/2006/math">
                    <m:oMathParaPr>
                      <m:jc m:val="centerGroup"/>
                    </m:oMathParaPr>
                    <m:oMath xmlns:m="http://schemas.openxmlformats.org/officeDocument/2006/math">
                      <m:r>
                        <a:rPr lang="en-US" b="0" i="1" smtClean="0">
                          <a:latin typeface="Cambria Math" charset="0"/>
                        </a:rPr>
                        <m:t>𝑃</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charset="0"/>
                                </a:rPr>
                                <m:t>𝑋</m:t>
                              </m:r>
                            </m:e>
                            <m:sub>
                              <m:r>
                                <a:rPr lang="en-US" b="0" i="1" smtClean="0">
                                  <a:latin typeface="Cambria Math" charset="0"/>
                                </a:rPr>
                                <m:t>𝑝𝑖</m:t>
                              </m:r>
                            </m:sub>
                          </m:sSub>
                          <m:r>
                            <a:rPr lang="en-US" b="0" i="1" smtClean="0">
                              <a:latin typeface="Cambria Math" charset="0"/>
                            </a:rPr>
                            <m:t>=1</m:t>
                          </m:r>
                        </m:e>
                        <m:e>
                          <m:sSub>
                            <m:sSubPr>
                              <m:ctrlPr>
                                <a:rPr lang="en-US" b="0" i="1" smtClean="0">
                                  <a:latin typeface="Cambria Math" panose="02040503050406030204" pitchFamily="18" charset="0"/>
                                </a:rPr>
                              </m:ctrlPr>
                            </m:sSubPr>
                            <m:e>
                              <m:r>
                                <a:rPr lang="en-US" b="0" i="1" smtClean="0">
                                  <a:latin typeface="Cambria Math" charset="0"/>
                                </a:rPr>
                                <m:t>𝜃</m:t>
                              </m:r>
                            </m:e>
                            <m:sub>
                              <m:r>
                                <a:rPr lang="en-US" b="0" i="1" smtClean="0">
                                  <a:latin typeface="Cambria Math" charset="0"/>
                                </a:rPr>
                                <m:t>𝑝</m:t>
                              </m:r>
                            </m:sub>
                          </m:sSub>
                          <m:r>
                            <a:rPr lang="en-US" b="0" i="1" smtClean="0">
                              <a:latin typeface="Cambria Math" charset="0"/>
                            </a:rPr>
                            <m:t>, </m:t>
                          </m:r>
                          <m:sSub>
                            <m:sSubPr>
                              <m:ctrlPr>
                                <a:rPr lang="en-US" b="0" i="1" smtClean="0">
                                  <a:latin typeface="Cambria Math" panose="02040503050406030204" pitchFamily="18" charset="0"/>
                                </a:rPr>
                              </m:ctrlPr>
                            </m:sSubPr>
                            <m:e>
                              <m:r>
                                <a:rPr lang="en-US" b="0" i="1" smtClean="0">
                                  <a:latin typeface="Cambria Math" charset="0"/>
                                </a:rPr>
                                <m:t>𝑎</m:t>
                              </m:r>
                            </m:e>
                            <m:sub>
                              <m:r>
                                <a:rPr lang="en-US" b="0" i="1" smtClean="0">
                                  <a:latin typeface="Cambria Math" charset="0"/>
                                </a:rPr>
                                <m:t>𝑖</m:t>
                              </m:r>
                            </m:sub>
                          </m:sSub>
                          <m:r>
                            <a:rPr lang="en-US" b="0" i="1" smtClean="0">
                              <a:latin typeface="Cambria Math" charset="0"/>
                            </a:rPr>
                            <m:t>, </m:t>
                          </m:r>
                          <m:sSub>
                            <m:sSubPr>
                              <m:ctrlPr>
                                <a:rPr lang="en-US" b="0" i="1" smtClean="0">
                                  <a:latin typeface="Cambria Math" panose="02040503050406030204" pitchFamily="18" charset="0"/>
                                </a:rPr>
                              </m:ctrlPr>
                            </m:sSubPr>
                            <m:e>
                              <m:r>
                                <a:rPr lang="en-US" b="0" i="1" smtClean="0">
                                  <a:latin typeface="Cambria Math" charset="0"/>
                                </a:rPr>
                                <m:t>𝑏</m:t>
                              </m:r>
                            </m:e>
                            <m:sub>
                              <m:r>
                                <a:rPr lang="en-US" b="0" i="1" smtClean="0">
                                  <a:latin typeface="Cambria Math" charset="0"/>
                                </a:rPr>
                                <m:t>𝑖</m:t>
                              </m:r>
                            </m:sub>
                          </m:sSub>
                        </m:e>
                      </m:d>
                      <m:r>
                        <a:rPr lang="en-US" b="0" i="1" smtClean="0">
                          <a:latin typeface="Cambria Math" charset="0"/>
                        </a:rPr>
                        <m:t>=</m:t>
                      </m:r>
                      <m:f>
                        <m:fPr>
                          <m:ctrlPr>
                            <a:rPr lang="en-US" i="1">
                              <a:latin typeface="Cambria Math" panose="02040503050406030204" pitchFamily="18" charset="0"/>
                            </a:rPr>
                          </m:ctrlPr>
                        </m:fPr>
                        <m:num>
                          <m:func>
                            <m:funcPr>
                              <m:ctrlPr>
                                <a:rPr lang="en-US" i="1">
                                  <a:latin typeface="Cambria Math" panose="02040503050406030204" pitchFamily="18" charset="0"/>
                                </a:rPr>
                              </m:ctrlPr>
                            </m:funcPr>
                            <m:fName>
                              <m:r>
                                <m:rPr>
                                  <m:sty m:val="p"/>
                                </m:rPr>
                                <a:rPr lang="en-US">
                                  <a:latin typeface="Cambria Math" charset="0"/>
                                </a:rPr>
                                <m:t>exp</m:t>
                              </m:r>
                            </m:fName>
                            <m:e>
                              <m:d>
                                <m:dPr>
                                  <m:ctrlPr>
                                    <a:rPr lang="en-US" i="1">
                                      <a:latin typeface="Cambria Math" panose="02040503050406030204" pitchFamily="18" charset="0"/>
                                    </a:rPr>
                                  </m:ctrlPr>
                                </m:dPr>
                                <m:e>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charset="0"/>
                                        </a:rPr>
                                        <m:t>𝑎</m:t>
                                      </m:r>
                                    </m:e>
                                    <m:sub>
                                      <m:r>
                                        <a:rPr lang="en-US" b="0" i="1" smtClean="0">
                                          <a:solidFill>
                                            <a:srgbClr val="FF0000"/>
                                          </a:solidFill>
                                          <a:latin typeface="Cambria Math" charset="0"/>
                                        </a:rPr>
                                        <m:t>𝑖</m:t>
                                      </m:r>
                                    </m:sub>
                                  </m:sSub>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charset="0"/>
                                            </a:rPr>
                                            <m:t>𝜃</m:t>
                                          </m:r>
                                        </m:e>
                                        <m:sub>
                                          <m:r>
                                            <a:rPr lang="en-US" i="1">
                                              <a:latin typeface="Cambria Math" charset="0"/>
                                            </a:rPr>
                                            <m:t>𝑝</m:t>
                                          </m:r>
                                        </m:sub>
                                      </m:sSub>
                                      <m:r>
                                        <a:rPr lang="en-US" i="1">
                                          <a:latin typeface="Cambria Math" charset="0"/>
                                        </a:rPr>
                                        <m:t>−</m:t>
                                      </m:r>
                                      <m:sSub>
                                        <m:sSubPr>
                                          <m:ctrlPr>
                                            <a:rPr lang="en-US" i="1">
                                              <a:latin typeface="Cambria Math" panose="02040503050406030204" pitchFamily="18" charset="0"/>
                                            </a:rPr>
                                          </m:ctrlPr>
                                        </m:sSubPr>
                                        <m:e>
                                          <m:r>
                                            <a:rPr lang="en-US" i="1">
                                              <a:latin typeface="Cambria Math" charset="0"/>
                                            </a:rPr>
                                            <m:t>𝑏</m:t>
                                          </m:r>
                                        </m:e>
                                        <m:sub>
                                          <m:r>
                                            <a:rPr lang="en-US" i="1">
                                              <a:latin typeface="Cambria Math" charset="0"/>
                                            </a:rPr>
                                            <m:t>𝑖</m:t>
                                          </m:r>
                                        </m:sub>
                                      </m:sSub>
                                    </m:e>
                                  </m:d>
                                </m:e>
                              </m:d>
                            </m:e>
                          </m:func>
                        </m:num>
                        <m:den>
                          <m:r>
                            <a:rPr lang="en-US" i="1">
                              <a:latin typeface="Cambria Math" charset="0"/>
                            </a:rPr>
                            <m:t>1+</m:t>
                          </m:r>
                          <m:func>
                            <m:funcPr>
                              <m:ctrlPr>
                                <a:rPr lang="en-US" i="1">
                                  <a:latin typeface="Cambria Math" panose="02040503050406030204" pitchFamily="18" charset="0"/>
                                </a:rPr>
                              </m:ctrlPr>
                            </m:funcPr>
                            <m:fName>
                              <m:r>
                                <m:rPr>
                                  <m:sty m:val="p"/>
                                </m:rPr>
                                <a:rPr lang="en-US">
                                  <a:latin typeface="Cambria Math" charset="0"/>
                                </a:rPr>
                                <m:t>exp</m:t>
                              </m:r>
                            </m:fName>
                            <m:e>
                              <m:d>
                                <m:dPr>
                                  <m:ctrlPr>
                                    <a:rPr lang="en-US" i="1">
                                      <a:latin typeface="Cambria Math" panose="02040503050406030204" pitchFamily="18" charset="0"/>
                                    </a:rPr>
                                  </m:ctrlPr>
                                </m:dPr>
                                <m:e>
                                  <m:sSub>
                                    <m:sSubPr>
                                      <m:ctrlPr>
                                        <a:rPr lang="en-US" i="1" smtClean="0">
                                          <a:solidFill>
                                            <a:srgbClr val="FF0000"/>
                                          </a:solidFill>
                                          <a:latin typeface="Cambria Math" panose="02040503050406030204" pitchFamily="18" charset="0"/>
                                        </a:rPr>
                                      </m:ctrlPr>
                                    </m:sSubPr>
                                    <m:e>
                                      <m:r>
                                        <a:rPr lang="en-US" i="1">
                                          <a:solidFill>
                                            <a:srgbClr val="FF0000"/>
                                          </a:solidFill>
                                          <a:latin typeface="Cambria Math" charset="0"/>
                                        </a:rPr>
                                        <m:t>𝑎</m:t>
                                      </m:r>
                                    </m:e>
                                    <m:sub>
                                      <m:r>
                                        <a:rPr lang="en-US" i="1">
                                          <a:solidFill>
                                            <a:srgbClr val="FF0000"/>
                                          </a:solidFill>
                                          <a:latin typeface="Cambria Math" charset="0"/>
                                        </a:rPr>
                                        <m:t>𝑖</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charset="0"/>
                                            </a:rPr>
                                            <m:t>𝜃</m:t>
                                          </m:r>
                                        </m:e>
                                        <m:sub>
                                          <m:r>
                                            <a:rPr lang="en-US" i="1">
                                              <a:latin typeface="Cambria Math" charset="0"/>
                                            </a:rPr>
                                            <m:t>𝑝</m:t>
                                          </m:r>
                                        </m:sub>
                                      </m:sSub>
                                      <m:r>
                                        <a:rPr lang="en-US" i="1">
                                          <a:latin typeface="Cambria Math" charset="0"/>
                                        </a:rPr>
                                        <m:t>−</m:t>
                                      </m:r>
                                      <m:sSub>
                                        <m:sSubPr>
                                          <m:ctrlPr>
                                            <a:rPr lang="en-US" i="1">
                                              <a:latin typeface="Cambria Math" panose="02040503050406030204" pitchFamily="18" charset="0"/>
                                            </a:rPr>
                                          </m:ctrlPr>
                                        </m:sSubPr>
                                        <m:e>
                                          <m:r>
                                            <a:rPr lang="en-US" i="1">
                                              <a:latin typeface="Cambria Math" charset="0"/>
                                            </a:rPr>
                                            <m:t>𝑏</m:t>
                                          </m:r>
                                        </m:e>
                                        <m:sub>
                                          <m:r>
                                            <a:rPr lang="en-US" i="1">
                                              <a:latin typeface="Cambria Math" charset="0"/>
                                            </a:rPr>
                                            <m:t>𝑖</m:t>
                                          </m:r>
                                        </m:sub>
                                      </m:sSub>
                                    </m:e>
                                  </m:d>
                                </m:e>
                              </m:d>
                            </m:e>
                          </m:func>
                        </m:den>
                      </m:f>
                    </m:oMath>
                  </m:oMathPara>
                </a14:m>
                <a:endParaRPr lang="en-US" dirty="0"/>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defTabSz="914400" eaLnBrk="1" fontAlgn="auto" latinLnBrk="0" hangingPunct="1">
                  <a:lnSpc>
                    <a:spcPct val="100000"/>
                  </a:lnSpc>
                  <a:spcBef>
                    <a:spcPts val="0"/>
                  </a:spcBef>
                  <a:spcAft>
                    <a:spcPts val="0"/>
                  </a:spcAft>
                  <a:buClrTx/>
                  <a:buSzTx/>
                  <a:buFontTx/>
                  <a:buNone/>
                  <a:tabLst/>
                  <a:defRPr/>
                </a:pPr>
                <a:r>
                  <a:rPr lang="en-US" dirty="0"/>
                  <a:t>Introduces one new item parameter (relative to </a:t>
                </a:r>
                <a:r>
                  <a:rPr lang="en-US" dirty="0" err="1"/>
                  <a:t>Rasch</a:t>
                </a:r>
                <a:r>
                  <a:rPr lang="en-US" dirty="0"/>
                  <a:t> model).</a:t>
                </a:r>
              </a:p>
              <a:p>
                <a:pPr marL="0" marR="0" lvl="0" indent="0" defTabSz="914400" eaLnBrk="1" fontAlgn="auto" latinLnBrk="0" hangingPunct="1">
                  <a:lnSpc>
                    <a:spcPct val="100000"/>
                  </a:lnSpc>
                  <a:spcBef>
                    <a:spcPts val="0"/>
                  </a:spcBef>
                  <a:spcAft>
                    <a:spcPts val="0"/>
                  </a:spcAft>
                  <a:buClrTx/>
                  <a:buSzTx/>
                  <a:buFontTx/>
                  <a:buNone/>
                  <a:tabLst/>
                  <a:defRPr/>
                </a:pPr>
                <a:r>
                  <a:rPr lang="en-US" dirty="0"/>
                  <a:t>The discrimination parameter (slope of IRF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𝑏</m:t>
                        </m:r>
                      </m:e>
                      <m:sub>
                        <m:r>
                          <a:rPr lang="en-US" b="0" i="1" smtClean="0">
                            <a:latin typeface="Cambria Math" charset="0"/>
                          </a:rPr>
                          <m:t>𝑖</m:t>
                        </m:r>
                      </m:sub>
                    </m:sSub>
                  </m:oMath>
                </a14:m>
                <a:r>
                  <a:rPr lang="en-US" dirty="0"/>
                  <a:t>): </a:t>
                </a:r>
                <a14:m>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charset="0"/>
                          </a:rPr>
                          <m:t>𝑎</m:t>
                        </m:r>
                      </m:e>
                      <m:sub>
                        <m:r>
                          <a:rPr lang="en-US" b="0" i="1" dirty="0" smtClean="0">
                            <a:latin typeface="Cambria Math" charset="0"/>
                          </a:rPr>
                          <m:t>𝑖</m:t>
                        </m:r>
                      </m:sub>
                    </m:sSub>
                  </m:oMath>
                </a14:m>
                <a:endParaRPr lang="en-US" b="0" dirty="0"/>
              </a:p>
              <a:p>
                <a:pPr marL="0" marR="0" lvl="0" indent="0" defTabSz="914400" eaLnBrk="1" fontAlgn="auto" latinLnBrk="0" hangingPunct="1">
                  <a:lnSpc>
                    <a:spcPct val="100000"/>
                  </a:lnSpc>
                  <a:spcBef>
                    <a:spcPts val="0"/>
                  </a:spcBef>
                  <a:spcAft>
                    <a:spcPts val="0"/>
                  </a:spcAft>
                  <a:buClrTx/>
                  <a:buSzTx/>
                  <a:buNone/>
                  <a:tabLst/>
                  <a:defRPr/>
                </a:pPr>
                <a:endParaRPr lang="en-US" dirty="0"/>
              </a:p>
              <a:p>
                <a:pPr marL="0" marR="0" lvl="0" indent="0" defTabSz="914400" eaLnBrk="1" fontAlgn="auto" latinLnBrk="0" hangingPunct="1">
                  <a:lnSpc>
                    <a:spcPct val="100000"/>
                  </a:lnSpc>
                  <a:spcBef>
                    <a:spcPts val="0"/>
                  </a:spcBef>
                  <a:spcAft>
                    <a:spcPts val="0"/>
                  </a:spcAft>
                  <a:buClrTx/>
                  <a:buSzTx/>
                  <a:buNone/>
                  <a:tabLst/>
                  <a:defRPr/>
                </a:pPr>
                <a:r>
                  <a:rPr lang="en-US" dirty="0"/>
                  <a:t>(Note: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𝑏</m:t>
                        </m:r>
                      </m:e>
                      <m:sub>
                        <m:r>
                          <a:rPr lang="en-US" b="0" i="1" smtClean="0">
                            <a:latin typeface="Cambria Math" charset="0"/>
                          </a:rPr>
                          <m:t>𝑖</m:t>
                        </m:r>
                      </m:sub>
                    </m:sSub>
                  </m:oMath>
                </a14:m>
                <a:r>
                  <a:rPr lang="en-US" dirty="0"/>
                  <a:t> still corresponds to the point where </a:t>
                </a:r>
                <a14:m>
                  <m:oMath xmlns:m="http://schemas.openxmlformats.org/officeDocument/2006/math">
                    <m:r>
                      <a:rPr lang="en-US" b="0" i="1" smtClean="0">
                        <a:latin typeface="Cambria Math" charset="0"/>
                      </a:rPr>
                      <m:t>𝑃</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charset="0"/>
                              </a:rPr>
                              <m:t>𝑋</m:t>
                            </m:r>
                          </m:e>
                          <m:sub>
                            <m:r>
                              <a:rPr lang="en-US" b="0" i="1" smtClean="0">
                                <a:latin typeface="Cambria Math" charset="0"/>
                              </a:rPr>
                              <m:t>𝑝𝑖</m:t>
                            </m:r>
                          </m:sub>
                        </m:sSub>
                        <m:r>
                          <a:rPr lang="en-US" b="0" i="1" smtClean="0">
                            <a:latin typeface="Cambria Math" charset="0"/>
                          </a:rPr>
                          <m:t>=1</m:t>
                        </m:r>
                      </m:e>
                    </m:d>
                    <m:r>
                      <a:rPr lang="en-US" b="0" i="1" smtClean="0">
                        <a:latin typeface="Cambria Math" charset="0"/>
                      </a:rPr>
                      <m:t>=0.5</m:t>
                    </m:r>
                  </m:oMath>
                </a14:m>
                <a:r>
                  <a:rPr lang="en-US"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217"/>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A1136A9-AD1A-DB4C-9009-0458C6E7BF64}"/>
              </a:ext>
            </a:extLst>
          </p:cNvPr>
          <p:cNvSpPr>
            <a:spLocks noGrp="1"/>
          </p:cNvSpPr>
          <p:nvPr>
            <p:ph type="sldNum" sz="quarter" idx="12"/>
          </p:nvPr>
        </p:nvSpPr>
        <p:spPr/>
        <p:txBody>
          <a:bodyPr/>
          <a:lstStyle/>
          <a:p>
            <a:fld id="{0B97A0ED-0713-854E-AE67-C1B678B4A72A}" type="slidenum">
              <a:rPr lang="en-US" smtClean="0"/>
              <a:t>40</a:t>
            </a:fld>
            <a:endParaRPr lang="en-US"/>
          </a:p>
        </p:txBody>
      </p:sp>
    </p:spTree>
    <p:extLst>
      <p:ext uri="{BB962C8B-B14F-4D97-AF65-F5344CB8AC3E}">
        <p14:creationId xmlns:p14="http://schemas.microsoft.com/office/powerpoint/2010/main" val="13321165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2PL IRFs</a:t>
            </a:r>
          </a:p>
        </p:txBody>
      </p:sp>
      <p:pic>
        <p:nvPicPr>
          <p:cNvPr id="5" name="Picture 4"/>
          <p:cNvPicPr>
            <a:picLocks noChangeAspect="1"/>
          </p:cNvPicPr>
          <p:nvPr/>
        </p:nvPicPr>
        <p:blipFill>
          <a:blip r:embed="rId2"/>
          <a:stretch>
            <a:fillRect/>
          </a:stretch>
        </p:blipFill>
        <p:spPr>
          <a:xfrm>
            <a:off x="838200" y="1563688"/>
            <a:ext cx="5372100" cy="4588112"/>
          </a:xfrm>
          <a:prstGeom prst="rect">
            <a:avLst/>
          </a:prstGeom>
        </p:spPr>
      </p:pic>
      <mc:AlternateContent xmlns:mc="http://schemas.openxmlformats.org/markup-compatibility/2006" xmlns:a14="http://schemas.microsoft.com/office/drawing/2010/main">
        <mc:Choice Requires="a14">
          <p:sp>
            <p:nvSpPr>
              <p:cNvPr id="6" name="TextBox 5"/>
              <p:cNvSpPr txBox="1"/>
              <p:nvPr/>
            </p:nvSpPr>
            <p:spPr>
              <a:xfrm>
                <a:off x="6553200" y="1563688"/>
                <a:ext cx="4902200" cy="2031325"/>
              </a:xfrm>
              <a:prstGeom prst="rect">
                <a:avLst/>
              </a:prstGeom>
              <a:noFill/>
            </p:spPr>
            <p:txBody>
              <a:bodyPr wrap="square" rtlCol="0">
                <a:spAutoFit/>
              </a:bodyPr>
              <a:lstStyle/>
              <a:p>
                <a:r>
                  <a:rPr lang="en-US" dirty="0"/>
                  <a:t>In the 2PL model, IRFs can cross.</a:t>
                </a:r>
              </a:p>
              <a:p>
                <a:endParaRPr lang="en-US" dirty="0"/>
              </a:p>
              <a:p>
                <a:r>
                  <a:rPr lang="en-US" dirty="0"/>
                  <a:t>Green item is easier than the black item for people with </a:t>
                </a:r>
                <a14:m>
                  <m:oMath xmlns:m="http://schemas.openxmlformats.org/officeDocument/2006/math">
                    <m:r>
                      <a:rPr lang="en-US" b="0" i="1" smtClean="0">
                        <a:latin typeface="Cambria Math" charset="0"/>
                      </a:rPr>
                      <m:t>𝜃</m:t>
                    </m:r>
                    <m:r>
                      <a:rPr lang="en-US" b="0" i="1" smtClean="0">
                        <a:latin typeface="Cambria Math" charset="0"/>
                      </a:rPr>
                      <m:t>=−1</m:t>
                    </m:r>
                  </m:oMath>
                </a14:m>
                <a:r>
                  <a:rPr lang="en-US" dirty="0"/>
                  <a:t>, but the black item is easier for people with </a:t>
                </a:r>
                <a14:m>
                  <m:oMath xmlns:m="http://schemas.openxmlformats.org/officeDocument/2006/math">
                    <m:r>
                      <a:rPr lang="en-US" b="0" i="1" smtClean="0">
                        <a:latin typeface="Cambria Math" charset="0"/>
                      </a:rPr>
                      <m:t>𝜃</m:t>
                    </m:r>
                    <m:r>
                      <a:rPr lang="en-US" b="0" i="1" smtClean="0">
                        <a:latin typeface="Cambria Math" charset="0"/>
                      </a:rPr>
                      <m:t>=1</m:t>
                    </m:r>
                  </m:oMath>
                </a14:m>
                <a:r>
                  <a:rPr lang="en-US" dirty="0"/>
                  <a:t>.</a:t>
                </a:r>
              </a:p>
              <a:p>
                <a:endParaRPr lang="en-US" dirty="0"/>
              </a:p>
              <a:p>
                <a:r>
                  <a:rPr lang="en-US" dirty="0"/>
                  <a:t>What does that mean?</a:t>
                </a:r>
              </a:p>
            </p:txBody>
          </p:sp>
        </mc:Choice>
        <mc:Fallback xmlns="">
          <p:sp>
            <p:nvSpPr>
              <p:cNvPr id="6" name="TextBox 5"/>
              <p:cNvSpPr txBox="1">
                <a:spLocks noRot="1" noChangeAspect="1" noMove="1" noResize="1" noEditPoints="1" noAdjustHandles="1" noChangeArrowheads="1" noChangeShapeType="1" noTextEdit="1"/>
              </p:cNvSpPr>
              <p:nvPr/>
            </p:nvSpPr>
            <p:spPr>
              <a:xfrm>
                <a:off x="6553200" y="1563688"/>
                <a:ext cx="4902200" cy="2031325"/>
              </a:xfrm>
              <a:prstGeom prst="rect">
                <a:avLst/>
              </a:prstGeom>
              <a:blipFill rotWithShape="0">
                <a:blip r:embed="rId3"/>
                <a:stretch>
                  <a:fillRect l="-995" t="-1802" r="-1866" b="-3904"/>
                </a:stretch>
              </a:blipFill>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CEFA0044-EAE0-1E48-97F6-41CACF9F6D29}"/>
              </a:ext>
            </a:extLst>
          </p:cNvPr>
          <p:cNvSpPr>
            <a:spLocks noGrp="1"/>
          </p:cNvSpPr>
          <p:nvPr>
            <p:ph type="sldNum" sz="quarter" idx="12"/>
          </p:nvPr>
        </p:nvSpPr>
        <p:spPr/>
        <p:txBody>
          <a:bodyPr/>
          <a:lstStyle/>
          <a:p>
            <a:fld id="{0B97A0ED-0713-854E-AE67-C1B678B4A72A}" type="slidenum">
              <a:rPr lang="en-US" smtClean="0"/>
              <a:t>41</a:t>
            </a:fld>
            <a:endParaRPr lang="en-US"/>
          </a:p>
        </p:txBody>
      </p:sp>
    </p:spTree>
    <p:extLst>
      <p:ext uri="{BB962C8B-B14F-4D97-AF65-F5344CB8AC3E}">
        <p14:creationId xmlns:p14="http://schemas.microsoft.com/office/powerpoint/2010/main" val="23371350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The 3PL Model</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10515600" cy="4351338"/>
              </a:xfrm>
            </p:spPr>
            <p:txBody>
              <a:bodyPr>
                <a:normAutofit fontScale="92500"/>
              </a:bodyPr>
              <a:lstStyle/>
              <a:p>
                <a:pPr marL="0" indent="0">
                  <a:lnSpc>
                    <a:spcPct val="100000"/>
                  </a:lnSpc>
                  <a:spcBef>
                    <a:spcPts val="0"/>
                  </a:spcBef>
                  <a:buNone/>
                </a:pPr>
                <a14:m>
                  <m:oMathPara xmlns:m="http://schemas.openxmlformats.org/officeDocument/2006/math">
                    <m:oMathParaPr>
                      <m:jc m:val="centerGroup"/>
                    </m:oMathParaPr>
                    <m:oMath xmlns:m="http://schemas.openxmlformats.org/officeDocument/2006/math">
                      <m:r>
                        <a:rPr lang="en-US" b="0" i="1" smtClean="0">
                          <a:latin typeface="Cambria Math" charset="0"/>
                        </a:rPr>
                        <m:t>𝑃</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charset="0"/>
                                </a:rPr>
                                <m:t>𝑋</m:t>
                              </m:r>
                            </m:e>
                            <m:sub>
                              <m:r>
                                <a:rPr lang="en-US" b="0" i="1" smtClean="0">
                                  <a:latin typeface="Cambria Math" charset="0"/>
                                </a:rPr>
                                <m:t>𝑝𝑖</m:t>
                              </m:r>
                            </m:sub>
                          </m:sSub>
                          <m:r>
                            <a:rPr lang="en-US" b="0" i="1" smtClean="0">
                              <a:latin typeface="Cambria Math" charset="0"/>
                            </a:rPr>
                            <m:t>=1</m:t>
                          </m:r>
                        </m:e>
                        <m:e>
                          <m:sSub>
                            <m:sSubPr>
                              <m:ctrlPr>
                                <a:rPr lang="en-US" b="0" i="1" smtClean="0">
                                  <a:latin typeface="Cambria Math" panose="02040503050406030204" pitchFamily="18" charset="0"/>
                                </a:rPr>
                              </m:ctrlPr>
                            </m:sSubPr>
                            <m:e>
                              <m:r>
                                <a:rPr lang="en-US" b="0" i="1" smtClean="0">
                                  <a:latin typeface="Cambria Math" charset="0"/>
                                </a:rPr>
                                <m:t>𝜃</m:t>
                              </m:r>
                            </m:e>
                            <m:sub>
                              <m:r>
                                <a:rPr lang="en-US" b="0" i="1" smtClean="0">
                                  <a:latin typeface="Cambria Math" charset="0"/>
                                </a:rPr>
                                <m:t>𝑝</m:t>
                              </m:r>
                            </m:sub>
                          </m:sSub>
                          <m:r>
                            <a:rPr lang="en-US" b="0" i="1" smtClean="0">
                              <a:latin typeface="Cambria Math" charset="0"/>
                            </a:rPr>
                            <m:t>, </m:t>
                          </m:r>
                          <m:sSub>
                            <m:sSubPr>
                              <m:ctrlPr>
                                <a:rPr lang="en-US" b="0" i="1" smtClean="0">
                                  <a:latin typeface="Cambria Math" panose="02040503050406030204" pitchFamily="18" charset="0"/>
                                </a:rPr>
                              </m:ctrlPr>
                            </m:sSubPr>
                            <m:e>
                              <m:r>
                                <a:rPr lang="en-US" b="0" i="1" smtClean="0">
                                  <a:latin typeface="Cambria Math" charset="0"/>
                                </a:rPr>
                                <m:t>𝑎</m:t>
                              </m:r>
                            </m:e>
                            <m:sub>
                              <m:r>
                                <a:rPr lang="en-US" b="0" i="1" smtClean="0">
                                  <a:latin typeface="Cambria Math" charset="0"/>
                                </a:rPr>
                                <m:t>𝑖</m:t>
                              </m:r>
                            </m:sub>
                          </m:sSub>
                          <m:r>
                            <a:rPr lang="en-US" b="0" i="1" smtClean="0">
                              <a:latin typeface="Cambria Math" charset="0"/>
                            </a:rPr>
                            <m:t>, </m:t>
                          </m:r>
                          <m:sSub>
                            <m:sSubPr>
                              <m:ctrlPr>
                                <a:rPr lang="en-US" b="0" i="1" smtClean="0">
                                  <a:latin typeface="Cambria Math" panose="02040503050406030204" pitchFamily="18" charset="0"/>
                                </a:rPr>
                              </m:ctrlPr>
                            </m:sSubPr>
                            <m:e>
                              <m:r>
                                <a:rPr lang="en-US" b="0" i="1" smtClean="0">
                                  <a:latin typeface="Cambria Math" charset="0"/>
                                </a:rPr>
                                <m:t>𝑏</m:t>
                              </m:r>
                            </m:e>
                            <m:sub>
                              <m:r>
                                <a:rPr lang="en-US" b="0" i="1" smtClean="0">
                                  <a:latin typeface="Cambria Math" charset="0"/>
                                </a:rPr>
                                <m:t>𝑖</m:t>
                              </m:r>
                            </m:sub>
                          </m:sSub>
                          <m:r>
                            <a:rPr lang="en-US" b="0" i="1" smtClean="0">
                              <a:latin typeface="Cambria Math" charset="0"/>
                            </a:rPr>
                            <m:t>, </m:t>
                          </m:r>
                          <m:sSub>
                            <m:sSubPr>
                              <m:ctrlPr>
                                <a:rPr lang="en-US" b="0" i="1" smtClean="0">
                                  <a:latin typeface="Cambria Math" panose="02040503050406030204" pitchFamily="18" charset="0"/>
                                </a:rPr>
                              </m:ctrlPr>
                            </m:sSubPr>
                            <m:e>
                              <m:r>
                                <a:rPr lang="en-US" b="0" i="1" smtClean="0">
                                  <a:latin typeface="Cambria Math" charset="0"/>
                                </a:rPr>
                                <m:t>𝑐</m:t>
                              </m:r>
                            </m:e>
                            <m:sub>
                              <m:r>
                                <a:rPr lang="en-US" b="0" i="1" smtClean="0">
                                  <a:latin typeface="Cambria Math" charset="0"/>
                                </a:rPr>
                                <m:t>𝑖</m:t>
                              </m:r>
                            </m:sub>
                          </m:sSub>
                        </m:e>
                      </m:d>
                      <m:r>
                        <a:rPr lang="en-US" b="0" i="1" smtClean="0">
                          <a:latin typeface="Cambria Math" charset="0"/>
                        </a:rPr>
                        <m:t>=</m:t>
                      </m:r>
                      <m:sSub>
                        <m:sSubPr>
                          <m:ctrlPr>
                            <a:rPr lang="en-US" b="0" i="1" smtClean="0">
                              <a:solidFill>
                                <a:srgbClr val="0070C0"/>
                              </a:solidFill>
                              <a:latin typeface="Cambria Math" panose="02040503050406030204" pitchFamily="18" charset="0"/>
                            </a:rPr>
                          </m:ctrlPr>
                        </m:sSubPr>
                        <m:e>
                          <m:r>
                            <a:rPr lang="en-US" b="0" i="1" smtClean="0">
                              <a:solidFill>
                                <a:srgbClr val="0070C0"/>
                              </a:solidFill>
                              <a:latin typeface="Cambria Math" charset="0"/>
                            </a:rPr>
                            <m:t>𝑐</m:t>
                          </m:r>
                        </m:e>
                        <m:sub>
                          <m:r>
                            <a:rPr lang="en-US" b="0" i="1" smtClean="0">
                              <a:solidFill>
                                <a:srgbClr val="0070C0"/>
                              </a:solidFill>
                              <a:latin typeface="Cambria Math" charset="0"/>
                            </a:rPr>
                            <m:t>𝑖</m:t>
                          </m:r>
                        </m:sub>
                      </m:sSub>
                      <m:r>
                        <a:rPr lang="en-US" b="0" i="1" smtClean="0">
                          <a:solidFill>
                            <a:srgbClr val="0070C0"/>
                          </a:solidFill>
                          <a:latin typeface="Cambria Math" charset="0"/>
                        </a:rPr>
                        <m:t>+</m:t>
                      </m:r>
                      <m:d>
                        <m:dPr>
                          <m:ctrlPr>
                            <a:rPr lang="en-US" b="0" i="1" smtClean="0">
                              <a:solidFill>
                                <a:srgbClr val="0070C0"/>
                              </a:solidFill>
                              <a:latin typeface="Cambria Math" panose="02040503050406030204" pitchFamily="18" charset="0"/>
                            </a:rPr>
                          </m:ctrlPr>
                        </m:dPr>
                        <m:e>
                          <m:r>
                            <a:rPr lang="en-US" b="0" i="1" smtClean="0">
                              <a:solidFill>
                                <a:srgbClr val="0070C0"/>
                              </a:solidFill>
                              <a:latin typeface="Cambria Math" charset="0"/>
                            </a:rPr>
                            <m:t>1−</m:t>
                          </m:r>
                          <m:sSub>
                            <m:sSubPr>
                              <m:ctrlPr>
                                <a:rPr lang="en-US" b="0" i="1" smtClean="0">
                                  <a:solidFill>
                                    <a:srgbClr val="0070C0"/>
                                  </a:solidFill>
                                  <a:latin typeface="Cambria Math" panose="02040503050406030204" pitchFamily="18" charset="0"/>
                                </a:rPr>
                              </m:ctrlPr>
                            </m:sSubPr>
                            <m:e>
                              <m:r>
                                <a:rPr lang="en-US" b="0" i="1" smtClean="0">
                                  <a:solidFill>
                                    <a:srgbClr val="0070C0"/>
                                  </a:solidFill>
                                  <a:latin typeface="Cambria Math" charset="0"/>
                                </a:rPr>
                                <m:t>𝑐</m:t>
                              </m:r>
                            </m:e>
                            <m:sub>
                              <m:r>
                                <a:rPr lang="en-US" b="0" i="1" smtClean="0">
                                  <a:solidFill>
                                    <a:srgbClr val="0070C0"/>
                                  </a:solidFill>
                                  <a:latin typeface="Cambria Math" charset="0"/>
                                </a:rPr>
                                <m:t>𝑖</m:t>
                              </m:r>
                            </m:sub>
                          </m:sSub>
                        </m:e>
                      </m:d>
                      <m:f>
                        <m:fPr>
                          <m:ctrlPr>
                            <a:rPr lang="en-US" i="1">
                              <a:latin typeface="Cambria Math" panose="02040503050406030204" pitchFamily="18" charset="0"/>
                            </a:rPr>
                          </m:ctrlPr>
                        </m:fPr>
                        <m:num>
                          <m:func>
                            <m:funcPr>
                              <m:ctrlPr>
                                <a:rPr lang="en-US" i="1">
                                  <a:latin typeface="Cambria Math" panose="02040503050406030204" pitchFamily="18" charset="0"/>
                                </a:rPr>
                              </m:ctrlPr>
                            </m:funcPr>
                            <m:fName>
                              <m:r>
                                <m:rPr>
                                  <m:sty m:val="p"/>
                                </m:rPr>
                                <a:rPr lang="en-US">
                                  <a:latin typeface="Cambria Math" charset="0"/>
                                </a:rPr>
                                <m:t>exp</m:t>
                              </m:r>
                            </m:fName>
                            <m:e>
                              <m:d>
                                <m:dPr>
                                  <m:ctrlPr>
                                    <a:rPr lang="en-US" i="1">
                                      <a:latin typeface="Cambria Math" panose="02040503050406030204" pitchFamily="18" charset="0"/>
                                    </a:rPr>
                                  </m:ctrlPr>
                                </m:dPr>
                                <m:e>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charset="0"/>
                                        </a:rPr>
                                        <m:t>𝑎</m:t>
                                      </m:r>
                                    </m:e>
                                    <m:sub>
                                      <m:r>
                                        <a:rPr lang="en-US" b="0" i="1" smtClean="0">
                                          <a:solidFill>
                                            <a:srgbClr val="FF0000"/>
                                          </a:solidFill>
                                          <a:latin typeface="Cambria Math" charset="0"/>
                                        </a:rPr>
                                        <m:t>𝑖</m:t>
                                      </m:r>
                                    </m:sub>
                                  </m:sSub>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charset="0"/>
                                            </a:rPr>
                                            <m:t>𝜃</m:t>
                                          </m:r>
                                        </m:e>
                                        <m:sub>
                                          <m:r>
                                            <a:rPr lang="en-US" i="1">
                                              <a:latin typeface="Cambria Math" charset="0"/>
                                            </a:rPr>
                                            <m:t>𝑝</m:t>
                                          </m:r>
                                        </m:sub>
                                      </m:sSub>
                                      <m:r>
                                        <a:rPr lang="en-US" i="1">
                                          <a:latin typeface="Cambria Math" charset="0"/>
                                        </a:rPr>
                                        <m:t>−</m:t>
                                      </m:r>
                                      <m:sSub>
                                        <m:sSubPr>
                                          <m:ctrlPr>
                                            <a:rPr lang="en-US" i="1">
                                              <a:latin typeface="Cambria Math" panose="02040503050406030204" pitchFamily="18" charset="0"/>
                                            </a:rPr>
                                          </m:ctrlPr>
                                        </m:sSubPr>
                                        <m:e>
                                          <m:r>
                                            <a:rPr lang="en-US" i="1">
                                              <a:latin typeface="Cambria Math" charset="0"/>
                                            </a:rPr>
                                            <m:t>𝑏</m:t>
                                          </m:r>
                                        </m:e>
                                        <m:sub>
                                          <m:r>
                                            <a:rPr lang="en-US" i="1">
                                              <a:latin typeface="Cambria Math" charset="0"/>
                                            </a:rPr>
                                            <m:t>𝑖</m:t>
                                          </m:r>
                                        </m:sub>
                                      </m:sSub>
                                    </m:e>
                                  </m:d>
                                </m:e>
                              </m:d>
                            </m:e>
                          </m:func>
                        </m:num>
                        <m:den>
                          <m:r>
                            <a:rPr lang="en-US" i="1">
                              <a:latin typeface="Cambria Math" charset="0"/>
                            </a:rPr>
                            <m:t>1+</m:t>
                          </m:r>
                          <m:func>
                            <m:funcPr>
                              <m:ctrlPr>
                                <a:rPr lang="en-US" i="1">
                                  <a:latin typeface="Cambria Math" panose="02040503050406030204" pitchFamily="18" charset="0"/>
                                </a:rPr>
                              </m:ctrlPr>
                            </m:funcPr>
                            <m:fName>
                              <m:r>
                                <m:rPr>
                                  <m:sty m:val="p"/>
                                </m:rPr>
                                <a:rPr lang="en-US">
                                  <a:latin typeface="Cambria Math" charset="0"/>
                                </a:rPr>
                                <m:t>exp</m:t>
                              </m:r>
                            </m:fName>
                            <m:e>
                              <m:d>
                                <m:dPr>
                                  <m:ctrlPr>
                                    <a:rPr lang="en-US" i="1">
                                      <a:latin typeface="Cambria Math" panose="02040503050406030204" pitchFamily="18" charset="0"/>
                                    </a:rPr>
                                  </m:ctrlPr>
                                </m:dPr>
                                <m:e>
                                  <m:sSub>
                                    <m:sSubPr>
                                      <m:ctrlPr>
                                        <a:rPr lang="en-US" i="1" smtClean="0">
                                          <a:solidFill>
                                            <a:srgbClr val="FF0000"/>
                                          </a:solidFill>
                                          <a:latin typeface="Cambria Math" panose="02040503050406030204" pitchFamily="18" charset="0"/>
                                        </a:rPr>
                                      </m:ctrlPr>
                                    </m:sSubPr>
                                    <m:e>
                                      <m:r>
                                        <a:rPr lang="en-US" i="1">
                                          <a:solidFill>
                                            <a:srgbClr val="FF0000"/>
                                          </a:solidFill>
                                          <a:latin typeface="Cambria Math" charset="0"/>
                                        </a:rPr>
                                        <m:t>𝑎</m:t>
                                      </m:r>
                                    </m:e>
                                    <m:sub>
                                      <m:r>
                                        <a:rPr lang="en-US" i="1">
                                          <a:solidFill>
                                            <a:srgbClr val="FF0000"/>
                                          </a:solidFill>
                                          <a:latin typeface="Cambria Math" charset="0"/>
                                        </a:rPr>
                                        <m:t>𝑖</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charset="0"/>
                                            </a:rPr>
                                            <m:t>𝜃</m:t>
                                          </m:r>
                                        </m:e>
                                        <m:sub>
                                          <m:r>
                                            <a:rPr lang="en-US" i="1">
                                              <a:latin typeface="Cambria Math" charset="0"/>
                                            </a:rPr>
                                            <m:t>𝑝</m:t>
                                          </m:r>
                                        </m:sub>
                                      </m:sSub>
                                      <m:r>
                                        <a:rPr lang="en-US" i="1">
                                          <a:latin typeface="Cambria Math" charset="0"/>
                                        </a:rPr>
                                        <m:t>−</m:t>
                                      </m:r>
                                      <m:sSub>
                                        <m:sSubPr>
                                          <m:ctrlPr>
                                            <a:rPr lang="en-US" i="1">
                                              <a:latin typeface="Cambria Math" panose="02040503050406030204" pitchFamily="18" charset="0"/>
                                            </a:rPr>
                                          </m:ctrlPr>
                                        </m:sSubPr>
                                        <m:e>
                                          <m:r>
                                            <a:rPr lang="en-US" i="1">
                                              <a:latin typeface="Cambria Math" charset="0"/>
                                            </a:rPr>
                                            <m:t>𝑏</m:t>
                                          </m:r>
                                        </m:e>
                                        <m:sub>
                                          <m:r>
                                            <a:rPr lang="en-US" i="1">
                                              <a:latin typeface="Cambria Math" charset="0"/>
                                            </a:rPr>
                                            <m:t>𝑖</m:t>
                                          </m:r>
                                        </m:sub>
                                      </m:sSub>
                                    </m:e>
                                  </m:d>
                                </m:e>
                              </m:d>
                            </m:e>
                          </m:func>
                        </m:den>
                      </m:f>
                    </m:oMath>
                  </m:oMathPara>
                </a14:m>
                <a:endParaRPr lang="en-US" dirty="0"/>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defTabSz="914400" eaLnBrk="1" fontAlgn="auto" latinLnBrk="0" hangingPunct="1">
                  <a:lnSpc>
                    <a:spcPct val="100000"/>
                  </a:lnSpc>
                  <a:spcBef>
                    <a:spcPts val="0"/>
                  </a:spcBef>
                  <a:spcAft>
                    <a:spcPts val="0"/>
                  </a:spcAft>
                  <a:buClrTx/>
                  <a:buSzTx/>
                  <a:buFontTx/>
                  <a:buNone/>
                  <a:tabLst/>
                  <a:defRPr/>
                </a:pPr>
                <a:r>
                  <a:rPr lang="en-US" dirty="0"/>
                  <a:t>Introduces two new item parameters relative to 1PL:</a:t>
                </a:r>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514350" marR="0" lvl="0" indent="-514350" defTabSz="914400" eaLnBrk="1" fontAlgn="auto" latinLnBrk="0" hangingPunct="1">
                  <a:lnSpc>
                    <a:spcPct val="100000"/>
                  </a:lnSpc>
                  <a:spcBef>
                    <a:spcPts val="0"/>
                  </a:spcBef>
                  <a:spcAft>
                    <a:spcPts val="0"/>
                  </a:spcAft>
                  <a:buClrTx/>
                  <a:buSzTx/>
                  <a:buFont typeface="+mj-lt"/>
                  <a:buAutoNum type="arabicPeriod"/>
                  <a:tabLst/>
                  <a:defRPr/>
                </a:pPr>
                <a:r>
                  <a:rPr lang="en-US" dirty="0"/>
                  <a:t>The discrimination parameter (slope of IRF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𝑏</m:t>
                        </m:r>
                      </m:e>
                      <m:sub>
                        <m:r>
                          <a:rPr lang="en-US" b="0" i="1" smtClean="0">
                            <a:latin typeface="Cambria Math" charset="0"/>
                          </a:rPr>
                          <m:t>𝑖</m:t>
                        </m:r>
                      </m:sub>
                    </m:sSub>
                  </m:oMath>
                </a14:m>
                <a:r>
                  <a:rPr lang="en-US" dirty="0"/>
                  <a:t>): </a:t>
                </a:r>
                <a14:m>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charset="0"/>
                          </a:rPr>
                          <m:t>𝑎</m:t>
                        </m:r>
                      </m:e>
                      <m:sub>
                        <m:r>
                          <a:rPr lang="en-US" b="0" i="1" dirty="0" smtClean="0">
                            <a:latin typeface="Cambria Math" charset="0"/>
                          </a:rPr>
                          <m:t>𝑖</m:t>
                        </m:r>
                      </m:sub>
                    </m:sSub>
                  </m:oMath>
                </a14:m>
                <a:endParaRPr lang="en-US" dirty="0"/>
              </a:p>
              <a:p>
                <a:pPr marL="514350" marR="0" lvl="0" indent="-514350" defTabSz="914400" eaLnBrk="1" fontAlgn="auto" latinLnBrk="0" hangingPunct="1">
                  <a:lnSpc>
                    <a:spcPct val="100000"/>
                  </a:lnSpc>
                  <a:spcBef>
                    <a:spcPts val="0"/>
                  </a:spcBef>
                  <a:spcAft>
                    <a:spcPts val="0"/>
                  </a:spcAft>
                  <a:buClrTx/>
                  <a:buSzTx/>
                  <a:buFont typeface="+mj-lt"/>
                  <a:buAutoNum type="arabicPeriod"/>
                  <a:tabLst/>
                  <a:defRPr/>
                </a:pPr>
                <a:r>
                  <a:rPr lang="en-US" dirty="0"/>
                  <a:t>The “pseudo-guessing” parameter (lower asymptote):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𝑐</m:t>
                        </m:r>
                      </m:e>
                      <m:sub>
                        <m:r>
                          <a:rPr lang="en-US" b="0" i="1" smtClean="0">
                            <a:latin typeface="Cambria Math" charset="0"/>
                          </a:rPr>
                          <m:t>𝑖</m:t>
                        </m:r>
                      </m:sub>
                    </m:sSub>
                  </m:oMath>
                </a14:m>
                <a:endParaRPr lang="en-US" dirty="0"/>
              </a:p>
              <a:p>
                <a:pPr marL="0" marR="0" lvl="0" indent="0" defTabSz="914400" eaLnBrk="1" fontAlgn="auto" latinLnBrk="0" hangingPunct="1">
                  <a:lnSpc>
                    <a:spcPct val="100000"/>
                  </a:lnSpc>
                  <a:spcBef>
                    <a:spcPts val="0"/>
                  </a:spcBef>
                  <a:spcAft>
                    <a:spcPts val="0"/>
                  </a:spcAft>
                  <a:buClrTx/>
                  <a:buSzTx/>
                  <a:buNone/>
                  <a:tabLst/>
                  <a:defRPr/>
                </a:pPr>
                <a:endParaRPr lang="en-US" dirty="0"/>
              </a:p>
              <a:p>
                <a:pPr marL="0" marR="0" lvl="0" indent="0" defTabSz="914400" eaLnBrk="1" fontAlgn="auto" latinLnBrk="0" hangingPunct="1">
                  <a:lnSpc>
                    <a:spcPct val="100000"/>
                  </a:lnSpc>
                  <a:spcBef>
                    <a:spcPts val="0"/>
                  </a:spcBef>
                  <a:spcAft>
                    <a:spcPts val="0"/>
                  </a:spcAft>
                  <a:buClrTx/>
                  <a:buSzTx/>
                  <a:buNone/>
                  <a:tabLst/>
                  <a:defRPr/>
                </a:pPr>
                <a:r>
                  <a:rPr lang="en-US" sz="2400" dirty="0"/>
                  <a:t>(NOTE: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charset="0"/>
                          </a:rPr>
                          <m:t>𝑏</m:t>
                        </m:r>
                      </m:e>
                      <m:sub>
                        <m:r>
                          <a:rPr lang="en-US" sz="2400" b="0" i="1" smtClean="0">
                            <a:latin typeface="Cambria Math" charset="0"/>
                          </a:rPr>
                          <m:t>𝑖</m:t>
                        </m:r>
                      </m:sub>
                    </m:sSub>
                  </m:oMath>
                </a14:m>
                <a:r>
                  <a:rPr lang="en-US" sz="2400" dirty="0"/>
                  <a:t> is no longer the </a:t>
                </a:r>
                <a14:m>
                  <m:oMath xmlns:m="http://schemas.openxmlformats.org/officeDocument/2006/math">
                    <m:r>
                      <a:rPr lang="en-US" sz="2400" i="1" dirty="0" smtClean="0">
                        <a:latin typeface="Cambria Math" charset="0"/>
                      </a:rPr>
                      <m:t>𝑃</m:t>
                    </m:r>
                    <m:r>
                      <a:rPr lang="en-US" sz="2400" b="0" i="1" dirty="0" smtClean="0">
                        <a:latin typeface="Cambria Math" charset="0"/>
                      </a:rPr>
                      <m:t>(</m:t>
                    </m:r>
                    <m:sSub>
                      <m:sSubPr>
                        <m:ctrlPr>
                          <a:rPr lang="en-US" sz="2400" b="0" i="1" dirty="0" smtClean="0">
                            <a:latin typeface="Cambria Math" panose="02040503050406030204" pitchFamily="18" charset="0"/>
                          </a:rPr>
                        </m:ctrlPr>
                      </m:sSubPr>
                      <m:e>
                        <m:r>
                          <a:rPr lang="en-US" sz="2400" b="0" i="1" dirty="0" smtClean="0">
                            <a:latin typeface="Cambria Math" charset="0"/>
                          </a:rPr>
                          <m:t>𝑋</m:t>
                        </m:r>
                      </m:e>
                      <m:sub>
                        <m:r>
                          <a:rPr lang="en-US" sz="2400" b="0" i="1" dirty="0" smtClean="0">
                            <a:latin typeface="Cambria Math" charset="0"/>
                          </a:rPr>
                          <m:t>𝑝𝑖</m:t>
                        </m:r>
                      </m:sub>
                    </m:sSub>
                    <m:r>
                      <a:rPr lang="en-US" sz="2400" b="0" i="1" dirty="0" smtClean="0">
                        <a:latin typeface="Cambria Math" charset="0"/>
                      </a:rPr>
                      <m:t>=1)</m:t>
                    </m:r>
                    <m:r>
                      <a:rPr lang="en-US" sz="2400" i="1" dirty="0" smtClean="0">
                        <a:latin typeface="Cambria Math" charset="0"/>
                      </a:rPr>
                      <m:t>=0.5</m:t>
                    </m:r>
                  </m:oMath>
                </a14:m>
                <a:r>
                  <a:rPr lang="en-US" sz="2400" dirty="0"/>
                  <a:t> point; it is now </a:t>
                </a:r>
                <a14:m>
                  <m:oMath xmlns:m="http://schemas.openxmlformats.org/officeDocument/2006/math">
                    <m:r>
                      <a:rPr lang="en-US" sz="2400" b="0" i="1" smtClean="0">
                        <a:latin typeface="Cambria Math" charset="0"/>
                      </a:rPr>
                      <m:t>𝑃</m:t>
                    </m:r>
                    <m:d>
                      <m:dPr>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charset="0"/>
                              </a:rPr>
                              <m:t>𝑋</m:t>
                            </m:r>
                          </m:e>
                          <m:sub>
                            <m:r>
                              <a:rPr lang="en-US" sz="2400" b="0" i="1" smtClean="0">
                                <a:latin typeface="Cambria Math" charset="0"/>
                              </a:rPr>
                              <m:t>𝑝𝑖</m:t>
                            </m:r>
                          </m:sub>
                        </m:sSub>
                        <m:r>
                          <a:rPr lang="en-US" sz="2400" b="0" i="1" smtClean="0">
                            <a:latin typeface="Cambria Math" charset="0"/>
                          </a:rPr>
                          <m:t>=1</m:t>
                        </m:r>
                      </m:e>
                    </m:d>
                    <m:r>
                      <a:rPr lang="en-US" sz="2400" b="0" i="1" smtClean="0">
                        <a:latin typeface="Cambria Math" charset="0"/>
                      </a:rPr>
                      <m:t>=0.5+0.5</m:t>
                    </m:r>
                    <m:sSub>
                      <m:sSubPr>
                        <m:ctrlPr>
                          <a:rPr lang="en-US" sz="2400" b="0" i="1" smtClean="0">
                            <a:latin typeface="Cambria Math" panose="02040503050406030204" pitchFamily="18" charset="0"/>
                          </a:rPr>
                        </m:ctrlPr>
                      </m:sSubPr>
                      <m:e>
                        <m:r>
                          <a:rPr lang="en-US" sz="2400" b="0" i="1" smtClean="0">
                            <a:latin typeface="Cambria Math" charset="0"/>
                          </a:rPr>
                          <m:t>𝑐</m:t>
                        </m:r>
                      </m:e>
                      <m:sub>
                        <m:r>
                          <a:rPr lang="en-US" sz="2400" b="0" i="1" smtClean="0">
                            <a:latin typeface="Cambria Math" charset="0"/>
                          </a:rPr>
                          <m:t>𝑖</m:t>
                        </m:r>
                      </m:sub>
                    </m:sSub>
                  </m:oMath>
                </a14:m>
                <a:r>
                  <a:rPr lang="en-US" sz="2400"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10515600" cy="4351338"/>
              </a:xfrm>
              <a:blipFill rotWithShape="0">
                <a:blip r:embed="rId3"/>
                <a:stretch>
                  <a:fillRect l="-110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23ED15CB-0ECA-5F4C-AB2F-35019529A0CB}"/>
              </a:ext>
            </a:extLst>
          </p:cNvPr>
          <p:cNvSpPr>
            <a:spLocks noGrp="1"/>
          </p:cNvSpPr>
          <p:nvPr>
            <p:ph type="sldNum" sz="quarter" idx="12"/>
          </p:nvPr>
        </p:nvSpPr>
        <p:spPr/>
        <p:txBody>
          <a:bodyPr/>
          <a:lstStyle/>
          <a:p>
            <a:fld id="{0B97A0ED-0713-854E-AE67-C1B678B4A72A}" type="slidenum">
              <a:rPr lang="en-US" smtClean="0"/>
              <a:t>42</a:t>
            </a:fld>
            <a:endParaRPr lang="en-US"/>
          </a:p>
        </p:txBody>
      </p:sp>
    </p:spTree>
    <p:extLst>
      <p:ext uri="{BB962C8B-B14F-4D97-AF65-F5344CB8AC3E}">
        <p14:creationId xmlns:p14="http://schemas.microsoft.com/office/powerpoint/2010/main" val="121030860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5822" y="77347"/>
            <a:ext cx="10515600" cy="1325563"/>
          </a:xfrm>
        </p:spPr>
        <p:txBody>
          <a:bodyPr/>
          <a:lstStyle/>
          <a:p>
            <a:r>
              <a:rPr lang="en-US" b="1" dirty="0"/>
              <a:t>The 3PL IRF</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26244" y="1337403"/>
            <a:ext cx="7939512" cy="4905715"/>
          </a:xfrm>
          <a:prstGeom prst="rect">
            <a:avLst/>
          </a:prstGeom>
        </p:spPr>
      </p:pic>
      <p:cxnSp>
        <p:nvCxnSpPr>
          <p:cNvPr id="10" name="Straight Connector 9"/>
          <p:cNvCxnSpPr/>
          <p:nvPr/>
        </p:nvCxnSpPr>
        <p:spPr>
          <a:xfrm flipV="1">
            <a:off x="7088863" y="3277354"/>
            <a:ext cx="0" cy="2009870"/>
          </a:xfrm>
          <a:prstGeom prst="line">
            <a:avLst/>
          </a:prstGeom>
          <a:ln w="19050">
            <a:solidFill>
              <a:schemeClr val="accent1"/>
            </a:solidFill>
            <a:prstDash val="sysDash"/>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5486398" y="2098519"/>
            <a:ext cx="3069125" cy="2444435"/>
          </a:xfrm>
          <a:prstGeom prst="straightConnector1">
            <a:avLst/>
          </a:prstGeom>
          <a:ln w="19050">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3" name="Right Brace 12"/>
          <p:cNvSpPr/>
          <p:nvPr/>
        </p:nvSpPr>
        <p:spPr>
          <a:xfrm>
            <a:off x="3195873" y="4524848"/>
            <a:ext cx="262551" cy="744270"/>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TextBox 13"/>
          <p:cNvSpPr txBox="1"/>
          <p:nvPr/>
        </p:nvSpPr>
        <p:spPr>
          <a:xfrm>
            <a:off x="5477756" y="2042313"/>
            <a:ext cx="2701830" cy="369332"/>
          </a:xfrm>
          <a:prstGeom prst="rect">
            <a:avLst/>
          </a:prstGeom>
          <a:noFill/>
        </p:spPr>
        <p:txBody>
          <a:bodyPr wrap="none" rtlCol="0">
            <a:spAutoFit/>
          </a:bodyPr>
          <a:lstStyle/>
          <a:p>
            <a:r>
              <a:rPr lang="en-US" dirty="0"/>
              <a:t>Item discrimination </a:t>
            </a:r>
            <a:r>
              <a:rPr lang="en-US"/>
              <a:t>(slope)</a:t>
            </a:r>
          </a:p>
        </p:txBody>
      </p:sp>
      <p:sp>
        <p:nvSpPr>
          <p:cNvPr id="15" name="TextBox 14"/>
          <p:cNvSpPr txBox="1"/>
          <p:nvPr/>
        </p:nvSpPr>
        <p:spPr>
          <a:xfrm>
            <a:off x="7621509" y="3782237"/>
            <a:ext cx="1656094" cy="369332"/>
          </a:xfrm>
          <a:prstGeom prst="rect">
            <a:avLst/>
          </a:prstGeom>
          <a:noFill/>
        </p:spPr>
        <p:txBody>
          <a:bodyPr wrap="none" rtlCol="0">
            <a:spAutoFit/>
          </a:bodyPr>
          <a:lstStyle/>
          <a:p>
            <a:r>
              <a:rPr lang="en-US"/>
              <a:t>Item “Location”</a:t>
            </a:r>
          </a:p>
        </p:txBody>
      </p:sp>
      <p:cxnSp>
        <p:nvCxnSpPr>
          <p:cNvPr id="17" name="Straight Arrow Connector 16"/>
          <p:cNvCxnSpPr/>
          <p:nvPr/>
        </p:nvCxnSpPr>
        <p:spPr>
          <a:xfrm flipH="1" flipV="1">
            <a:off x="7170346" y="3340367"/>
            <a:ext cx="469931" cy="4622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567695" y="4712317"/>
            <a:ext cx="2819618" cy="369332"/>
          </a:xfrm>
          <a:prstGeom prst="rect">
            <a:avLst/>
          </a:prstGeom>
          <a:noFill/>
        </p:spPr>
        <p:txBody>
          <a:bodyPr wrap="none" rtlCol="0">
            <a:spAutoFit/>
          </a:bodyPr>
          <a:lstStyle/>
          <a:p>
            <a:r>
              <a:rPr lang="en-US" dirty="0"/>
              <a:t>Pseudo-Guessing Parameter</a:t>
            </a:r>
          </a:p>
        </p:txBody>
      </p:sp>
      <mc:AlternateContent xmlns:mc="http://schemas.openxmlformats.org/markup-compatibility/2006" xmlns:a14="http://schemas.microsoft.com/office/drawing/2010/main">
        <mc:Choice Requires="a14">
          <p:sp>
            <p:nvSpPr>
              <p:cNvPr id="5" name="TextBox 4"/>
              <p:cNvSpPr txBox="1"/>
              <p:nvPr/>
            </p:nvSpPr>
            <p:spPr>
              <a:xfrm>
                <a:off x="5843622" y="75352"/>
                <a:ext cx="6283771" cy="1238224"/>
              </a:xfrm>
              <a:prstGeom prst="rect">
                <a:avLst/>
              </a:prstGeom>
              <a:solidFill>
                <a:schemeClr val="accent6">
                  <a:lumMod val="20000"/>
                  <a:lumOff val="80000"/>
                </a:schemeClr>
              </a:solid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charset="0"/>
                        </a:rPr>
                        <m:t>𝑃</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charset="0"/>
                                </a:rPr>
                                <m:t>𝑋</m:t>
                              </m:r>
                            </m:e>
                            <m:sub>
                              <m:r>
                                <a:rPr lang="en-US" i="1">
                                  <a:latin typeface="Cambria Math" charset="0"/>
                                </a:rPr>
                                <m:t>𝑝𝑖</m:t>
                              </m:r>
                            </m:sub>
                          </m:sSub>
                          <m:r>
                            <a:rPr lang="en-US" i="1">
                              <a:latin typeface="Cambria Math" charset="0"/>
                            </a:rPr>
                            <m:t>=1</m:t>
                          </m:r>
                        </m:e>
                        <m:e>
                          <m:sSub>
                            <m:sSubPr>
                              <m:ctrlPr>
                                <a:rPr lang="en-US" i="1">
                                  <a:latin typeface="Cambria Math" panose="02040503050406030204" pitchFamily="18" charset="0"/>
                                </a:rPr>
                              </m:ctrlPr>
                            </m:sSubPr>
                            <m:e>
                              <m:r>
                                <a:rPr lang="en-US" i="1">
                                  <a:latin typeface="Cambria Math" charset="0"/>
                                </a:rPr>
                                <m:t>𝜃</m:t>
                              </m:r>
                            </m:e>
                            <m:sub>
                              <m:r>
                                <a:rPr lang="en-US" i="1">
                                  <a:latin typeface="Cambria Math" charset="0"/>
                                </a:rPr>
                                <m:t>𝑝</m:t>
                              </m:r>
                            </m:sub>
                          </m:sSub>
                          <m:r>
                            <a:rPr lang="en-US" i="1">
                              <a:latin typeface="Cambria Math" charset="0"/>
                            </a:rPr>
                            <m:t>, </m:t>
                          </m:r>
                          <m:sSub>
                            <m:sSubPr>
                              <m:ctrlPr>
                                <a:rPr lang="en-US" i="1">
                                  <a:latin typeface="Cambria Math" panose="02040503050406030204" pitchFamily="18" charset="0"/>
                                </a:rPr>
                              </m:ctrlPr>
                            </m:sSubPr>
                            <m:e>
                              <m:r>
                                <a:rPr lang="en-US" i="1">
                                  <a:latin typeface="Cambria Math" charset="0"/>
                                </a:rPr>
                                <m:t>𝑎</m:t>
                              </m:r>
                            </m:e>
                            <m:sub>
                              <m:r>
                                <a:rPr lang="en-US" i="1">
                                  <a:latin typeface="Cambria Math" charset="0"/>
                                </a:rPr>
                                <m:t>𝑖</m:t>
                              </m:r>
                            </m:sub>
                          </m:sSub>
                          <m:r>
                            <a:rPr lang="en-US" i="1">
                              <a:latin typeface="Cambria Math" charset="0"/>
                            </a:rPr>
                            <m:t>, </m:t>
                          </m:r>
                          <m:sSub>
                            <m:sSubPr>
                              <m:ctrlPr>
                                <a:rPr lang="en-US" i="1">
                                  <a:latin typeface="Cambria Math" panose="02040503050406030204" pitchFamily="18" charset="0"/>
                                </a:rPr>
                              </m:ctrlPr>
                            </m:sSubPr>
                            <m:e>
                              <m:r>
                                <a:rPr lang="en-US" i="1">
                                  <a:latin typeface="Cambria Math" charset="0"/>
                                </a:rPr>
                                <m:t>𝑏</m:t>
                              </m:r>
                            </m:e>
                            <m:sub>
                              <m:r>
                                <a:rPr lang="en-US" i="1">
                                  <a:latin typeface="Cambria Math" charset="0"/>
                                </a:rPr>
                                <m:t>𝑖</m:t>
                              </m:r>
                            </m:sub>
                          </m:sSub>
                          <m:r>
                            <a:rPr lang="en-US" i="1">
                              <a:latin typeface="Cambria Math" charset="0"/>
                            </a:rPr>
                            <m:t>, </m:t>
                          </m:r>
                          <m:sSub>
                            <m:sSubPr>
                              <m:ctrlPr>
                                <a:rPr lang="en-US" i="1">
                                  <a:latin typeface="Cambria Math" panose="02040503050406030204" pitchFamily="18" charset="0"/>
                                </a:rPr>
                              </m:ctrlPr>
                            </m:sSubPr>
                            <m:e>
                              <m:r>
                                <a:rPr lang="en-US" i="1">
                                  <a:latin typeface="Cambria Math" charset="0"/>
                                </a:rPr>
                                <m:t>𝑐</m:t>
                              </m:r>
                            </m:e>
                            <m:sub>
                              <m:r>
                                <a:rPr lang="en-US" i="1">
                                  <a:latin typeface="Cambria Math" charset="0"/>
                                </a:rPr>
                                <m:t>𝑖</m:t>
                              </m:r>
                            </m:sub>
                          </m:sSub>
                        </m:e>
                      </m:d>
                      <m:r>
                        <a:rPr lang="en-US" i="1">
                          <a:latin typeface="Cambria Math" charset="0"/>
                        </a:rPr>
                        <m:t>=</m:t>
                      </m:r>
                      <m:sSub>
                        <m:sSubPr>
                          <m:ctrlPr>
                            <a:rPr lang="en-US" i="1">
                              <a:solidFill>
                                <a:srgbClr val="0070C0"/>
                              </a:solidFill>
                              <a:latin typeface="Cambria Math" panose="02040503050406030204" pitchFamily="18" charset="0"/>
                            </a:rPr>
                          </m:ctrlPr>
                        </m:sSubPr>
                        <m:e>
                          <m:r>
                            <a:rPr lang="en-US" i="1">
                              <a:solidFill>
                                <a:srgbClr val="0070C0"/>
                              </a:solidFill>
                              <a:latin typeface="Cambria Math" charset="0"/>
                            </a:rPr>
                            <m:t>𝑐</m:t>
                          </m:r>
                        </m:e>
                        <m:sub>
                          <m:r>
                            <a:rPr lang="en-US" i="1">
                              <a:solidFill>
                                <a:srgbClr val="0070C0"/>
                              </a:solidFill>
                              <a:latin typeface="Cambria Math" charset="0"/>
                            </a:rPr>
                            <m:t>𝑖</m:t>
                          </m:r>
                        </m:sub>
                      </m:sSub>
                      <m:r>
                        <a:rPr lang="en-US" i="1">
                          <a:solidFill>
                            <a:srgbClr val="0070C0"/>
                          </a:solidFill>
                          <a:latin typeface="Cambria Math" charset="0"/>
                        </a:rPr>
                        <m:t>+</m:t>
                      </m:r>
                      <m:d>
                        <m:dPr>
                          <m:ctrlPr>
                            <a:rPr lang="en-US" i="1">
                              <a:solidFill>
                                <a:srgbClr val="0070C0"/>
                              </a:solidFill>
                              <a:latin typeface="Cambria Math" panose="02040503050406030204" pitchFamily="18" charset="0"/>
                            </a:rPr>
                          </m:ctrlPr>
                        </m:dPr>
                        <m:e>
                          <m:r>
                            <a:rPr lang="en-US" i="1">
                              <a:solidFill>
                                <a:srgbClr val="0070C0"/>
                              </a:solidFill>
                              <a:latin typeface="Cambria Math" charset="0"/>
                            </a:rPr>
                            <m:t>1−</m:t>
                          </m:r>
                          <m:sSub>
                            <m:sSubPr>
                              <m:ctrlPr>
                                <a:rPr lang="en-US" i="1">
                                  <a:solidFill>
                                    <a:srgbClr val="0070C0"/>
                                  </a:solidFill>
                                  <a:latin typeface="Cambria Math" panose="02040503050406030204" pitchFamily="18" charset="0"/>
                                </a:rPr>
                              </m:ctrlPr>
                            </m:sSubPr>
                            <m:e>
                              <m:r>
                                <a:rPr lang="en-US" i="1">
                                  <a:solidFill>
                                    <a:srgbClr val="0070C0"/>
                                  </a:solidFill>
                                  <a:latin typeface="Cambria Math" charset="0"/>
                                </a:rPr>
                                <m:t>𝑐</m:t>
                              </m:r>
                            </m:e>
                            <m:sub>
                              <m:r>
                                <a:rPr lang="en-US" i="1">
                                  <a:solidFill>
                                    <a:srgbClr val="0070C0"/>
                                  </a:solidFill>
                                  <a:latin typeface="Cambria Math" charset="0"/>
                                </a:rPr>
                                <m:t>𝑖</m:t>
                              </m:r>
                            </m:sub>
                          </m:sSub>
                        </m:e>
                      </m:d>
                      <m:f>
                        <m:fPr>
                          <m:ctrlPr>
                            <a:rPr lang="en-US" i="1">
                              <a:latin typeface="Cambria Math" panose="02040503050406030204" pitchFamily="18" charset="0"/>
                            </a:rPr>
                          </m:ctrlPr>
                        </m:fPr>
                        <m:num>
                          <m:func>
                            <m:funcPr>
                              <m:ctrlPr>
                                <a:rPr lang="en-US" i="1">
                                  <a:latin typeface="Cambria Math" panose="02040503050406030204" pitchFamily="18" charset="0"/>
                                </a:rPr>
                              </m:ctrlPr>
                            </m:funcPr>
                            <m:fName>
                              <m:r>
                                <m:rPr>
                                  <m:sty m:val="p"/>
                                </m:rPr>
                                <a:rPr lang="en-US">
                                  <a:latin typeface="Cambria Math" charset="0"/>
                                </a:rPr>
                                <m:t>exp</m:t>
                              </m:r>
                            </m:fName>
                            <m:e>
                              <m:d>
                                <m:dPr>
                                  <m:ctrlPr>
                                    <a:rPr lang="en-US" i="1">
                                      <a:latin typeface="Cambria Math" panose="02040503050406030204" pitchFamily="18" charset="0"/>
                                    </a:rPr>
                                  </m:ctrlPr>
                                </m:dPr>
                                <m:e>
                                  <m:sSub>
                                    <m:sSubPr>
                                      <m:ctrlPr>
                                        <a:rPr lang="en-US" i="1">
                                          <a:solidFill>
                                            <a:srgbClr val="FF0000"/>
                                          </a:solidFill>
                                          <a:latin typeface="Cambria Math" panose="02040503050406030204" pitchFamily="18" charset="0"/>
                                        </a:rPr>
                                      </m:ctrlPr>
                                    </m:sSubPr>
                                    <m:e>
                                      <m:r>
                                        <a:rPr lang="en-US" i="1">
                                          <a:solidFill>
                                            <a:srgbClr val="FF0000"/>
                                          </a:solidFill>
                                          <a:latin typeface="Cambria Math" charset="0"/>
                                        </a:rPr>
                                        <m:t>𝑎</m:t>
                                      </m:r>
                                    </m:e>
                                    <m:sub>
                                      <m:r>
                                        <a:rPr lang="en-US" i="1">
                                          <a:solidFill>
                                            <a:srgbClr val="FF0000"/>
                                          </a:solidFill>
                                          <a:latin typeface="Cambria Math" charset="0"/>
                                        </a:rPr>
                                        <m:t>𝑖</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charset="0"/>
                                            </a:rPr>
                                            <m:t>𝜃</m:t>
                                          </m:r>
                                        </m:e>
                                        <m:sub>
                                          <m:r>
                                            <a:rPr lang="en-US" i="1">
                                              <a:latin typeface="Cambria Math" charset="0"/>
                                            </a:rPr>
                                            <m:t>𝑝</m:t>
                                          </m:r>
                                        </m:sub>
                                      </m:sSub>
                                      <m:r>
                                        <a:rPr lang="en-US" i="1">
                                          <a:latin typeface="Cambria Math" charset="0"/>
                                        </a:rPr>
                                        <m:t>−</m:t>
                                      </m:r>
                                      <m:sSub>
                                        <m:sSubPr>
                                          <m:ctrlPr>
                                            <a:rPr lang="en-US" i="1">
                                              <a:latin typeface="Cambria Math" panose="02040503050406030204" pitchFamily="18" charset="0"/>
                                            </a:rPr>
                                          </m:ctrlPr>
                                        </m:sSubPr>
                                        <m:e>
                                          <m:r>
                                            <a:rPr lang="en-US" i="1">
                                              <a:latin typeface="Cambria Math" charset="0"/>
                                            </a:rPr>
                                            <m:t>𝑏</m:t>
                                          </m:r>
                                        </m:e>
                                        <m:sub>
                                          <m:r>
                                            <a:rPr lang="en-US" i="1">
                                              <a:latin typeface="Cambria Math" charset="0"/>
                                            </a:rPr>
                                            <m:t>𝑖</m:t>
                                          </m:r>
                                        </m:sub>
                                      </m:sSub>
                                    </m:e>
                                  </m:d>
                                </m:e>
                              </m:d>
                            </m:e>
                          </m:func>
                        </m:num>
                        <m:den>
                          <m:r>
                            <a:rPr lang="en-US" i="1">
                              <a:latin typeface="Cambria Math" charset="0"/>
                            </a:rPr>
                            <m:t>1+</m:t>
                          </m:r>
                          <m:func>
                            <m:funcPr>
                              <m:ctrlPr>
                                <a:rPr lang="en-US" i="1">
                                  <a:latin typeface="Cambria Math" panose="02040503050406030204" pitchFamily="18" charset="0"/>
                                </a:rPr>
                              </m:ctrlPr>
                            </m:funcPr>
                            <m:fName>
                              <m:r>
                                <m:rPr>
                                  <m:sty m:val="p"/>
                                </m:rPr>
                                <a:rPr lang="en-US">
                                  <a:latin typeface="Cambria Math" charset="0"/>
                                </a:rPr>
                                <m:t>exp</m:t>
                              </m:r>
                            </m:fName>
                            <m:e>
                              <m:d>
                                <m:dPr>
                                  <m:ctrlPr>
                                    <a:rPr lang="en-US" i="1">
                                      <a:latin typeface="Cambria Math" panose="02040503050406030204" pitchFamily="18" charset="0"/>
                                    </a:rPr>
                                  </m:ctrlPr>
                                </m:dPr>
                                <m:e>
                                  <m:sSub>
                                    <m:sSubPr>
                                      <m:ctrlPr>
                                        <a:rPr lang="en-US" i="1">
                                          <a:solidFill>
                                            <a:srgbClr val="FF0000"/>
                                          </a:solidFill>
                                          <a:latin typeface="Cambria Math" panose="02040503050406030204" pitchFamily="18" charset="0"/>
                                        </a:rPr>
                                      </m:ctrlPr>
                                    </m:sSubPr>
                                    <m:e>
                                      <m:r>
                                        <a:rPr lang="en-US" i="1">
                                          <a:solidFill>
                                            <a:srgbClr val="FF0000"/>
                                          </a:solidFill>
                                          <a:latin typeface="Cambria Math" charset="0"/>
                                        </a:rPr>
                                        <m:t>𝑎</m:t>
                                      </m:r>
                                    </m:e>
                                    <m:sub>
                                      <m:r>
                                        <a:rPr lang="en-US" i="1">
                                          <a:solidFill>
                                            <a:srgbClr val="FF0000"/>
                                          </a:solidFill>
                                          <a:latin typeface="Cambria Math" charset="0"/>
                                        </a:rPr>
                                        <m:t>𝑖</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charset="0"/>
                                            </a:rPr>
                                            <m:t>𝜃</m:t>
                                          </m:r>
                                        </m:e>
                                        <m:sub>
                                          <m:r>
                                            <a:rPr lang="en-US" i="1">
                                              <a:latin typeface="Cambria Math" charset="0"/>
                                            </a:rPr>
                                            <m:t>𝑝</m:t>
                                          </m:r>
                                        </m:sub>
                                      </m:sSub>
                                      <m:r>
                                        <a:rPr lang="en-US" i="1">
                                          <a:latin typeface="Cambria Math" charset="0"/>
                                        </a:rPr>
                                        <m:t>−</m:t>
                                      </m:r>
                                      <m:sSub>
                                        <m:sSubPr>
                                          <m:ctrlPr>
                                            <a:rPr lang="en-US" i="1">
                                              <a:latin typeface="Cambria Math" panose="02040503050406030204" pitchFamily="18" charset="0"/>
                                            </a:rPr>
                                          </m:ctrlPr>
                                        </m:sSubPr>
                                        <m:e>
                                          <m:r>
                                            <a:rPr lang="en-US" i="1">
                                              <a:latin typeface="Cambria Math" charset="0"/>
                                            </a:rPr>
                                            <m:t>𝑏</m:t>
                                          </m:r>
                                        </m:e>
                                        <m:sub>
                                          <m:r>
                                            <a:rPr lang="en-US" i="1">
                                              <a:latin typeface="Cambria Math" charset="0"/>
                                            </a:rPr>
                                            <m:t>𝑖</m:t>
                                          </m:r>
                                        </m:sub>
                                      </m:sSub>
                                    </m:e>
                                  </m:d>
                                </m:e>
                              </m:d>
                            </m:e>
                          </m:func>
                        </m:den>
                      </m:f>
                    </m:oMath>
                  </m:oMathPara>
                </a14:m>
                <a:endParaRPr lang="en-US" i="1" dirty="0">
                  <a:latin typeface="Cambria Math" charset="0"/>
                </a:endParaRPr>
              </a:p>
              <a:p>
                <a:r>
                  <a:rPr lang="en-US" dirty="0"/>
                  <a:t>Here, </a:t>
                </a:r>
                <a14:m>
                  <m:oMath xmlns:m="http://schemas.openxmlformats.org/officeDocument/2006/math">
                    <m:sSub>
                      <m:sSubPr>
                        <m:ctrlPr>
                          <a:rPr lang="en-US" i="1">
                            <a:latin typeface="Cambria Math" panose="02040503050406030204" pitchFamily="18" charset="0"/>
                          </a:rPr>
                        </m:ctrlPr>
                      </m:sSubPr>
                      <m:e>
                        <m:r>
                          <a:rPr lang="en-US" i="1">
                            <a:latin typeface="Cambria Math" charset="0"/>
                          </a:rPr>
                          <m:t>𝑎</m:t>
                        </m:r>
                      </m:e>
                      <m:sub>
                        <m:r>
                          <a:rPr lang="en-US" i="1">
                            <a:latin typeface="Cambria Math" charset="0"/>
                          </a:rPr>
                          <m:t>𝑖</m:t>
                        </m:r>
                      </m:sub>
                    </m:sSub>
                    <m:r>
                      <a:rPr lang="en-US" i="1">
                        <a:latin typeface="Cambria Math" charset="0"/>
                      </a:rPr>
                      <m:t>=1</m:t>
                    </m:r>
                  </m:oMath>
                </a14:m>
                <a:r>
                  <a:rPr lang="en-US" i="1" dirty="0">
                    <a:latin typeface="Cambria Math" charset="0"/>
                  </a:rPr>
                  <a:t>,  </a:t>
                </a:r>
                <a14:m>
                  <m:oMath xmlns:m="http://schemas.openxmlformats.org/officeDocument/2006/math">
                    <m:sSub>
                      <m:sSubPr>
                        <m:ctrlPr>
                          <a:rPr lang="en-US" i="1">
                            <a:latin typeface="Cambria Math" panose="02040503050406030204" pitchFamily="18" charset="0"/>
                          </a:rPr>
                        </m:ctrlPr>
                      </m:sSubPr>
                      <m:e>
                        <m:r>
                          <a:rPr lang="en-US" i="1">
                            <a:latin typeface="Cambria Math" charset="0"/>
                          </a:rPr>
                          <m:t>𝑏</m:t>
                        </m:r>
                      </m:e>
                      <m:sub>
                        <m:r>
                          <a:rPr lang="en-US" i="1">
                            <a:latin typeface="Cambria Math" charset="0"/>
                          </a:rPr>
                          <m:t>𝑖</m:t>
                        </m:r>
                      </m:sub>
                    </m:sSub>
                    <m:r>
                      <a:rPr lang="en-US" i="1">
                        <a:latin typeface="Cambria Math" charset="0"/>
                      </a:rPr>
                      <m:t>=1</m:t>
                    </m:r>
                  </m:oMath>
                </a14:m>
                <a:r>
                  <a:rPr lang="en-US" i="1" dirty="0">
                    <a:latin typeface="Cambria Math" charset="0"/>
                  </a:rPr>
                  <a:t>, </a:t>
                </a:r>
                <a14:m>
                  <m:oMath xmlns:m="http://schemas.openxmlformats.org/officeDocument/2006/math">
                    <m:sSub>
                      <m:sSubPr>
                        <m:ctrlPr>
                          <a:rPr lang="en-US" i="1">
                            <a:latin typeface="Cambria Math" panose="02040503050406030204" pitchFamily="18" charset="0"/>
                          </a:rPr>
                        </m:ctrlPr>
                      </m:sSubPr>
                      <m:e>
                        <m:r>
                          <a:rPr lang="en-US" i="1">
                            <a:latin typeface="Cambria Math" charset="0"/>
                          </a:rPr>
                          <m:t>𝑐</m:t>
                        </m:r>
                      </m:e>
                      <m:sub>
                        <m:r>
                          <a:rPr lang="en-US" i="1">
                            <a:latin typeface="Cambria Math" charset="0"/>
                          </a:rPr>
                          <m:t>𝑖</m:t>
                        </m:r>
                      </m:sub>
                    </m:sSub>
                    <m:r>
                      <a:rPr lang="en-US" i="1">
                        <a:latin typeface="Cambria Math" charset="0"/>
                      </a:rPr>
                      <m:t>=0.20</m:t>
                    </m:r>
                  </m:oMath>
                </a14:m>
                <a:endParaRPr lang="en-US" dirty="0"/>
              </a:p>
            </p:txBody>
          </p:sp>
        </mc:Choice>
        <mc:Fallback xmlns="">
          <p:sp>
            <p:nvSpPr>
              <p:cNvPr id="5" name="TextBox 4"/>
              <p:cNvSpPr txBox="1">
                <a:spLocks noRot="1" noChangeAspect="1" noMove="1" noResize="1" noEditPoints="1" noAdjustHandles="1" noChangeArrowheads="1" noChangeShapeType="1" noTextEdit="1"/>
              </p:cNvSpPr>
              <p:nvPr/>
            </p:nvSpPr>
            <p:spPr>
              <a:xfrm>
                <a:off x="5843622" y="75352"/>
                <a:ext cx="6283771" cy="1238224"/>
              </a:xfrm>
              <a:prstGeom prst="rect">
                <a:avLst/>
              </a:prstGeom>
              <a:blipFill rotWithShape="0">
                <a:blip r:embed="rId4"/>
                <a:stretch>
                  <a:fillRect l="-874" b="-7389"/>
                </a:stretch>
              </a:blipFill>
            </p:spPr>
            <p:txBody>
              <a:bodyPr/>
              <a:lstStyle/>
              <a:p>
                <a:r>
                  <a:rPr lang="en-US">
                    <a:noFill/>
                  </a:rPr>
                  <a:t> </a:t>
                </a:r>
              </a:p>
            </p:txBody>
          </p:sp>
        </mc:Fallback>
      </mc:AlternateContent>
      <p:sp>
        <p:nvSpPr>
          <p:cNvPr id="6" name="Slide Number Placeholder 5">
            <a:extLst>
              <a:ext uri="{FF2B5EF4-FFF2-40B4-BE49-F238E27FC236}">
                <a16:creationId xmlns:a16="http://schemas.microsoft.com/office/drawing/2014/main" id="{420A6B36-8FFF-0B47-98CD-DBED892781BA}"/>
              </a:ext>
            </a:extLst>
          </p:cNvPr>
          <p:cNvSpPr>
            <a:spLocks noGrp="1"/>
          </p:cNvSpPr>
          <p:nvPr>
            <p:ph type="sldNum" sz="quarter" idx="12"/>
          </p:nvPr>
        </p:nvSpPr>
        <p:spPr/>
        <p:txBody>
          <a:bodyPr/>
          <a:lstStyle/>
          <a:p>
            <a:fld id="{0B97A0ED-0713-854E-AE67-C1B678B4A72A}" type="slidenum">
              <a:rPr lang="en-US" smtClean="0"/>
              <a:t>43</a:t>
            </a:fld>
            <a:endParaRPr lang="en-US"/>
          </a:p>
        </p:txBody>
      </p:sp>
    </p:spTree>
    <p:extLst>
      <p:ext uri="{BB962C8B-B14F-4D97-AF65-F5344CB8AC3E}">
        <p14:creationId xmlns:p14="http://schemas.microsoft.com/office/powerpoint/2010/main" val="1590862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p:bldP spid="15" grpId="0"/>
      <p:bldP spid="19"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b="1" dirty="0"/>
              <a:t>Comparing the IRFs</a:t>
            </a:r>
          </a:p>
        </p:txBody>
      </p:sp>
      <p:pic>
        <p:nvPicPr>
          <p:cNvPr id="4" name="Picture 3"/>
          <p:cNvPicPr>
            <a:picLocks noChangeAspect="1"/>
          </p:cNvPicPr>
          <p:nvPr/>
        </p:nvPicPr>
        <p:blipFill>
          <a:blip r:embed="rId2"/>
          <a:stretch>
            <a:fillRect/>
          </a:stretch>
        </p:blipFill>
        <p:spPr>
          <a:xfrm>
            <a:off x="34152" y="2065866"/>
            <a:ext cx="4061075" cy="3468414"/>
          </a:xfrm>
          <a:prstGeom prst="rect">
            <a:avLst/>
          </a:prstGeom>
        </p:spPr>
      </p:pic>
      <p:pic>
        <p:nvPicPr>
          <p:cNvPr id="5" name="Picture 4"/>
          <p:cNvPicPr>
            <a:picLocks noChangeAspect="1"/>
          </p:cNvPicPr>
          <p:nvPr/>
        </p:nvPicPr>
        <p:blipFill>
          <a:blip r:embed="rId3"/>
          <a:stretch>
            <a:fillRect/>
          </a:stretch>
        </p:blipFill>
        <p:spPr>
          <a:xfrm>
            <a:off x="4095227" y="2065866"/>
            <a:ext cx="4061075" cy="3468414"/>
          </a:xfrm>
          <a:prstGeom prst="rect">
            <a:avLst/>
          </a:prstGeom>
        </p:spPr>
      </p:pic>
      <p:pic>
        <p:nvPicPr>
          <p:cNvPr id="6" name="Picture 5"/>
          <p:cNvPicPr>
            <a:picLocks noChangeAspect="1"/>
          </p:cNvPicPr>
          <p:nvPr/>
        </p:nvPicPr>
        <p:blipFill>
          <a:blip r:embed="rId4"/>
          <a:stretch>
            <a:fillRect/>
          </a:stretch>
        </p:blipFill>
        <p:spPr>
          <a:xfrm>
            <a:off x="8156302" y="2065866"/>
            <a:ext cx="4061074" cy="3468414"/>
          </a:xfrm>
          <a:prstGeom prst="rect">
            <a:avLst/>
          </a:prstGeom>
        </p:spPr>
      </p:pic>
      <p:sp>
        <p:nvSpPr>
          <p:cNvPr id="7" name="TextBox 6"/>
          <p:cNvSpPr txBox="1"/>
          <p:nvPr/>
        </p:nvSpPr>
        <p:spPr>
          <a:xfrm>
            <a:off x="1119559" y="2081636"/>
            <a:ext cx="1890261" cy="430887"/>
          </a:xfrm>
          <a:prstGeom prst="rect">
            <a:avLst/>
          </a:prstGeom>
          <a:noFill/>
        </p:spPr>
        <p:txBody>
          <a:bodyPr wrap="none" rtlCol="0">
            <a:spAutoFit/>
          </a:bodyPr>
          <a:lstStyle/>
          <a:p>
            <a:r>
              <a:rPr lang="en-US" sz="2200" dirty="0"/>
              <a:t>1PL/</a:t>
            </a:r>
            <a:r>
              <a:rPr lang="en-US" sz="2200" dirty="0" err="1"/>
              <a:t>Rasch</a:t>
            </a:r>
            <a:r>
              <a:rPr lang="en-US" sz="2200" dirty="0"/>
              <a:t> IRFs</a:t>
            </a:r>
          </a:p>
        </p:txBody>
      </p:sp>
      <p:sp>
        <p:nvSpPr>
          <p:cNvPr id="8" name="TextBox 7"/>
          <p:cNvSpPr txBox="1"/>
          <p:nvPr/>
        </p:nvSpPr>
        <p:spPr>
          <a:xfrm>
            <a:off x="5537994" y="2081636"/>
            <a:ext cx="1116011" cy="430887"/>
          </a:xfrm>
          <a:prstGeom prst="rect">
            <a:avLst/>
          </a:prstGeom>
          <a:noFill/>
        </p:spPr>
        <p:txBody>
          <a:bodyPr wrap="none" rtlCol="0">
            <a:spAutoFit/>
          </a:bodyPr>
          <a:lstStyle/>
          <a:p>
            <a:r>
              <a:rPr lang="en-US" sz="2200"/>
              <a:t>2PL IRFs</a:t>
            </a:r>
            <a:endParaRPr lang="en-US" sz="2200" dirty="0"/>
          </a:p>
        </p:txBody>
      </p:sp>
      <p:sp>
        <p:nvSpPr>
          <p:cNvPr id="9" name="TextBox 8"/>
          <p:cNvSpPr txBox="1"/>
          <p:nvPr/>
        </p:nvSpPr>
        <p:spPr>
          <a:xfrm>
            <a:off x="9599069" y="2081636"/>
            <a:ext cx="1116011" cy="430887"/>
          </a:xfrm>
          <a:prstGeom prst="rect">
            <a:avLst/>
          </a:prstGeom>
          <a:noFill/>
        </p:spPr>
        <p:txBody>
          <a:bodyPr wrap="none" rtlCol="0">
            <a:spAutoFit/>
          </a:bodyPr>
          <a:lstStyle/>
          <a:p>
            <a:r>
              <a:rPr lang="en-US" sz="2200" dirty="0"/>
              <a:t>3PL IRFs</a:t>
            </a:r>
          </a:p>
        </p:txBody>
      </p:sp>
      <p:sp>
        <p:nvSpPr>
          <p:cNvPr id="2" name="Slide Number Placeholder 1">
            <a:extLst>
              <a:ext uri="{FF2B5EF4-FFF2-40B4-BE49-F238E27FC236}">
                <a16:creationId xmlns:a16="http://schemas.microsoft.com/office/drawing/2014/main" id="{580A04CC-37BB-4645-959A-DBCB064906F2}"/>
              </a:ext>
            </a:extLst>
          </p:cNvPr>
          <p:cNvSpPr>
            <a:spLocks noGrp="1"/>
          </p:cNvSpPr>
          <p:nvPr>
            <p:ph type="sldNum" sz="quarter" idx="12"/>
          </p:nvPr>
        </p:nvSpPr>
        <p:spPr/>
        <p:txBody>
          <a:bodyPr/>
          <a:lstStyle/>
          <a:p>
            <a:fld id="{0B97A0ED-0713-854E-AE67-C1B678B4A72A}" type="slidenum">
              <a:rPr lang="en-US" smtClean="0"/>
              <a:t>44</a:t>
            </a:fld>
            <a:endParaRPr lang="en-US"/>
          </a:p>
        </p:txBody>
      </p:sp>
    </p:spTree>
    <p:extLst>
      <p:ext uri="{BB962C8B-B14F-4D97-AF65-F5344CB8AC3E}">
        <p14:creationId xmlns:p14="http://schemas.microsoft.com/office/powerpoint/2010/main" val="146209465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6" name="Rectangle 2"/>
          <p:cNvSpPr>
            <a:spLocks noGrp="1" noChangeArrowheads="1"/>
          </p:cNvSpPr>
          <p:nvPr>
            <p:ph type="title"/>
          </p:nvPr>
        </p:nvSpPr>
        <p:spPr/>
        <p:txBody>
          <a:bodyPr/>
          <a:lstStyle/>
          <a:p>
            <a:pPr eaLnBrk="1" hangingPunct="1"/>
            <a:r>
              <a:rPr lang="en-US" b="1" dirty="0">
                <a:cs typeface="Calibri"/>
              </a:rPr>
              <a:t>Logits and Other Forms</a:t>
            </a:r>
          </a:p>
        </p:txBody>
      </p:sp>
      <mc:AlternateContent xmlns:mc="http://schemas.openxmlformats.org/markup-compatibility/2006" xmlns:a14="http://schemas.microsoft.com/office/drawing/2010/main">
        <mc:Choice Requires="a14">
          <p:sp>
            <p:nvSpPr>
              <p:cNvPr id="3077" name="Rectangle 3"/>
              <p:cNvSpPr>
                <a:spLocks noGrp="1" noChangeArrowheads="1"/>
              </p:cNvSpPr>
              <p:nvPr>
                <p:ph idx="1"/>
              </p:nvPr>
            </p:nvSpPr>
            <p:spPr/>
            <p:txBody>
              <a:bodyPr>
                <a:normAutofit fontScale="92500" lnSpcReduction="20000"/>
              </a:bodyPr>
              <a:lstStyle/>
              <a:p>
                <a:pPr eaLnBrk="1" hangingPunct="1">
                  <a:lnSpc>
                    <a:spcPct val="90000"/>
                  </a:lnSpc>
                </a:pPr>
                <a:r>
                  <a:rPr lang="en-US" sz="2400" dirty="0">
                    <a:cs typeface="Calibri"/>
                  </a:rPr>
                  <a:t>The units of parameters </a:t>
                </a:r>
                <a14:m>
                  <m:oMath xmlns:m="http://schemas.openxmlformats.org/officeDocument/2006/math">
                    <m:r>
                      <a:rPr lang="en-US" sz="2400" b="0" i="1" smtClean="0">
                        <a:latin typeface="Cambria Math" charset="0"/>
                        <a:cs typeface="Calibri"/>
                      </a:rPr>
                      <m:t>𝜃</m:t>
                    </m:r>
                  </m:oMath>
                </a14:m>
                <a:r>
                  <a:rPr lang="en-US" sz="2400" dirty="0">
                    <a:cs typeface="Calibri"/>
                  </a:rPr>
                  <a:t>, </a:t>
                </a:r>
                <a14:m>
                  <m:oMath xmlns:m="http://schemas.openxmlformats.org/officeDocument/2006/math">
                    <m:r>
                      <a:rPr lang="en-US" sz="2400" b="0" i="1" smtClean="0">
                        <a:latin typeface="Cambria Math" charset="0"/>
                        <a:cs typeface="Calibri"/>
                      </a:rPr>
                      <m:t>𝑏</m:t>
                    </m:r>
                  </m:oMath>
                </a14:m>
                <a:r>
                  <a:rPr lang="en-US" sz="2400" dirty="0">
                    <a:cs typeface="Calibri"/>
                  </a:rPr>
                  <a:t>, and </a:t>
                </a:r>
                <a14:m>
                  <m:oMath xmlns:m="http://schemas.openxmlformats.org/officeDocument/2006/math">
                    <m:r>
                      <a:rPr lang="en-US" sz="2400" b="0" i="1" smtClean="0">
                        <a:latin typeface="Cambria Math" charset="0"/>
                        <a:cs typeface="Calibri"/>
                      </a:rPr>
                      <m:t>𝑎</m:t>
                    </m:r>
                  </m:oMath>
                </a14:m>
                <a:r>
                  <a:rPr lang="en-US" sz="2400" dirty="0">
                    <a:cs typeface="Calibri"/>
                  </a:rPr>
                  <a:t> are </a:t>
                </a:r>
                <a:r>
                  <a:rPr lang="en-US" sz="2400" b="1" u="sng" dirty="0">
                    <a:cs typeface="Calibri"/>
                  </a:rPr>
                  <a:t>logit values</a:t>
                </a:r>
                <a:r>
                  <a:rPr lang="en-US" sz="2400" dirty="0">
                    <a:cs typeface="Calibri"/>
                  </a:rPr>
                  <a:t>.</a:t>
                </a:r>
              </a:p>
              <a:p>
                <a:pPr eaLnBrk="1" hangingPunct="1">
                  <a:lnSpc>
                    <a:spcPct val="90000"/>
                  </a:lnSpc>
                </a:pPr>
                <a:r>
                  <a:rPr lang="en-US" sz="2400" dirty="0">
                    <a:cs typeface="Calibri"/>
                  </a:rPr>
                  <a:t>The </a:t>
                </a:r>
                <a14:m>
                  <m:oMath xmlns:m="http://schemas.openxmlformats.org/officeDocument/2006/math">
                    <m:sSub>
                      <m:sSubPr>
                        <m:ctrlPr>
                          <a:rPr lang="en-US" sz="2400" b="0" i="1" smtClean="0">
                            <a:latin typeface="Cambria Math" panose="02040503050406030204" pitchFamily="18" charset="0"/>
                            <a:cs typeface="Calibri"/>
                          </a:rPr>
                        </m:ctrlPr>
                      </m:sSubPr>
                      <m:e>
                        <m:r>
                          <a:rPr lang="en-US" sz="2400" b="0" i="1" smtClean="0">
                            <a:latin typeface="Cambria Math" charset="0"/>
                            <a:cs typeface="Calibri"/>
                          </a:rPr>
                          <m:t>𝑐</m:t>
                        </m:r>
                      </m:e>
                      <m:sub>
                        <m:r>
                          <a:rPr lang="en-US" sz="2400" b="0" i="1" smtClean="0">
                            <a:latin typeface="Cambria Math" charset="0"/>
                            <a:cs typeface="Calibri"/>
                          </a:rPr>
                          <m:t>𝑖</m:t>
                        </m:r>
                      </m:sub>
                    </m:sSub>
                  </m:oMath>
                </a14:m>
                <a:r>
                  <a:rPr lang="en-US" sz="2400" dirty="0">
                    <a:cs typeface="Calibri"/>
                  </a:rPr>
                  <a:t> parameter is already on the </a:t>
                </a:r>
                <a:r>
                  <a:rPr lang="en-US" sz="2400" b="1" u="sng" dirty="0">
                    <a:cs typeface="Calibri"/>
                  </a:rPr>
                  <a:t>probability</a:t>
                </a:r>
                <a:r>
                  <a:rPr lang="en-US" sz="2400" dirty="0">
                    <a:cs typeface="Calibri"/>
                  </a:rPr>
                  <a:t> scale.</a:t>
                </a:r>
              </a:p>
              <a:p>
                <a:pPr eaLnBrk="1" hangingPunct="1">
                  <a:lnSpc>
                    <a:spcPct val="90000"/>
                  </a:lnSpc>
                </a:pPr>
                <a:r>
                  <a:rPr lang="en-US" sz="2400" dirty="0">
                    <a:cs typeface="Calibri"/>
                  </a:rPr>
                  <a:t>This makes sense when you play with the IRF for the 1PL and 2PL. With a little algebra you can show that:</a:t>
                </a:r>
              </a:p>
              <a:p>
                <a:pPr marL="0" indent="0" eaLnBrk="1" hangingPunct="1">
                  <a:lnSpc>
                    <a:spcPct val="90000"/>
                  </a:lnSpc>
                  <a:buNone/>
                </a:pPr>
                <a:endParaRPr lang="en-US" sz="2400" dirty="0">
                  <a:cs typeface="Calibri"/>
                </a:endParaRPr>
              </a:p>
              <a:p>
                <a:pPr marL="0" indent="0">
                  <a:buNone/>
                </a:pPr>
                <a14:m>
                  <m:oMathPara xmlns:m="http://schemas.openxmlformats.org/officeDocument/2006/math">
                    <m:oMathParaPr>
                      <m:jc m:val="centerGroup"/>
                    </m:oMathParaPr>
                    <m:oMath xmlns:m="http://schemas.openxmlformats.org/officeDocument/2006/math">
                      <m:func>
                        <m:funcPr>
                          <m:ctrlPr>
                            <a:rPr lang="en-US" sz="2400" b="0" i="1" smtClean="0">
                              <a:latin typeface="Cambria Math" panose="02040503050406030204" pitchFamily="18" charset="0"/>
                            </a:rPr>
                          </m:ctrlPr>
                        </m:funcPr>
                        <m:fName>
                          <m:r>
                            <m:rPr>
                              <m:sty m:val="p"/>
                            </m:rPr>
                            <a:rPr lang="en-US" sz="2400" b="0" i="0" smtClean="0">
                              <a:latin typeface="Cambria Math" charset="0"/>
                            </a:rPr>
                            <m:t>ln</m:t>
                          </m:r>
                        </m:fName>
                        <m:e>
                          <m:d>
                            <m:dPr>
                              <m:begChr m:val="["/>
                              <m:endChr m:val="]"/>
                              <m:ctrlPr>
                                <a:rPr lang="en-US" sz="2400" b="0" i="1" smtClean="0">
                                  <a:latin typeface="Cambria Math" panose="02040503050406030204" pitchFamily="18" charset="0"/>
                                </a:rPr>
                              </m:ctrlPr>
                            </m:dPr>
                            <m:e>
                              <m:f>
                                <m:fPr>
                                  <m:ctrlPr>
                                    <a:rPr lang="en-US" sz="2400" b="0" i="1" smtClean="0">
                                      <a:latin typeface="Cambria Math" panose="02040503050406030204" pitchFamily="18" charset="0"/>
                                    </a:rPr>
                                  </m:ctrlPr>
                                </m:fPr>
                                <m:num>
                                  <m:r>
                                    <a:rPr lang="en-US" sz="2400" b="0" i="1" smtClean="0">
                                      <a:latin typeface="Cambria Math" charset="0"/>
                                    </a:rPr>
                                    <m:t>𝑃</m:t>
                                  </m:r>
                                  <m:d>
                                    <m:dPr>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charset="0"/>
                                            </a:rPr>
                                            <m:t>𝑋</m:t>
                                          </m:r>
                                        </m:e>
                                        <m:sub>
                                          <m:r>
                                            <a:rPr lang="en-US" sz="2400" b="0" i="1" smtClean="0">
                                              <a:latin typeface="Cambria Math" charset="0"/>
                                            </a:rPr>
                                            <m:t>𝑝𝑖</m:t>
                                          </m:r>
                                        </m:sub>
                                      </m:sSub>
                                      <m:r>
                                        <a:rPr lang="en-US" sz="2400" b="0" i="1" smtClean="0">
                                          <a:latin typeface="Cambria Math" charset="0"/>
                                        </a:rPr>
                                        <m:t>=1</m:t>
                                      </m:r>
                                    </m:e>
                                  </m:d>
                                </m:num>
                                <m:den>
                                  <m:r>
                                    <a:rPr lang="en-US" sz="2400" b="0" i="1" smtClean="0">
                                      <a:latin typeface="Cambria Math" charset="0"/>
                                    </a:rPr>
                                    <m:t>1−</m:t>
                                  </m:r>
                                  <m:r>
                                    <a:rPr lang="en-US" sz="2400" b="0" i="1" smtClean="0">
                                      <a:latin typeface="Cambria Math" charset="0"/>
                                    </a:rPr>
                                    <m:t>𝑃</m:t>
                                  </m:r>
                                  <m:d>
                                    <m:dPr>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charset="0"/>
                                            </a:rPr>
                                            <m:t>𝑋</m:t>
                                          </m:r>
                                        </m:e>
                                        <m:sub>
                                          <m:r>
                                            <a:rPr lang="en-US" sz="2400" b="0" i="1" smtClean="0">
                                              <a:latin typeface="Cambria Math" charset="0"/>
                                            </a:rPr>
                                            <m:t>𝑝𝑖</m:t>
                                          </m:r>
                                        </m:sub>
                                      </m:sSub>
                                      <m:r>
                                        <a:rPr lang="en-US" sz="2400" b="0" i="1" smtClean="0">
                                          <a:latin typeface="Cambria Math" charset="0"/>
                                        </a:rPr>
                                        <m:t>=1</m:t>
                                      </m:r>
                                    </m:e>
                                  </m:d>
                                </m:den>
                              </m:f>
                            </m:e>
                          </m:d>
                        </m:e>
                      </m:func>
                      <m:r>
                        <a:rPr lang="en-US" sz="2400" b="0" i="1" smtClean="0">
                          <a:latin typeface="Cambria Math" charset="0"/>
                        </a:rPr>
                        <m:t>=</m:t>
                      </m:r>
                      <m:func>
                        <m:funcPr>
                          <m:ctrlPr>
                            <a:rPr lang="en-US" sz="2400" b="0" i="1" smtClean="0">
                              <a:latin typeface="Cambria Math" panose="02040503050406030204" pitchFamily="18" charset="0"/>
                            </a:rPr>
                          </m:ctrlPr>
                        </m:funcPr>
                        <m:fName>
                          <m:r>
                            <m:rPr>
                              <m:sty m:val="p"/>
                            </m:rPr>
                            <a:rPr lang="en-US" sz="2400" b="0" i="0" smtClean="0">
                              <a:latin typeface="Cambria Math" charset="0"/>
                            </a:rPr>
                            <m:t>ln</m:t>
                          </m:r>
                        </m:fName>
                        <m:e>
                          <m:d>
                            <m:dPr>
                              <m:begChr m:val="["/>
                              <m:endChr m:val="]"/>
                              <m:ctrlPr>
                                <a:rPr lang="en-US" sz="2400" b="0" i="1" smtClean="0">
                                  <a:latin typeface="Cambria Math" panose="02040503050406030204" pitchFamily="18" charset="0"/>
                                </a:rPr>
                              </m:ctrlPr>
                            </m:dPr>
                            <m:e>
                              <m:f>
                                <m:fPr>
                                  <m:ctrlPr>
                                    <a:rPr lang="en-US" sz="2400" i="1">
                                      <a:latin typeface="Cambria Math" panose="02040503050406030204" pitchFamily="18" charset="0"/>
                                    </a:rPr>
                                  </m:ctrlPr>
                                </m:fPr>
                                <m:num>
                                  <m:r>
                                    <a:rPr lang="en-US" sz="2400" i="1">
                                      <a:latin typeface="Cambria Math" charset="0"/>
                                    </a:rPr>
                                    <m:t>𝑃</m:t>
                                  </m:r>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charset="0"/>
                                            </a:rPr>
                                            <m:t>𝑋</m:t>
                                          </m:r>
                                        </m:e>
                                        <m:sub>
                                          <m:r>
                                            <a:rPr lang="en-US" sz="2400" i="1">
                                              <a:latin typeface="Cambria Math" charset="0"/>
                                            </a:rPr>
                                            <m:t>𝑝𝑖</m:t>
                                          </m:r>
                                        </m:sub>
                                      </m:sSub>
                                      <m:r>
                                        <a:rPr lang="en-US" sz="2400" i="1">
                                          <a:latin typeface="Cambria Math" charset="0"/>
                                        </a:rPr>
                                        <m:t>=1</m:t>
                                      </m:r>
                                    </m:e>
                                  </m:d>
                                </m:num>
                                <m:den>
                                  <m:r>
                                    <a:rPr lang="en-US" sz="2400" i="1">
                                      <a:latin typeface="Cambria Math" charset="0"/>
                                    </a:rPr>
                                    <m:t>𝑃</m:t>
                                  </m:r>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charset="0"/>
                                            </a:rPr>
                                            <m:t>𝑋</m:t>
                                          </m:r>
                                        </m:e>
                                        <m:sub>
                                          <m:r>
                                            <a:rPr lang="en-US" sz="2400" i="1">
                                              <a:latin typeface="Cambria Math" charset="0"/>
                                            </a:rPr>
                                            <m:t>𝑝𝑖</m:t>
                                          </m:r>
                                        </m:sub>
                                      </m:sSub>
                                      <m:r>
                                        <a:rPr lang="en-US" sz="2400" i="1">
                                          <a:latin typeface="Cambria Math" charset="0"/>
                                        </a:rPr>
                                        <m:t>=</m:t>
                                      </m:r>
                                      <m:r>
                                        <a:rPr lang="en-US" sz="2400" b="0" i="1" smtClean="0">
                                          <a:latin typeface="Cambria Math" charset="0"/>
                                        </a:rPr>
                                        <m:t>0</m:t>
                                      </m:r>
                                    </m:e>
                                  </m:d>
                                </m:den>
                              </m:f>
                            </m:e>
                          </m:d>
                        </m:e>
                      </m:func>
                      <m:r>
                        <a:rPr lang="en-US" sz="2400" b="0" i="1" smtClean="0">
                          <a:latin typeface="Cambria Math" charset="0"/>
                        </a:rPr>
                        <m:t>=</m:t>
                      </m:r>
                      <m:sSub>
                        <m:sSubPr>
                          <m:ctrlPr>
                            <a:rPr lang="en-US" sz="2400" b="0" i="1" smtClean="0">
                              <a:latin typeface="Cambria Math" panose="02040503050406030204" pitchFamily="18" charset="0"/>
                            </a:rPr>
                          </m:ctrlPr>
                        </m:sSubPr>
                        <m:e>
                          <m:r>
                            <a:rPr lang="en-US" sz="2400" b="0" i="1" smtClean="0">
                              <a:latin typeface="Cambria Math" charset="0"/>
                            </a:rPr>
                            <m:t>𝑎</m:t>
                          </m:r>
                        </m:e>
                        <m:sub>
                          <m:r>
                            <a:rPr lang="en-US" sz="2400" b="0" i="1" smtClean="0">
                              <a:latin typeface="Cambria Math" charset="0"/>
                            </a:rPr>
                            <m:t>𝑖</m:t>
                          </m:r>
                        </m:sub>
                      </m:sSub>
                      <m:d>
                        <m:dPr>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charset="0"/>
                                </a:rPr>
                                <m:t>𝜃</m:t>
                              </m:r>
                            </m:e>
                            <m:sub>
                              <m:r>
                                <a:rPr lang="en-US" sz="2400" b="0" i="1" smtClean="0">
                                  <a:latin typeface="Cambria Math" charset="0"/>
                                </a:rPr>
                                <m:t>𝑝</m:t>
                              </m:r>
                            </m:sub>
                          </m:sSub>
                          <m:r>
                            <a:rPr lang="en-US" sz="2400" b="0" i="1" smtClean="0">
                              <a:latin typeface="Cambria Math" charset="0"/>
                            </a:rPr>
                            <m:t>−</m:t>
                          </m:r>
                          <m:sSub>
                            <m:sSubPr>
                              <m:ctrlPr>
                                <a:rPr lang="en-US" sz="2400" b="0" i="1" smtClean="0">
                                  <a:latin typeface="Cambria Math" panose="02040503050406030204" pitchFamily="18" charset="0"/>
                                </a:rPr>
                              </m:ctrlPr>
                            </m:sSubPr>
                            <m:e>
                              <m:r>
                                <a:rPr lang="en-US" sz="2400" b="0" i="1" smtClean="0">
                                  <a:latin typeface="Cambria Math" charset="0"/>
                                </a:rPr>
                                <m:t>𝑏</m:t>
                              </m:r>
                            </m:e>
                            <m:sub>
                              <m:r>
                                <a:rPr lang="en-US" sz="2400" b="0" i="1" smtClean="0">
                                  <a:latin typeface="Cambria Math" charset="0"/>
                                </a:rPr>
                                <m:t>𝑖</m:t>
                              </m:r>
                            </m:sub>
                          </m:sSub>
                        </m:e>
                      </m:d>
                    </m:oMath>
                  </m:oMathPara>
                </a14:m>
                <a:endParaRPr lang="en-US" sz="2400" dirty="0"/>
              </a:p>
              <a:p>
                <a:pPr eaLnBrk="1" hangingPunct="1">
                  <a:lnSpc>
                    <a:spcPct val="90000"/>
                  </a:lnSpc>
                  <a:buFontTx/>
                  <a:buNone/>
                </a:pPr>
                <a:endParaRPr lang="en-US" sz="2400" dirty="0"/>
              </a:p>
              <a:p>
                <a:pPr eaLnBrk="1" hangingPunct="1">
                  <a:lnSpc>
                    <a:spcPct val="90000"/>
                  </a:lnSpc>
                </a:pPr>
                <a:r>
                  <a:rPr lang="en-US" sz="2400" dirty="0"/>
                  <a:t>For programming, etc. sometimes easier to write the 1/2/3PL models as:</a:t>
                </a:r>
              </a:p>
              <a:p>
                <a:pPr eaLnBrk="1" hangingPunct="1">
                  <a:lnSpc>
                    <a:spcPct val="90000"/>
                  </a:lnSpc>
                </a:pPr>
                <a:endParaRPr lang="en-US" sz="2400" dirty="0"/>
              </a:p>
              <a:p>
                <a:pPr marL="0" indent="0">
                  <a:buNone/>
                </a:pPr>
                <a14:m>
                  <m:oMathPara xmlns:m="http://schemas.openxmlformats.org/officeDocument/2006/math">
                    <m:oMathParaPr>
                      <m:jc m:val="centerGroup"/>
                    </m:oMathParaPr>
                    <m:oMath xmlns:m="http://schemas.openxmlformats.org/officeDocument/2006/math">
                      <m:r>
                        <a:rPr lang="en-US" sz="2400" i="1" smtClean="0">
                          <a:solidFill>
                            <a:schemeClr val="tx1"/>
                          </a:solidFill>
                          <a:latin typeface="Cambria Math" charset="0"/>
                        </a:rPr>
                        <m:t>𝑃</m:t>
                      </m:r>
                      <m:d>
                        <m:dPr>
                          <m:ctrlPr>
                            <a:rPr lang="en-US" sz="2400" i="1">
                              <a:solidFill>
                                <a:schemeClr val="tx1"/>
                              </a:solidFill>
                              <a:latin typeface="Cambria Math" panose="02040503050406030204" pitchFamily="18" charset="0"/>
                            </a:rPr>
                          </m:ctrlPr>
                        </m:dPr>
                        <m:e>
                          <m:sSub>
                            <m:sSubPr>
                              <m:ctrlPr>
                                <a:rPr lang="en-US" sz="2400" i="1">
                                  <a:solidFill>
                                    <a:schemeClr val="tx1"/>
                                  </a:solidFill>
                                  <a:latin typeface="Cambria Math" panose="02040503050406030204" pitchFamily="18" charset="0"/>
                                </a:rPr>
                              </m:ctrlPr>
                            </m:sSubPr>
                            <m:e>
                              <m:r>
                                <a:rPr lang="en-US" sz="2400" i="1">
                                  <a:solidFill>
                                    <a:schemeClr val="tx1"/>
                                  </a:solidFill>
                                  <a:latin typeface="Cambria Math" charset="0"/>
                                </a:rPr>
                                <m:t>𝑋</m:t>
                              </m:r>
                            </m:e>
                            <m:sub>
                              <m:r>
                                <a:rPr lang="en-US" sz="2400" i="1">
                                  <a:solidFill>
                                    <a:schemeClr val="tx1"/>
                                  </a:solidFill>
                                  <a:latin typeface="Cambria Math" charset="0"/>
                                </a:rPr>
                                <m:t>𝑝𝑖</m:t>
                              </m:r>
                            </m:sub>
                          </m:sSub>
                          <m:r>
                            <a:rPr lang="en-US" sz="2400" i="1">
                              <a:solidFill>
                                <a:schemeClr val="tx1"/>
                              </a:solidFill>
                              <a:latin typeface="Cambria Math" charset="0"/>
                            </a:rPr>
                            <m:t>=1</m:t>
                          </m:r>
                        </m:e>
                        <m:e>
                          <m:sSub>
                            <m:sSubPr>
                              <m:ctrlPr>
                                <a:rPr lang="en-US" sz="2400" i="1">
                                  <a:solidFill>
                                    <a:schemeClr val="tx1"/>
                                  </a:solidFill>
                                  <a:latin typeface="Cambria Math" panose="02040503050406030204" pitchFamily="18" charset="0"/>
                                </a:rPr>
                              </m:ctrlPr>
                            </m:sSubPr>
                            <m:e>
                              <m:r>
                                <a:rPr lang="en-US" sz="2400" i="1">
                                  <a:solidFill>
                                    <a:schemeClr val="tx1"/>
                                  </a:solidFill>
                                  <a:latin typeface="Cambria Math" charset="0"/>
                                </a:rPr>
                                <m:t>𝜃</m:t>
                              </m:r>
                            </m:e>
                            <m:sub>
                              <m:r>
                                <a:rPr lang="en-US" sz="2400" i="1">
                                  <a:solidFill>
                                    <a:schemeClr val="tx1"/>
                                  </a:solidFill>
                                  <a:latin typeface="Cambria Math" charset="0"/>
                                </a:rPr>
                                <m:t>𝑝</m:t>
                              </m:r>
                            </m:sub>
                          </m:sSub>
                          <m:r>
                            <a:rPr lang="en-US" sz="2400" i="1">
                              <a:solidFill>
                                <a:schemeClr val="tx1"/>
                              </a:solidFill>
                              <a:latin typeface="Cambria Math" charset="0"/>
                            </a:rPr>
                            <m:t>, </m:t>
                          </m:r>
                          <m:sSub>
                            <m:sSubPr>
                              <m:ctrlPr>
                                <a:rPr lang="en-US" sz="2400" i="1">
                                  <a:solidFill>
                                    <a:schemeClr val="tx1"/>
                                  </a:solidFill>
                                  <a:latin typeface="Cambria Math" panose="02040503050406030204" pitchFamily="18" charset="0"/>
                                </a:rPr>
                              </m:ctrlPr>
                            </m:sSubPr>
                            <m:e>
                              <m:r>
                                <a:rPr lang="en-US" sz="2400" i="1">
                                  <a:solidFill>
                                    <a:schemeClr val="tx1"/>
                                  </a:solidFill>
                                  <a:latin typeface="Cambria Math" charset="0"/>
                                </a:rPr>
                                <m:t>𝑎</m:t>
                              </m:r>
                            </m:e>
                            <m:sub>
                              <m:r>
                                <a:rPr lang="en-US" sz="2400" i="1">
                                  <a:solidFill>
                                    <a:schemeClr val="tx1"/>
                                  </a:solidFill>
                                  <a:latin typeface="Cambria Math" charset="0"/>
                                </a:rPr>
                                <m:t>𝑖</m:t>
                              </m:r>
                            </m:sub>
                          </m:sSub>
                          <m:r>
                            <a:rPr lang="en-US" sz="2400" i="1">
                              <a:solidFill>
                                <a:schemeClr val="tx1"/>
                              </a:solidFill>
                              <a:latin typeface="Cambria Math" charset="0"/>
                            </a:rPr>
                            <m:t>, </m:t>
                          </m:r>
                          <m:sSub>
                            <m:sSubPr>
                              <m:ctrlPr>
                                <a:rPr lang="en-US" sz="2400" i="1">
                                  <a:solidFill>
                                    <a:schemeClr val="tx1"/>
                                  </a:solidFill>
                                  <a:latin typeface="Cambria Math" panose="02040503050406030204" pitchFamily="18" charset="0"/>
                                </a:rPr>
                              </m:ctrlPr>
                            </m:sSubPr>
                            <m:e>
                              <m:r>
                                <a:rPr lang="en-US" sz="2400" i="1">
                                  <a:solidFill>
                                    <a:schemeClr val="tx1"/>
                                  </a:solidFill>
                                  <a:latin typeface="Cambria Math" charset="0"/>
                                </a:rPr>
                                <m:t>𝑏</m:t>
                              </m:r>
                            </m:e>
                            <m:sub>
                              <m:r>
                                <a:rPr lang="en-US" sz="2400" i="1">
                                  <a:solidFill>
                                    <a:schemeClr val="tx1"/>
                                  </a:solidFill>
                                  <a:latin typeface="Cambria Math" charset="0"/>
                                </a:rPr>
                                <m:t>𝑖</m:t>
                              </m:r>
                            </m:sub>
                          </m:sSub>
                          <m:r>
                            <a:rPr lang="en-US" sz="2400" i="1">
                              <a:solidFill>
                                <a:schemeClr val="tx1"/>
                              </a:solidFill>
                              <a:latin typeface="Cambria Math" charset="0"/>
                            </a:rPr>
                            <m:t>, </m:t>
                          </m:r>
                          <m:sSub>
                            <m:sSubPr>
                              <m:ctrlPr>
                                <a:rPr lang="en-US" sz="2400" i="1">
                                  <a:solidFill>
                                    <a:schemeClr val="tx1"/>
                                  </a:solidFill>
                                  <a:latin typeface="Cambria Math" panose="02040503050406030204" pitchFamily="18" charset="0"/>
                                </a:rPr>
                              </m:ctrlPr>
                            </m:sSubPr>
                            <m:e>
                              <m:r>
                                <a:rPr lang="en-US" sz="2400" i="1">
                                  <a:solidFill>
                                    <a:schemeClr val="tx1"/>
                                  </a:solidFill>
                                  <a:latin typeface="Cambria Math" charset="0"/>
                                </a:rPr>
                                <m:t>𝑐</m:t>
                              </m:r>
                            </m:e>
                            <m:sub>
                              <m:r>
                                <a:rPr lang="en-US" sz="2400" i="1">
                                  <a:solidFill>
                                    <a:schemeClr val="tx1"/>
                                  </a:solidFill>
                                  <a:latin typeface="Cambria Math" charset="0"/>
                                </a:rPr>
                                <m:t>𝑖</m:t>
                              </m:r>
                            </m:sub>
                          </m:sSub>
                        </m:e>
                      </m:d>
                      <m:r>
                        <a:rPr lang="en-US" sz="2400" i="1">
                          <a:solidFill>
                            <a:schemeClr val="tx1"/>
                          </a:solidFill>
                          <a:latin typeface="Cambria Math" charset="0"/>
                        </a:rPr>
                        <m:t>=</m:t>
                      </m:r>
                      <m:sSub>
                        <m:sSubPr>
                          <m:ctrlPr>
                            <a:rPr lang="en-US" sz="2400" i="1">
                              <a:solidFill>
                                <a:schemeClr val="tx1"/>
                              </a:solidFill>
                              <a:latin typeface="Cambria Math" panose="02040503050406030204" pitchFamily="18" charset="0"/>
                            </a:rPr>
                          </m:ctrlPr>
                        </m:sSubPr>
                        <m:e>
                          <m:r>
                            <a:rPr lang="en-US" sz="2400" i="1">
                              <a:solidFill>
                                <a:schemeClr val="tx1"/>
                              </a:solidFill>
                              <a:latin typeface="Cambria Math" charset="0"/>
                            </a:rPr>
                            <m:t>𝑐</m:t>
                          </m:r>
                        </m:e>
                        <m:sub>
                          <m:r>
                            <a:rPr lang="en-US" sz="2400" i="1">
                              <a:solidFill>
                                <a:schemeClr val="tx1"/>
                              </a:solidFill>
                              <a:latin typeface="Cambria Math" charset="0"/>
                            </a:rPr>
                            <m:t>𝑖</m:t>
                          </m:r>
                        </m:sub>
                      </m:sSub>
                      <m:r>
                        <a:rPr lang="en-US" sz="2400" i="1">
                          <a:solidFill>
                            <a:schemeClr val="tx1"/>
                          </a:solidFill>
                          <a:latin typeface="Cambria Math" charset="0"/>
                        </a:rPr>
                        <m:t>+</m:t>
                      </m:r>
                      <m:d>
                        <m:dPr>
                          <m:ctrlPr>
                            <a:rPr lang="en-US" sz="2400" i="1">
                              <a:solidFill>
                                <a:schemeClr val="tx1"/>
                              </a:solidFill>
                              <a:latin typeface="Cambria Math" panose="02040503050406030204" pitchFamily="18" charset="0"/>
                            </a:rPr>
                          </m:ctrlPr>
                        </m:dPr>
                        <m:e>
                          <m:r>
                            <a:rPr lang="en-US" sz="2400" i="1">
                              <a:solidFill>
                                <a:schemeClr val="tx1"/>
                              </a:solidFill>
                              <a:latin typeface="Cambria Math" charset="0"/>
                            </a:rPr>
                            <m:t>1−</m:t>
                          </m:r>
                          <m:sSub>
                            <m:sSubPr>
                              <m:ctrlPr>
                                <a:rPr lang="en-US" sz="2400" i="1">
                                  <a:solidFill>
                                    <a:schemeClr val="tx1"/>
                                  </a:solidFill>
                                  <a:latin typeface="Cambria Math" panose="02040503050406030204" pitchFamily="18" charset="0"/>
                                </a:rPr>
                              </m:ctrlPr>
                            </m:sSubPr>
                            <m:e>
                              <m:r>
                                <a:rPr lang="en-US" sz="2400" i="1">
                                  <a:solidFill>
                                    <a:schemeClr val="tx1"/>
                                  </a:solidFill>
                                  <a:latin typeface="Cambria Math" charset="0"/>
                                </a:rPr>
                                <m:t>𝑐</m:t>
                              </m:r>
                            </m:e>
                            <m:sub>
                              <m:r>
                                <a:rPr lang="en-US" sz="2400" i="1">
                                  <a:solidFill>
                                    <a:schemeClr val="tx1"/>
                                  </a:solidFill>
                                  <a:latin typeface="Cambria Math" charset="0"/>
                                </a:rPr>
                                <m:t>𝑖</m:t>
                              </m:r>
                            </m:sub>
                          </m:sSub>
                        </m:e>
                      </m:d>
                      <m:f>
                        <m:fPr>
                          <m:ctrlPr>
                            <a:rPr lang="en-US" sz="2400" i="1">
                              <a:solidFill>
                                <a:schemeClr val="tx1"/>
                              </a:solidFill>
                              <a:latin typeface="Cambria Math" panose="02040503050406030204" pitchFamily="18" charset="0"/>
                            </a:rPr>
                          </m:ctrlPr>
                        </m:fPr>
                        <m:num>
                          <m:r>
                            <a:rPr lang="en-US" sz="2400" b="0" i="1" smtClean="0">
                              <a:solidFill>
                                <a:schemeClr val="tx1"/>
                              </a:solidFill>
                              <a:latin typeface="Cambria Math" charset="0"/>
                            </a:rPr>
                            <m:t>1</m:t>
                          </m:r>
                        </m:num>
                        <m:den>
                          <m:r>
                            <a:rPr lang="en-US" sz="2400" i="1">
                              <a:solidFill>
                                <a:schemeClr val="tx1"/>
                              </a:solidFill>
                              <a:latin typeface="Cambria Math" charset="0"/>
                            </a:rPr>
                            <m:t>1+</m:t>
                          </m:r>
                          <m:func>
                            <m:funcPr>
                              <m:ctrlPr>
                                <a:rPr lang="en-US" sz="2400" i="1">
                                  <a:solidFill>
                                    <a:schemeClr val="tx1"/>
                                  </a:solidFill>
                                  <a:latin typeface="Cambria Math" panose="02040503050406030204" pitchFamily="18" charset="0"/>
                                </a:rPr>
                              </m:ctrlPr>
                            </m:funcPr>
                            <m:fName>
                              <m:r>
                                <m:rPr>
                                  <m:sty m:val="p"/>
                                </m:rPr>
                                <a:rPr lang="en-US" sz="2400">
                                  <a:solidFill>
                                    <a:schemeClr val="tx1"/>
                                  </a:solidFill>
                                  <a:latin typeface="Cambria Math" charset="0"/>
                                </a:rPr>
                                <m:t>exp</m:t>
                              </m:r>
                            </m:fName>
                            <m:e>
                              <m:d>
                                <m:dPr>
                                  <m:ctrlPr>
                                    <a:rPr lang="en-US" sz="2400" i="1">
                                      <a:solidFill>
                                        <a:schemeClr val="tx1"/>
                                      </a:solidFill>
                                      <a:latin typeface="Cambria Math" panose="02040503050406030204" pitchFamily="18" charset="0"/>
                                    </a:rPr>
                                  </m:ctrlPr>
                                </m:dPr>
                                <m:e>
                                  <m:r>
                                    <a:rPr lang="en-US" sz="2400" b="0" i="1" smtClean="0">
                                      <a:solidFill>
                                        <a:schemeClr val="tx1"/>
                                      </a:solidFill>
                                      <a:latin typeface="Cambria Math" charset="0"/>
                                    </a:rPr>
                                    <m:t>−</m:t>
                                  </m:r>
                                  <m:sSub>
                                    <m:sSubPr>
                                      <m:ctrlPr>
                                        <a:rPr lang="en-US" sz="2400" i="1">
                                          <a:solidFill>
                                            <a:schemeClr val="tx1"/>
                                          </a:solidFill>
                                          <a:latin typeface="Cambria Math" panose="02040503050406030204" pitchFamily="18" charset="0"/>
                                        </a:rPr>
                                      </m:ctrlPr>
                                    </m:sSubPr>
                                    <m:e>
                                      <m:r>
                                        <a:rPr lang="en-US" sz="2400" i="1">
                                          <a:solidFill>
                                            <a:schemeClr val="tx1"/>
                                          </a:solidFill>
                                          <a:latin typeface="Cambria Math" charset="0"/>
                                        </a:rPr>
                                        <m:t>𝑎</m:t>
                                      </m:r>
                                    </m:e>
                                    <m:sub>
                                      <m:r>
                                        <a:rPr lang="en-US" sz="2400" i="1">
                                          <a:solidFill>
                                            <a:schemeClr val="tx1"/>
                                          </a:solidFill>
                                          <a:latin typeface="Cambria Math" charset="0"/>
                                        </a:rPr>
                                        <m:t>𝑖</m:t>
                                      </m:r>
                                    </m:sub>
                                  </m:sSub>
                                  <m:d>
                                    <m:dPr>
                                      <m:ctrlPr>
                                        <a:rPr lang="en-US" sz="2400" i="1">
                                          <a:solidFill>
                                            <a:schemeClr val="tx1"/>
                                          </a:solidFill>
                                          <a:latin typeface="Cambria Math" panose="02040503050406030204" pitchFamily="18" charset="0"/>
                                        </a:rPr>
                                      </m:ctrlPr>
                                    </m:dPr>
                                    <m:e>
                                      <m:sSub>
                                        <m:sSubPr>
                                          <m:ctrlPr>
                                            <a:rPr lang="en-US" sz="2400" i="1">
                                              <a:solidFill>
                                                <a:schemeClr val="tx1"/>
                                              </a:solidFill>
                                              <a:latin typeface="Cambria Math" panose="02040503050406030204" pitchFamily="18" charset="0"/>
                                            </a:rPr>
                                          </m:ctrlPr>
                                        </m:sSubPr>
                                        <m:e>
                                          <m:r>
                                            <a:rPr lang="en-US" sz="2400" i="1">
                                              <a:solidFill>
                                                <a:schemeClr val="tx1"/>
                                              </a:solidFill>
                                              <a:latin typeface="Cambria Math" charset="0"/>
                                            </a:rPr>
                                            <m:t>𝜃</m:t>
                                          </m:r>
                                        </m:e>
                                        <m:sub>
                                          <m:r>
                                            <a:rPr lang="en-US" sz="2400" i="1">
                                              <a:solidFill>
                                                <a:schemeClr val="tx1"/>
                                              </a:solidFill>
                                              <a:latin typeface="Cambria Math" charset="0"/>
                                            </a:rPr>
                                            <m:t>𝑝</m:t>
                                          </m:r>
                                        </m:sub>
                                      </m:sSub>
                                      <m:r>
                                        <a:rPr lang="en-US" sz="2400" i="1">
                                          <a:solidFill>
                                            <a:schemeClr val="tx1"/>
                                          </a:solidFill>
                                          <a:latin typeface="Cambria Math" charset="0"/>
                                        </a:rPr>
                                        <m:t>−</m:t>
                                      </m:r>
                                      <m:sSub>
                                        <m:sSubPr>
                                          <m:ctrlPr>
                                            <a:rPr lang="en-US" sz="2400" i="1">
                                              <a:solidFill>
                                                <a:schemeClr val="tx1"/>
                                              </a:solidFill>
                                              <a:latin typeface="Cambria Math" panose="02040503050406030204" pitchFamily="18" charset="0"/>
                                            </a:rPr>
                                          </m:ctrlPr>
                                        </m:sSubPr>
                                        <m:e>
                                          <m:r>
                                            <a:rPr lang="en-US" sz="2400" i="1">
                                              <a:solidFill>
                                                <a:schemeClr val="tx1"/>
                                              </a:solidFill>
                                              <a:latin typeface="Cambria Math" charset="0"/>
                                            </a:rPr>
                                            <m:t>𝑏</m:t>
                                          </m:r>
                                        </m:e>
                                        <m:sub>
                                          <m:r>
                                            <a:rPr lang="en-US" sz="2400" i="1">
                                              <a:solidFill>
                                                <a:schemeClr val="tx1"/>
                                              </a:solidFill>
                                              <a:latin typeface="Cambria Math" charset="0"/>
                                            </a:rPr>
                                            <m:t>𝑖</m:t>
                                          </m:r>
                                        </m:sub>
                                      </m:sSub>
                                    </m:e>
                                  </m:d>
                                </m:e>
                              </m:d>
                            </m:e>
                          </m:func>
                        </m:den>
                      </m:f>
                    </m:oMath>
                  </m:oMathPara>
                </a14:m>
                <a:endParaRPr lang="en-US" sz="2400" dirty="0"/>
              </a:p>
            </p:txBody>
          </p:sp>
        </mc:Choice>
        <mc:Fallback xmlns="">
          <p:sp>
            <p:nvSpPr>
              <p:cNvPr id="3077" name="Rectangle 3"/>
              <p:cNvSpPr>
                <a:spLocks noGrp="1" noRot="1" noChangeAspect="1" noMove="1" noResize="1" noEditPoints="1" noAdjustHandles="1" noChangeArrowheads="1" noChangeShapeType="1" noTextEdit="1"/>
              </p:cNvSpPr>
              <p:nvPr>
                <p:ph idx="1"/>
              </p:nvPr>
            </p:nvSpPr>
            <p:spPr>
              <a:blipFill rotWithShape="0">
                <a:blip r:embed="rId3"/>
                <a:stretch>
                  <a:fillRect l="-696" t="-2801"/>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1C542CDB-C4A7-CC42-9EAB-AB96FEAB5FBD}"/>
              </a:ext>
            </a:extLst>
          </p:cNvPr>
          <p:cNvSpPr>
            <a:spLocks noGrp="1"/>
          </p:cNvSpPr>
          <p:nvPr>
            <p:ph type="sldNum" sz="quarter" idx="12"/>
          </p:nvPr>
        </p:nvSpPr>
        <p:spPr/>
        <p:txBody>
          <a:bodyPr/>
          <a:lstStyle/>
          <a:p>
            <a:fld id="{0B97A0ED-0713-854E-AE67-C1B678B4A72A}" type="slidenum">
              <a:rPr lang="en-US" smtClean="0"/>
              <a:t>45</a:t>
            </a:fld>
            <a:endParaRPr lang="en-US"/>
          </a:p>
        </p:txBody>
      </p:sp>
    </p:spTree>
    <p:extLst>
      <p:ext uri="{BB962C8B-B14F-4D97-AF65-F5344CB8AC3E}">
        <p14:creationId xmlns:p14="http://schemas.microsoft.com/office/powerpoint/2010/main" val="119209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b="1" dirty="0"/>
              <a:t>The “Slope-Intercept” Form</a:t>
            </a:r>
          </a:p>
        </p:txBody>
      </p:sp>
      <mc:AlternateContent xmlns:mc="http://schemas.openxmlformats.org/markup-compatibility/2006" xmlns:a14="http://schemas.microsoft.com/office/drawing/2010/main">
        <mc:Choice Requires="a14">
          <p:sp>
            <p:nvSpPr>
              <p:cNvPr id="6" name="Content Placeholder 5"/>
              <p:cNvSpPr>
                <a:spLocks noGrp="1"/>
              </p:cNvSpPr>
              <p:nvPr>
                <p:ph idx="1"/>
              </p:nvPr>
            </p:nvSpPr>
            <p:spPr/>
            <p:txBody>
              <a:bodyPr>
                <a:normAutofit fontScale="77500" lnSpcReduction="20000"/>
              </a:bodyPr>
              <a:lstStyle/>
              <a:p>
                <a:r>
                  <a:rPr lang="en-US" dirty="0"/>
                  <a:t>Sometimes you will see the same 1/2/3PL IRT models expressed in “slope-intercept” form. The models are the same, but the parameters are conceptualized differently.</a:t>
                </a:r>
              </a:p>
              <a:p>
                <a:pPr marL="0" indent="0">
                  <a:buNone/>
                </a:pPr>
                <a14:m>
                  <m:oMathPara xmlns:m="http://schemas.openxmlformats.org/officeDocument/2006/math">
                    <m:oMathParaPr>
                      <m:jc m:val="centerGroup"/>
                    </m:oMathParaPr>
                    <m:oMath xmlns:m="http://schemas.openxmlformats.org/officeDocument/2006/math">
                      <m:r>
                        <a:rPr lang="en-US" i="1">
                          <a:latin typeface="Cambria Math" charset="0"/>
                        </a:rPr>
                        <m:t>𝑃</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charset="0"/>
                                </a:rPr>
                                <m:t>𝑋</m:t>
                              </m:r>
                            </m:e>
                            <m:sub>
                              <m:r>
                                <a:rPr lang="en-US" i="1">
                                  <a:latin typeface="Cambria Math" charset="0"/>
                                </a:rPr>
                                <m:t>𝑝𝑖</m:t>
                              </m:r>
                            </m:sub>
                          </m:sSub>
                          <m:r>
                            <a:rPr lang="en-US" i="1">
                              <a:latin typeface="Cambria Math" charset="0"/>
                            </a:rPr>
                            <m:t>=1</m:t>
                          </m:r>
                        </m:e>
                        <m:e>
                          <m:sSub>
                            <m:sSubPr>
                              <m:ctrlPr>
                                <a:rPr lang="en-US" i="1">
                                  <a:latin typeface="Cambria Math" panose="02040503050406030204" pitchFamily="18" charset="0"/>
                                </a:rPr>
                              </m:ctrlPr>
                            </m:sSubPr>
                            <m:e>
                              <m:r>
                                <a:rPr lang="en-US" i="1">
                                  <a:latin typeface="Cambria Math" charset="0"/>
                                </a:rPr>
                                <m:t>𝜃</m:t>
                              </m:r>
                            </m:e>
                            <m:sub>
                              <m:r>
                                <a:rPr lang="en-US" i="1">
                                  <a:latin typeface="Cambria Math" charset="0"/>
                                </a:rPr>
                                <m:t>𝑠</m:t>
                              </m:r>
                            </m:sub>
                          </m:sSub>
                          <m:r>
                            <a:rPr lang="en-US" i="1">
                              <a:latin typeface="Cambria Math" charset="0"/>
                            </a:rPr>
                            <m:t>, </m:t>
                          </m:r>
                          <m:sSub>
                            <m:sSubPr>
                              <m:ctrlPr>
                                <a:rPr lang="en-US" i="1">
                                  <a:latin typeface="Cambria Math" panose="02040503050406030204" pitchFamily="18" charset="0"/>
                                </a:rPr>
                              </m:ctrlPr>
                            </m:sSubPr>
                            <m:e>
                              <m:r>
                                <a:rPr lang="en-US" i="1">
                                  <a:latin typeface="Cambria Math" charset="0"/>
                                </a:rPr>
                                <m:t>𝑏</m:t>
                              </m:r>
                            </m:e>
                            <m:sub>
                              <m:r>
                                <a:rPr lang="en-US" i="1">
                                  <a:latin typeface="Cambria Math" charset="0"/>
                                </a:rPr>
                                <m:t>𝑖</m:t>
                              </m:r>
                            </m:sub>
                          </m:sSub>
                          <m:r>
                            <a:rPr lang="en-US" i="1">
                              <a:latin typeface="Cambria Math" charset="0"/>
                            </a:rPr>
                            <m:t>,</m:t>
                          </m:r>
                          <m:sSub>
                            <m:sSubPr>
                              <m:ctrlPr>
                                <a:rPr lang="en-US" i="1">
                                  <a:latin typeface="Cambria Math" panose="02040503050406030204" pitchFamily="18" charset="0"/>
                                </a:rPr>
                              </m:ctrlPr>
                            </m:sSubPr>
                            <m:e>
                              <m:r>
                                <a:rPr lang="en-US" i="1">
                                  <a:latin typeface="Cambria Math" charset="0"/>
                                </a:rPr>
                                <m:t>𝑎</m:t>
                              </m:r>
                            </m:e>
                            <m:sub>
                              <m:r>
                                <a:rPr lang="en-US" i="1">
                                  <a:latin typeface="Cambria Math" charset="0"/>
                                </a:rPr>
                                <m:t>𝑖</m:t>
                              </m:r>
                            </m:sub>
                          </m:sSub>
                          <m:r>
                            <a:rPr lang="en-US" i="1">
                              <a:latin typeface="Cambria Math" charset="0"/>
                            </a:rPr>
                            <m:t>,</m:t>
                          </m:r>
                          <m:sSub>
                            <m:sSubPr>
                              <m:ctrlPr>
                                <a:rPr lang="en-US" i="1">
                                  <a:latin typeface="Cambria Math" panose="02040503050406030204" pitchFamily="18" charset="0"/>
                                </a:rPr>
                              </m:ctrlPr>
                            </m:sSubPr>
                            <m:e>
                              <m:r>
                                <a:rPr lang="en-US" i="1">
                                  <a:latin typeface="Cambria Math" charset="0"/>
                                </a:rPr>
                                <m:t>𝑐</m:t>
                              </m:r>
                            </m:e>
                            <m:sub>
                              <m:r>
                                <a:rPr lang="en-US" i="1">
                                  <a:latin typeface="Cambria Math" charset="0"/>
                                </a:rPr>
                                <m:t>𝑖</m:t>
                              </m:r>
                            </m:sub>
                          </m:sSub>
                        </m:e>
                      </m:d>
                      <m:r>
                        <a:rPr lang="en-US" i="1">
                          <a:latin typeface="Cambria Math" charset="0"/>
                        </a:rPr>
                        <m:t>=</m:t>
                      </m:r>
                      <m:sSub>
                        <m:sSubPr>
                          <m:ctrlPr>
                            <a:rPr lang="en-US" i="1">
                              <a:latin typeface="Cambria Math" panose="02040503050406030204" pitchFamily="18" charset="0"/>
                            </a:rPr>
                          </m:ctrlPr>
                        </m:sSubPr>
                        <m:e>
                          <m:r>
                            <a:rPr lang="en-US" i="1">
                              <a:latin typeface="Cambria Math" charset="0"/>
                            </a:rPr>
                            <m:t>𝑐</m:t>
                          </m:r>
                        </m:e>
                        <m:sub>
                          <m:r>
                            <a:rPr lang="en-US" i="1">
                              <a:latin typeface="Cambria Math" charset="0"/>
                            </a:rPr>
                            <m:t>𝑖</m:t>
                          </m:r>
                        </m:sub>
                      </m:sSub>
                      <m:r>
                        <a:rPr lang="en-US" i="1">
                          <a:latin typeface="Cambria Math" charset="0"/>
                        </a:rPr>
                        <m:t>+(1−</m:t>
                      </m:r>
                      <m:sSub>
                        <m:sSubPr>
                          <m:ctrlPr>
                            <a:rPr lang="en-US" i="1">
                              <a:latin typeface="Cambria Math" panose="02040503050406030204" pitchFamily="18" charset="0"/>
                            </a:rPr>
                          </m:ctrlPr>
                        </m:sSubPr>
                        <m:e>
                          <m:r>
                            <a:rPr lang="en-US" i="1">
                              <a:latin typeface="Cambria Math" charset="0"/>
                            </a:rPr>
                            <m:t>𝑐</m:t>
                          </m:r>
                        </m:e>
                        <m:sub>
                          <m:r>
                            <a:rPr lang="en-US" i="1">
                              <a:latin typeface="Cambria Math" charset="0"/>
                            </a:rPr>
                            <m:t>𝑖</m:t>
                          </m:r>
                        </m:sub>
                      </m:sSub>
                      <m:r>
                        <a:rPr lang="en-US" i="1">
                          <a:latin typeface="Cambria Math" charset="0"/>
                        </a:rPr>
                        <m:t>)</m:t>
                      </m:r>
                      <m:f>
                        <m:fPr>
                          <m:ctrlPr>
                            <a:rPr lang="en-US" i="1">
                              <a:latin typeface="Cambria Math" panose="02040503050406030204" pitchFamily="18" charset="0"/>
                            </a:rPr>
                          </m:ctrlPr>
                        </m:fPr>
                        <m:num>
                          <m:func>
                            <m:funcPr>
                              <m:ctrlPr>
                                <a:rPr lang="en-US" i="1">
                                  <a:latin typeface="Cambria Math" panose="02040503050406030204" pitchFamily="18" charset="0"/>
                                </a:rPr>
                              </m:ctrlPr>
                            </m:funcPr>
                            <m:fName>
                              <m:r>
                                <m:rPr>
                                  <m:sty m:val="p"/>
                                </m:rPr>
                                <a:rPr lang="en-US">
                                  <a:latin typeface="Cambria Math" charset="0"/>
                                </a:rPr>
                                <m:t>exp</m:t>
                              </m:r>
                            </m:fName>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charset="0"/>
                                        </a:rPr>
                                        <m:t>𝑎</m:t>
                                      </m:r>
                                    </m:e>
                                    <m:sub>
                                      <m:r>
                                        <a:rPr lang="en-US" i="1">
                                          <a:latin typeface="Cambria Math" charset="0"/>
                                        </a:rPr>
                                        <m:t>𝑖</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charset="0"/>
                                            </a:rPr>
                                            <m:t>𝜃</m:t>
                                          </m:r>
                                        </m:e>
                                        <m:sub>
                                          <m:r>
                                            <a:rPr lang="en-US" i="1">
                                              <a:latin typeface="Cambria Math" charset="0"/>
                                            </a:rPr>
                                            <m:t>𝑝</m:t>
                                          </m:r>
                                        </m:sub>
                                      </m:sSub>
                                      <m:r>
                                        <a:rPr lang="en-US" i="1">
                                          <a:latin typeface="Cambria Math" charset="0"/>
                                        </a:rPr>
                                        <m:t>−</m:t>
                                      </m:r>
                                      <m:sSub>
                                        <m:sSubPr>
                                          <m:ctrlPr>
                                            <a:rPr lang="en-US" i="1">
                                              <a:latin typeface="Cambria Math" panose="02040503050406030204" pitchFamily="18" charset="0"/>
                                            </a:rPr>
                                          </m:ctrlPr>
                                        </m:sSubPr>
                                        <m:e>
                                          <m:r>
                                            <a:rPr lang="en-US" i="1">
                                              <a:latin typeface="Cambria Math" charset="0"/>
                                            </a:rPr>
                                            <m:t>𝑏</m:t>
                                          </m:r>
                                        </m:e>
                                        <m:sub>
                                          <m:r>
                                            <a:rPr lang="en-US" i="1">
                                              <a:latin typeface="Cambria Math" charset="0"/>
                                            </a:rPr>
                                            <m:t>𝑖</m:t>
                                          </m:r>
                                        </m:sub>
                                      </m:sSub>
                                    </m:e>
                                  </m:d>
                                </m:e>
                              </m:d>
                            </m:e>
                          </m:func>
                        </m:num>
                        <m:den>
                          <m:r>
                            <a:rPr lang="en-US" i="1">
                              <a:latin typeface="Cambria Math" charset="0"/>
                            </a:rPr>
                            <m:t>1+</m:t>
                          </m:r>
                          <m:func>
                            <m:funcPr>
                              <m:ctrlPr>
                                <a:rPr lang="en-US" i="1">
                                  <a:latin typeface="Cambria Math" panose="02040503050406030204" pitchFamily="18" charset="0"/>
                                </a:rPr>
                              </m:ctrlPr>
                            </m:funcPr>
                            <m:fName>
                              <m:r>
                                <m:rPr>
                                  <m:sty m:val="p"/>
                                </m:rPr>
                                <a:rPr lang="en-US">
                                  <a:latin typeface="Cambria Math" charset="0"/>
                                </a:rPr>
                                <m:t>exp</m:t>
                              </m:r>
                            </m:fName>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charset="0"/>
                                        </a:rPr>
                                        <m:t>𝑎</m:t>
                                      </m:r>
                                    </m:e>
                                    <m:sub>
                                      <m:r>
                                        <a:rPr lang="en-US" i="1">
                                          <a:latin typeface="Cambria Math" charset="0"/>
                                        </a:rPr>
                                        <m:t>𝑖</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charset="0"/>
                                            </a:rPr>
                                            <m:t>𝜃</m:t>
                                          </m:r>
                                        </m:e>
                                        <m:sub>
                                          <m:r>
                                            <a:rPr lang="en-US" i="1">
                                              <a:latin typeface="Cambria Math" charset="0"/>
                                            </a:rPr>
                                            <m:t>𝑝</m:t>
                                          </m:r>
                                        </m:sub>
                                      </m:sSub>
                                      <m:r>
                                        <a:rPr lang="en-US" i="1">
                                          <a:latin typeface="Cambria Math" charset="0"/>
                                        </a:rPr>
                                        <m:t>−</m:t>
                                      </m:r>
                                      <m:sSub>
                                        <m:sSubPr>
                                          <m:ctrlPr>
                                            <a:rPr lang="en-US" i="1">
                                              <a:latin typeface="Cambria Math" panose="02040503050406030204" pitchFamily="18" charset="0"/>
                                            </a:rPr>
                                          </m:ctrlPr>
                                        </m:sSubPr>
                                        <m:e>
                                          <m:r>
                                            <a:rPr lang="en-US" i="1">
                                              <a:latin typeface="Cambria Math" charset="0"/>
                                            </a:rPr>
                                            <m:t>𝑏</m:t>
                                          </m:r>
                                        </m:e>
                                        <m:sub>
                                          <m:r>
                                            <a:rPr lang="en-US" i="1">
                                              <a:latin typeface="Cambria Math" charset="0"/>
                                            </a:rPr>
                                            <m:t>𝑖</m:t>
                                          </m:r>
                                        </m:sub>
                                      </m:sSub>
                                    </m:e>
                                  </m:d>
                                </m:e>
                              </m:d>
                            </m:e>
                          </m:func>
                        </m:den>
                      </m:f>
                    </m:oMath>
                  </m:oMathPara>
                </a14:m>
                <a:endParaRPr lang="en-US" dirty="0"/>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r>
                        <a:rPr lang="en-US" i="1">
                          <a:latin typeface="Cambria Math" charset="0"/>
                        </a:rPr>
                        <m:t>𝑃</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charset="0"/>
                                </a:rPr>
                                <m:t>𝑋</m:t>
                              </m:r>
                            </m:e>
                            <m:sub>
                              <m:r>
                                <a:rPr lang="en-US" i="1">
                                  <a:latin typeface="Cambria Math" charset="0"/>
                                </a:rPr>
                                <m:t>𝑝𝑖</m:t>
                              </m:r>
                            </m:sub>
                          </m:sSub>
                          <m:r>
                            <a:rPr lang="en-US" i="1">
                              <a:latin typeface="Cambria Math" charset="0"/>
                            </a:rPr>
                            <m:t>=1</m:t>
                          </m:r>
                        </m:e>
                        <m:e>
                          <m:sSub>
                            <m:sSubPr>
                              <m:ctrlPr>
                                <a:rPr lang="en-US" i="1">
                                  <a:latin typeface="Cambria Math" panose="02040503050406030204" pitchFamily="18" charset="0"/>
                                </a:rPr>
                              </m:ctrlPr>
                            </m:sSubPr>
                            <m:e>
                              <m:r>
                                <a:rPr lang="en-US" i="1">
                                  <a:latin typeface="Cambria Math" charset="0"/>
                                </a:rPr>
                                <m:t>𝜃</m:t>
                              </m:r>
                            </m:e>
                            <m:sub>
                              <m:r>
                                <a:rPr lang="en-US" i="1">
                                  <a:latin typeface="Cambria Math" charset="0"/>
                                </a:rPr>
                                <m:t>𝑠</m:t>
                              </m:r>
                            </m:sub>
                          </m:sSub>
                          <m:r>
                            <a:rPr lang="en-US" i="1">
                              <a:latin typeface="Cambria Math" charset="0"/>
                            </a:rPr>
                            <m:t>, </m:t>
                          </m:r>
                          <m:sSub>
                            <m:sSubPr>
                              <m:ctrlPr>
                                <a:rPr lang="en-US" i="1">
                                  <a:latin typeface="Cambria Math" panose="02040503050406030204" pitchFamily="18" charset="0"/>
                                </a:rPr>
                              </m:ctrlPr>
                            </m:sSubPr>
                            <m:e>
                              <m:r>
                                <a:rPr lang="en-US" i="1">
                                  <a:latin typeface="Cambria Math" charset="0"/>
                                </a:rPr>
                                <m:t>𝑏</m:t>
                              </m:r>
                            </m:e>
                            <m:sub>
                              <m:r>
                                <a:rPr lang="en-US" i="1">
                                  <a:latin typeface="Cambria Math" charset="0"/>
                                </a:rPr>
                                <m:t>𝑖</m:t>
                              </m:r>
                            </m:sub>
                          </m:sSub>
                          <m:r>
                            <a:rPr lang="en-US" i="1">
                              <a:latin typeface="Cambria Math" charset="0"/>
                            </a:rPr>
                            <m:t>,</m:t>
                          </m:r>
                          <m:sSub>
                            <m:sSubPr>
                              <m:ctrlPr>
                                <a:rPr lang="en-US" i="1">
                                  <a:latin typeface="Cambria Math" panose="02040503050406030204" pitchFamily="18" charset="0"/>
                                </a:rPr>
                              </m:ctrlPr>
                            </m:sSubPr>
                            <m:e>
                              <m:r>
                                <a:rPr lang="en-US" i="1">
                                  <a:latin typeface="Cambria Math" charset="0"/>
                                </a:rPr>
                                <m:t>𝑎</m:t>
                              </m:r>
                            </m:e>
                            <m:sub>
                              <m:r>
                                <a:rPr lang="en-US" i="1">
                                  <a:latin typeface="Cambria Math" charset="0"/>
                                </a:rPr>
                                <m:t>𝑖</m:t>
                              </m:r>
                            </m:sub>
                          </m:sSub>
                          <m:r>
                            <a:rPr lang="en-US" i="1">
                              <a:latin typeface="Cambria Math" charset="0"/>
                            </a:rPr>
                            <m:t>,</m:t>
                          </m:r>
                          <m:sSub>
                            <m:sSubPr>
                              <m:ctrlPr>
                                <a:rPr lang="en-US" i="1">
                                  <a:latin typeface="Cambria Math" panose="02040503050406030204" pitchFamily="18" charset="0"/>
                                </a:rPr>
                              </m:ctrlPr>
                            </m:sSubPr>
                            <m:e>
                              <m:r>
                                <a:rPr lang="en-US" i="1">
                                  <a:latin typeface="Cambria Math" charset="0"/>
                                </a:rPr>
                                <m:t>𝑐</m:t>
                              </m:r>
                            </m:e>
                            <m:sub>
                              <m:r>
                                <a:rPr lang="en-US" i="1">
                                  <a:latin typeface="Cambria Math" charset="0"/>
                                </a:rPr>
                                <m:t>𝑖</m:t>
                              </m:r>
                            </m:sub>
                          </m:sSub>
                        </m:e>
                      </m:d>
                      <m:r>
                        <a:rPr lang="en-US" i="1">
                          <a:latin typeface="Cambria Math" charset="0"/>
                        </a:rPr>
                        <m:t>=</m:t>
                      </m:r>
                      <m:sSub>
                        <m:sSubPr>
                          <m:ctrlPr>
                            <a:rPr lang="en-US" i="1">
                              <a:latin typeface="Cambria Math" panose="02040503050406030204" pitchFamily="18" charset="0"/>
                            </a:rPr>
                          </m:ctrlPr>
                        </m:sSubPr>
                        <m:e>
                          <m:r>
                            <a:rPr lang="en-US" i="1">
                              <a:latin typeface="Cambria Math" charset="0"/>
                            </a:rPr>
                            <m:t>𝑐</m:t>
                          </m:r>
                        </m:e>
                        <m:sub>
                          <m:r>
                            <a:rPr lang="en-US" i="1">
                              <a:latin typeface="Cambria Math" charset="0"/>
                            </a:rPr>
                            <m:t>𝑖</m:t>
                          </m:r>
                        </m:sub>
                      </m:sSub>
                      <m:r>
                        <a:rPr lang="en-US" i="1">
                          <a:latin typeface="Cambria Math" charset="0"/>
                        </a:rPr>
                        <m:t>+(1−</m:t>
                      </m:r>
                      <m:sSub>
                        <m:sSubPr>
                          <m:ctrlPr>
                            <a:rPr lang="en-US" i="1">
                              <a:latin typeface="Cambria Math" panose="02040503050406030204" pitchFamily="18" charset="0"/>
                            </a:rPr>
                          </m:ctrlPr>
                        </m:sSubPr>
                        <m:e>
                          <m:r>
                            <a:rPr lang="en-US" i="1">
                              <a:latin typeface="Cambria Math" charset="0"/>
                            </a:rPr>
                            <m:t>𝑐</m:t>
                          </m:r>
                        </m:e>
                        <m:sub>
                          <m:r>
                            <a:rPr lang="en-US" i="1">
                              <a:latin typeface="Cambria Math" charset="0"/>
                            </a:rPr>
                            <m:t>𝑖</m:t>
                          </m:r>
                        </m:sub>
                      </m:sSub>
                      <m:r>
                        <a:rPr lang="en-US" i="1">
                          <a:latin typeface="Cambria Math" charset="0"/>
                        </a:rPr>
                        <m:t>)</m:t>
                      </m:r>
                      <m:f>
                        <m:fPr>
                          <m:ctrlPr>
                            <a:rPr lang="en-US" i="1">
                              <a:latin typeface="Cambria Math" panose="02040503050406030204" pitchFamily="18" charset="0"/>
                            </a:rPr>
                          </m:ctrlPr>
                        </m:fPr>
                        <m:num>
                          <m:func>
                            <m:funcPr>
                              <m:ctrlPr>
                                <a:rPr lang="en-US" i="1">
                                  <a:latin typeface="Cambria Math" panose="02040503050406030204" pitchFamily="18" charset="0"/>
                                </a:rPr>
                              </m:ctrlPr>
                            </m:funcPr>
                            <m:fName>
                              <m:r>
                                <m:rPr>
                                  <m:sty m:val="p"/>
                                </m:rPr>
                                <a:rPr lang="en-US">
                                  <a:latin typeface="Cambria Math" charset="0"/>
                                </a:rPr>
                                <m:t>exp</m:t>
                              </m:r>
                            </m:fName>
                            <m:e>
                              <m:d>
                                <m:dPr>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charset="0"/>
                                        </a:rPr>
                                        <m:t>𝑎</m:t>
                                      </m:r>
                                    </m:e>
                                    <m:sub>
                                      <m:r>
                                        <a:rPr lang="en-US" b="0" i="1" smtClean="0">
                                          <a:latin typeface="Cambria Math" charset="0"/>
                                        </a:rPr>
                                        <m:t>𝑖</m:t>
                                      </m:r>
                                    </m:sub>
                                  </m:sSub>
                                  <m:sSub>
                                    <m:sSubPr>
                                      <m:ctrlPr>
                                        <a:rPr lang="en-US" b="0" i="1" smtClean="0">
                                          <a:latin typeface="Cambria Math" panose="02040503050406030204" pitchFamily="18" charset="0"/>
                                        </a:rPr>
                                      </m:ctrlPr>
                                    </m:sSubPr>
                                    <m:e>
                                      <m:r>
                                        <a:rPr lang="en-US" b="0" i="1" smtClean="0">
                                          <a:latin typeface="Cambria Math" charset="0"/>
                                        </a:rPr>
                                        <m:t>𝜃</m:t>
                                      </m:r>
                                    </m:e>
                                    <m:sub>
                                      <m:r>
                                        <a:rPr lang="en-US" b="0" i="1" smtClean="0">
                                          <a:latin typeface="Cambria Math" charset="0"/>
                                        </a:rPr>
                                        <m:t>𝑝</m:t>
                                      </m:r>
                                    </m:sub>
                                  </m:sSub>
                                  <m:r>
                                    <a:rPr lang="en-US" b="0" i="1" smtClean="0">
                                      <a:latin typeface="Cambria Math" charset="0"/>
                                    </a:rPr>
                                    <m:t>+</m:t>
                                  </m:r>
                                  <m:sSub>
                                    <m:sSubPr>
                                      <m:ctrlPr>
                                        <a:rPr lang="en-US" b="0" i="1" smtClean="0">
                                          <a:latin typeface="Cambria Math" panose="02040503050406030204" pitchFamily="18" charset="0"/>
                                        </a:rPr>
                                      </m:ctrlPr>
                                    </m:sSubPr>
                                    <m:e>
                                      <m:r>
                                        <a:rPr lang="en-US" b="0" i="1" smtClean="0">
                                          <a:latin typeface="Cambria Math" charset="0"/>
                                        </a:rPr>
                                        <m:t>𝑑</m:t>
                                      </m:r>
                                    </m:e>
                                    <m:sub>
                                      <m:r>
                                        <a:rPr lang="en-US" b="0" i="1" smtClean="0">
                                          <a:latin typeface="Cambria Math" charset="0"/>
                                        </a:rPr>
                                        <m:t>𝑖</m:t>
                                      </m:r>
                                    </m:sub>
                                  </m:sSub>
                                </m:e>
                              </m:d>
                            </m:e>
                          </m:func>
                        </m:num>
                        <m:den>
                          <m:r>
                            <a:rPr lang="en-US" i="1">
                              <a:latin typeface="Cambria Math" charset="0"/>
                            </a:rPr>
                            <m:t>1+</m:t>
                          </m:r>
                          <m:func>
                            <m:funcPr>
                              <m:ctrlPr>
                                <a:rPr lang="en-US" i="1">
                                  <a:latin typeface="Cambria Math" panose="02040503050406030204" pitchFamily="18" charset="0"/>
                                </a:rPr>
                              </m:ctrlPr>
                            </m:funcPr>
                            <m:fName>
                              <m:r>
                                <m:rPr>
                                  <m:sty m:val="p"/>
                                </m:rPr>
                                <a:rPr lang="en-US">
                                  <a:latin typeface="Cambria Math" charset="0"/>
                                </a:rPr>
                                <m:t>exp</m:t>
                              </m:r>
                            </m:fName>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charset="0"/>
                                        </a:rPr>
                                        <m:t>𝑎</m:t>
                                      </m:r>
                                    </m:e>
                                    <m:sub>
                                      <m:r>
                                        <a:rPr lang="en-US" i="1">
                                          <a:latin typeface="Cambria Math" charset="0"/>
                                        </a:rPr>
                                        <m:t>𝑖</m:t>
                                      </m:r>
                                    </m:sub>
                                  </m:sSub>
                                  <m:sSub>
                                    <m:sSubPr>
                                      <m:ctrlPr>
                                        <a:rPr lang="en-US" i="1">
                                          <a:latin typeface="Cambria Math" panose="02040503050406030204" pitchFamily="18" charset="0"/>
                                        </a:rPr>
                                      </m:ctrlPr>
                                    </m:sSubPr>
                                    <m:e>
                                      <m:r>
                                        <a:rPr lang="en-US" i="1">
                                          <a:latin typeface="Cambria Math" charset="0"/>
                                        </a:rPr>
                                        <m:t>𝜃</m:t>
                                      </m:r>
                                    </m:e>
                                    <m:sub>
                                      <m:r>
                                        <a:rPr lang="en-US" i="1">
                                          <a:latin typeface="Cambria Math" charset="0"/>
                                        </a:rPr>
                                        <m:t>𝑝</m:t>
                                      </m:r>
                                    </m:sub>
                                  </m:sSub>
                                  <m:r>
                                    <a:rPr lang="en-US" i="1">
                                      <a:latin typeface="Cambria Math" charset="0"/>
                                    </a:rPr>
                                    <m:t>+</m:t>
                                  </m:r>
                                  <m:sSub>
                                    <m:sSubPr>
                                      <m:ctrlPr>
                                        <a:rPr lang="en-US" i="1">
                                          <a:latin typeface="Cambria Math" panose="02040503050406030204" pitchFamily="18" charset="0"/>
                                        </a:rPr>
                                      </m:ctrlPr>
                                    </m:sSubPr>
                                    <m:e>
                                      <m:r>
                                        <a:rPr lang="en-US" i="1">
                                          <a:latin typeface="Cambria Math" charset="0"/>
                                        </a:rPr>
                                        <m:t>𝑑</m:t>
                                      </m:r>
                                    </m:e>
                                    <m:sub>
                                      <m:r>
                                        <a:rPr lang="en-US" i="1">
                                          <a:latin typeface="Cambria Math" charset="0"/>
                                        </a:rPr>
                                        <m:t>𝑖</m:t>
                                      </m:r>
                                    </m:sub>
                                  </m:sSub>
                                </m:e>
                              </m:d>
                            </m:e>
                          </m:func>
                        </m:den>
                      </m:f>
                    </m:oMath>
                  </m:oMathPara>
                </a14:m>
                <a:endParaRPr lang="en-US" dirty="0"/>
              </a:p>
              <a:p>
                <a:r>
                  <a:rPr lang="en-US" dirty="0"/>
                  <a:t>The difference is subtle.</a:t>
                </a:r>
              </a:p>
              <a:p>
                <a:r>
                  <a:rPr lang="en-US" dirty="0"/>
                  <a:t>In both models, c and a remain the same, but:</a:t>
                </a:r>
              </a:p>
              <a:p>
                <a:pPr marL="0" indent="0" algn="ctr">
                  <a:buNone/>
                </a:pP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𝑑</m:t>
                        </m:r>
                      </m:e>
                      <m:sub>
                        <m:r>
                          <a:rPr lang="en-US" b="0" i="1" smtClean="0">
                            <a:latin typeface="Cambria Math" charset="0"/>
                          </a:rPr>
                          <m:t>𝑖</m:t>
                        </m:r>
                      </m:sub>
                    </m:sSub>
                    <m:r>
                      <a:rPr lang="en-US" b="0" i="1" smtClean="0">
                        <a:latin typeface="Cambria Math" charset="0"/>
                      </a:rPr>
                      <m:t>=−</m:t>
                    </m:r>
                    <m:sSub>
                      <m:sSubPr>
                        <m:ctrlPr>
                          <a:rPr lang="en-US" b="0" i="1" smtClean="0">
                            <a:latin typeface="Cambria Math" panose="02040503050406030204" pitchFamily="18" charset="0"/>
                          </a:rPr>
                        </m:ctrlPr>
                      </m:sSubPr>
                      <m:e>
                        <m:r>
                          <a:rPr lang="en-US" b="0" i="1" smtClean="0">
                            <a:latin typeface="Cambria Math" charset="0"/>
                          </a:rPr>
                          <m:t>𝑎</m:t>
                        </m:r>
                      </m:e>
                      <m:sub>
                        <m:r>
                          <a:rPr lang="en-US" b="0" i="1" smtClean="0">
                            <a:latin typeface="Cambria Math" charset="0"/>
                          </a:rPr>
                          <m:t>𝑖</m:t>
                        </m:r>
                      </m:sub>
                    </m:sSub>
                    <m:r>
                      <a:rPr lang="en-US" b="0" i="1" smtClean="0">
                        <a:latin typeface="Cambria Math" charset="0"/>
                      </a:rPr>
                      <m:t>∗</m:t>
                    </m:r>
                    <m:sSub>
                      <m:sSubPr>
                        <m:ctrlPr>
                          <a:rPr lang="en-US" b="0" i="1" smtClean="0">
                            <a:latin typeface="Cambria Math" panose="02040503050406030204" pitchFamily="18" charset="0"/>
                          </a:rPr>
                        </m:ctrlPr>
                      </m:sSubPr>
                      <m:e>
                        <m:r>
                          <a:rPr lang="en-US" b="0" i="1" smtClean="0">
                            <a:latin typeface="Cambria Math" charset="0"/>
                          </a:rPr>
                          <m:t>𝑏</m:t>
                        </m:r>
                      </m:e>
                      <m:sub>
                        <m:r>
                          <a:rPr lang="en-US" b="0" i="1" smtClean="0">
                            <a:latin typeface="Cambria Math" charset="0"/>
                          </a:rPr>
                          <m:t>𝑖</m:t>
                        </m:r>
                      </m:sub>
                    </m:sSub>
                  </m:oMath>
                </a14:m>
                <a:r>
                  <a:rPr lang="en-US" dirty="0"/>
                  <a:t> or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𝑏</m:t>
                        </m:r>
                      </m:e>
                      <m:sub>
                        <m:r>
                          <a:rPr lang="en-US" b="0" i="1" smtClean="0">
                            <a:latin typeface="Cambria Math" charset="0"/>
                          </a:rPr>
                          <m:t>𝑖</m:t>
                        </m:r>
                      </m:sub>
                    </m:sSub>
                    <m:r>
                      <a:rPr lang="en-US" b="0" i="1" smtClean="0">
                        <a:latin typeface="Cambria Math"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charset="0"/>
                              </a:rPr>
                              <m:t>𝑑</m:t>
                            </m:r>
                          </m:e>
                          <m:sub>
                            <m:r>
                              <a:rPr lang="en-US" b="0" i="1" smtClean="0">
                                <a:latin typeface="Cambria Math" charset="0"/>
                              </a:rPr>
                              <m:t>𝑖</m:t>
                            </m:r>
                          </m:sub>
                        </m:sSub>
                      </m:num>
                      <m:den>
                        <m:sSub>
                          <m:sSubPr>
                            <m:ctrlPr>
                              <a:rPr lang="en-US" b="0" i="1" smtClean="0">
                                <a:latin typeface="Cambria Math" panose="02040503050406030204" pitchFamily="18" charset="0"/>
                              </a:rPr>
                            </m:ctrlPr>
                          </m:sSubPr>
                          <m:e>
                            <m:r>
                              <a:rPr lang="en-US" b="0" i="1" smtClean="0">
                                <a:latin typeface="Cambria Math" charset="0"/>
                              </a:rPr>
                              <m:t>𝑎</m:t>
                            </m:r>
                          </m:e>
                          <m:sub>
                            <m:r>
                              <a:rPr lang="en-US" b="0" i="1" smtClean="0">
                                <a:latin typeface="Cambria Math" charset="0"/>
                              </a:rPr>
                              <m:t>𝑖</m:t>
                            </m:r>
                          </m:sub>
                        </m:sSub>
                      </m:den>
                    </m:f>
                  </m:oMath>
                </a14:m>
                <a:endParaRPr lang="en-US" dirty="0"/>
              </a:p>
              <a:p>
                <a:r>
                  <a:rPr lang="en-US" dirty="0"/>
                  <a:t>Many IRT programs actually estimate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𝑑</m:t>
                        </m:r>
                      </m:e>
                      <m:sub>
                        <m:r>
                          <a:rPr lang="en-US" b="0" i="1" smtClean="0">
                            <a:latin typeface="Cambria Math" charset="0"/>
                          </a:rPr>
                          <m:t>𝑖</m:t>
                        </m:r>
                      </m:sub>
                    </m:sSub>
                  </m:oMath>
                </a14:m>
                <a:r>
                  <a:rPr lang="en-US" dirty="0"/>
                  <a:t> and then convert it to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𝑏</m:t>
                        </m:r>
                      </m:e>
                      <m:sub>
                        <m:r>
                          <a:rPr lang="en-US" b="0" i="1" smtClean="0">
                            <a:latin typeface="Cambria Math" charset="0"/>
                          </a:rPr>
                          <m:t>𝑖</m:t>
                        </m:r>
                      </m:sub>
                    </m:sSub>
                  </m:oMath>
                </a14:m>
                <a:r>
                  <a:rPr lang="en-US" dirty="0"/>
                  <a:t>.</a:t>
                </a:r>
              </a:p>
            </p:txBody>
          </p:sp>
        </mc:Choice>
        <mc:Fallback xmlns="">
          <p:sp>
            <p:nvSpPr>
              <p:cNvPr id="6" name="Content Placeholder 5"/>
              <p:cNvSpPr>
                <a:spLocks noGrp="1" noRot="1" noChangeAspect="1" noMove="1" noResize="1" noEditPoints="1" noAdjustHandles="1" noChangeArrowheads="1" noChangeShapeType="1" noTextEdit="1"/>
              </p:cNvSpPr>
              <p:nvPr>
                <p:ph idx="1"/>
              </p:nvPr>
            </p:nvSpPr>
            <p:spPr>
              <a:blipFill>
                <a:blip r:embed="rId2"/>
                <a:stretch>
                  <a:fillRect l="-603" t="-3216"/>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B350332D-20AF-6E48-AAF7-7192B397C3CB}"/>
              </a:ext>
            </a:extLst>
          </p:cNvPr>
          <p:cNvSpPr>
            <a:spLocks noGrp="1"/>
          </p:cNvSpPr>
          <p:nvPr>
            <p:ph type="sldNum" sz="quarter" idx="12"/>
          </p:nvPr>
        </p:nvSpPr>
        <p:spPr/>
        <p:txBody>
          <a:bodyPr/>
          <a:lstStyle/>
          <a:p>
            <a:fld id="{0B97A0ED-0713-854E-AE67-C1B678B4A72A}" type="slidenum">
              <a:rPr lang="en-US" smtClean="0"/>
              <a:t>46</a:t>
            </a:fld>
            <a:endParaRPr lang="en-US"/>
          </a:p>
        </p:txBody>
      </p:sp>
    </p:spTree>
    <p:extLst>
      <p:ext uri="{BB962C8B-B14F-4D97-AF65-F5344CB8AC3E}">
        <p14:creationId xmlns:p14="http://schemas.microsoft.com/office/powerpoint/2010/main" val="47928467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1" dirty="0"/>
              <a:t>IRT Model Properties and Assumptions</a:t>
            </a:r>
          </a:p>
        </p:txBody>
      </p:sp>
      <p:sp>
        <p:nvSpPr>
          <p:cNvPr id="5" name="Text Placeholder 4"/>
          <p:cNvSpPr>
            <a:spLocks noGrp="1"/>
          </p:cNvSpPr>
          <p:nvPr>
            <p:ph type="body" idx="1"/>
          </p:nvPr>
        </p:nvSpPr>
        <p:spPr/>
        <p:txBody>
          <a:bodyPr/>
          <a:lstStyle/>
          <a:p>
            <a:endParaRPr lang="en-US"/>
          </a:p>
        </p:txBody>
      </p:sp>
      <p:sp>
        <p:nvSpPr>
          <p:cNvPr id="2" name="Slide Number Placeholder 1">
            <a:extLst>
              <a:ext uri="{FF2B5EF4-FFF2-40B4-BE49-F238E27FC236}">
                <a16:creationId xmlns:a16="http://schemas.microsoft.com/office/drawing/2014/main" id="{7D361ACB-2D92-6443-919D-D8FE461CC9B1}"/>
              </a:ext>
            </a:extLst>
          </p:cNvPr>
          <p:cNvSpPr>
            <a:spLocks noGrp="1"/>
          </p:cNvSpPr>
          <p:nvPr>
            <p:ph type="sldNum" sz="quarter" idx="12"/>
          </p:nvPr>
        </p:nvSpPr>
        <p:spPr/>
        <p:txBody>
          <a:bodyPr/>
          <a:lstStyle/>
          <a:p>
            <a:fld id="{0B97A0ED-0713-854E-AE67-C1B678B4A72A}" type="slidenum">
              <a:rPr lang="en-US" smtClean="0"/>
              <a:t>47</a:t>
            </a:fld>
            <a:endParaRPr lang="en-US"/>
          </a:p>
        </p:txBody>
      </p:sp>
    </p:spTree>
    <p:extLst>
      <p:ext uri="{BB962C8B-B14F-4D97-AF65-F5344CB8AC3E}">
        <p14:creationId xmlns:p14="http://schemas.microsoft.com/office/powerpoint/2010/main" val="58542230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Title 1"/>
          <p:cNvSpPr>
            <a:spLocks noGrp="1"/>
          </p:cNvSpPr>
          <p:nvPr>
            <p:ph type="title"/>
          </p:nvPr>
        </p:nvSpPr>
        <p:spPr/>
        <p:txBody>
          <a:bodyPr>
            <a:normAutofit/>
          </a:bodyPr>
          <a:lstStyle/>
          <a:p>
            <a:pPr eaLnBrk="1" hangingPunct="1"/>
            <a:r>
              <a:rPr lang="en-US" sz="4000" b="1" dirty="0">
                <a:cs typeface="Calibri"/>
              </a:rPr>
              <a:t>IRT Model Assumptions and Properties</a:t>
            </a:r>
          </a:p>
        </p:txBody>
      </p:sp>
      <mc:AlternateContent xmlns:mc="http://schemas.openxmlformats.org/markup-compatibility/2006" xmlns:a14="http://schemas.microsoft.com/office/drawing/2010/main">
        <mc:Choice Requires="a14">
          <p:sp>
            <p:nvSpPr>
              <p:cNvPr id="21508" name="Content Placeholder 2"/>
              <p:cNvSpPr>
                <a:spLocks noGrp="1"/>
              </p:cNvSpPr>
              <p:nvPr>
                <p:ph idx="1"/>
              </p:nvPr>
            </p:nvSpPr>
            <p:spPr/>
            <p:txBody>
              <a:bodyPr>
                <a:normAutofit lnSpcReduction="10000"/>
              </a:bodyPr>
              <a:lstStyle/>
              <a:p>
                <a:pPr eaLnBrk="1" hangingPunct="1">
                  <a:buFontTx/>
                  <a:buNone/>
                </a:pPr>
                <a:r>
                  <a:rPr lang="en-US" sz="2000" b="1" dirty="0">
                    <a:cs typeface="Calibri"/>
                  </a:rPr>
                  <a:t>Assumptions</a:t>
                </a:r>
              </a:p>
              <a:p>
                <a:r>
                  <a:rPr lang="en-US" sz="2000" u="sng" dirty="0">
                    <a:cs typeface="Calibri"/>
                  </a:rPr>
                  <a:t>Local Independence</a:t>
                </a:r>
                <a:r>
                  <a:rPr lang="en-US" sz="2000" dirty="0">
                    <a:cs typeface="Calibri"/>
                  </a:rPr>
                  <a:t>: Conditional on latent variable, item responses are statistically independent.</a:t>
                </a:r>
                <a:endParaRPr lang="en-US" sz="2000" u="sng" dirty="0">
                  <a:cs typeface="Calibri"/>
                </a:endParaRPr>
              </a:p>
              <a:p>
                <a:pPr lvl="1"/>
                <a:r>
                  <a:rPr lang="en-US" sz="1800" u="sng" dirty="0">
                    <a:cs typeface="Calibri"/>
                  </a:rPr>
                  <a:t>Appropriate dimensionality</a:t>
                </a:r>
                <a:r>
                  <a:rPr lang="en-US" sz="1800" dirty="0">
                    <a:cs typeface="Calibri"/>
                  </a:rPr>
                  <a:t>: For now, we assume the test only measures one dimension. Important assumption is that our model contains the </a:t>
                </a:r>
                <a:r>
                  <a:rPr lang="en-US" sz="1800" b="1" u="sng" dirty="0">
                    <a:cs typeface="Calibri"/>
                  </a:rPr>
                  <a:t>appropriate</a:t>
                </a:r>
                <a:r>
                  <a:rPr lang="en-US" sz="1800" dirty="0">
                    <a:cs typeface="Calibri"/>
                  </a:rPr>
                  <a:t> number of dimensions.</a:t>
                </a:r>
              </a:p>
              <a:p>
                <a:pPr eaLnBrk="1" hangingPunct="1"/>
                <a:r>
                  <a:rPr lang="en-US" sz="2000" u="sng" dirty="0">
                    <a:cs typeface="Calibri"/>
                  </a:rPr>
                  <a:t>Functional Form</a:t>
                </a:r>
                <a:r>
                  <a:rPr lang="en-US" sz="2000" dirty="0">
                    <a:cs typeface="Calibri"/>
                  </a:rPr>
                  <a:t>: Parameterization (shape) of item response function.</a:t>
                </a:r>
              </a:p>
              <a:p>
                <a:pPr eaLnBrk="1" hangingPunct="1"/>
                <a:r>
                  <a:rPr lang="en-US" sz="2000" u="sng" dirty="0">
                    <a:cs typeface="Calibri"/>
                  </a:rPr>
                  <a:t>Continuous quantity</a:t>
                </a:r>
                <a:r>
                  <a:rPr lang="en-US" sz="2000" dirty="0">
                    <a:cs typeface="Calibri"/>
                  </a:rPr>
                  <a:t>: The latent variable </a:t>
                </a:r>
                <a14:m>
                  <m:oMath xmlns:m="http://schemas.openxmlformats.org/officeDocument/2006/math">
                    <m:r>
                      <a:rPr lang="en-US" sz="2000" b="0" i="1" dirty="0">
                        <a:latin typeface="Cambria Math" panose="02040503050406030204" pitchFamily="18" charset="0"/>
                        <a:cs typeface="Calibri"/>
                      </a:rPr>
                      <m:t>𝜃</m:t>
                    </m:r>
                  </m:oMath>
                </a14:m>
                <a:r>
                  <a:rPr lang="en-US" sz="2000" dirty="0">
                    <a:cs typeface="Calibri"/>
                  </a:rPr>
                  <a:t> is a measurable continuous quantity. [rarely made explicit]</a:t>
                </a:r>
              </a:p>
              <a:p>
                <a:pPr eaLnBrk="1" hangingPunct="1">
                  <a:buFontTx/>
                  <a:buNone/>
                </a:pPr>
                <a:r>
                  <a:rPr lang="en-US" sz="2000" b="1" dirty="0">
                    <a:cs typeface="Calibri"/>
                  </a:rPr>
                  <a:t>Properties</a:t>
                </a:r>
                <a:endParaRPr lang="en-US" sz="2000" u="sng" dirty="0">
                  <a:cs typeface="Calibri"/>
                </a:endParaRPr>
              </a:p>
              <a:p>
                <a:pPr eaLnBrk="1" hangingPunct="1"/>
                <a:r>
                  <a:rPr lang="en-US" sz="2000" u="sng" dirty="0">
                    <a:cs typeface="Calibri"/>
                  </a:rPr>
                  <a:t>Parameter Invariance</a:t>
                </a:r>
                <a:r>
                  <a:rPr lang="en-US" sz="2000" dirty="0">
                    <a:cs typeface="Calibri"/>
                  </a:rPr>
                  <a:t>: If the model fits, item &amp; person parameters should be the same regardless of the group of persons &amp; items used to estimate them. Note: This is not technically an </a:t>
                </a:r>
                <a:r>
                  <a:rPr lang="en-US" sz="2000" i="1" dirty="0">
                    <a:cs typeface="Calibri"/>
                  </a:rPr>
                  <a:t>assumption</a:t>
                </a:r>
                <a:r>
                  <a:rPr lang="en-US" sz="2000" dirty="0">
                    <a:cs typeface="Calibri"/>
                  </a:rPr>
                  <a:t> of the model. It is a </a:t>
                </a:r>
                <a:r>
                  <a:rPr lang="en-US" sz="2000" i="1" dirty="0">
                    <a:cs typeface="Calibri"/>
                  </a:rPr>
                  <a:t>property</a:t>
                </a:r>
                <a:r>
                  <a:rPr lang="en-US" sz="2000" dirty="0">
                    <a:cs typeface="Calibri"/>
                  </a:rPr>
                  <a:t> if the model fits the data.</a:t>
                </a:r>
              </a:p>
              <a:p>
                <a:pPr eaLnBrk="1" hangingPunct="1"/>
                <a:r>
                  <a:rPr lang="en-US" sz="2000" u="sng" dirty="0">
                    <a:cs typeface="Calibri"/>
                  </a:rPr>
                  <a:t>Scale Indeterminacy</a:t>
                </a:r>
                <a:r>
                  <a:rPr lang="en-US" sz="2000" dirty="0">
                    <a:cs typeface="Calibri"/>
                  </a:rPr>
                  <a:t>: The </a:t>
                </a:r>
                <a:r>
                  <a:rPr lang="en-US" sz="2000" dirty="0" err="1">
                    <a:cs typeface="Calibri"/>
                  </a:rPr>
                  <a:t>logit</a:t>
                </a:r>
                <a:r>
                  <a:rPr lang="en-US" sz="2000" dirty="0">
                    <a:cs typeface="Calibri"/>
                  </a:rPr>
                  <a:t> scale is only identified up to a linear transformation. This means it needs to be “anchored”. </a:t>
                </a:r>
                <a:endParaRPr lang="en-US" sz="2400" dirty="0"/>
              </a:p>
            </p:txBody>
          </p:sp>
        </mc:Choice>
        <mc:Fallback xmlns="">
          <p:sp>
            <p:nvSpPr>
              <p:cNvPr id="21508" name="Content Placeholder 2"/>
              <p:cNvSpPr>
                <a:spLocks noGrp="1" noRot="1" noChangeAspect="1" noMove="1" noResize="1" noEditPoints="1" noAdjustHandles="1" noChangeArrowheads="1" noChangeShapeType="1" noTextEdit="1"/>
              </p:cNvSpPr>
              <p:nvPr>
                <p:ph idx="1"/>
              </p:nvPr>
            </p:nvSpPr>
            <p:spPr>
              <a:blipFill>
                <a:blip r:embed="rId3"/>
                <a:stretch>
                  <a:fillRect l="-603" t="-2339"/>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091FC767-2D3C-2D47-97BC-B5A00BD5E0EA}"/>
              </a:ext>
            </a:extLst>
          </p:cNvPr>
          <p:cNvSpPr>
            <a:spLocks noGrp="1"/>
          </p:cNvSpPr>
          <p:nvPr>
            <p:ph type="sldNum" sz="quarter" idx="12"/>
          </p:nvPr>
        </p:nvSpPr>
        <p:spPr/>
        <p:txBody>
          <a:bodyPr/>
          <a:lstStyle/>
          <a:p>
            <a:fld id="{0B97A0ED-0713-854E-AE67-C1B678B4A72A}" type="slidenum">
              <a:rPr lang="en-US" smtClean="0"/>
              <a:t>48</a:t>
            </a:fld>
            <a:endParaRPr lang="en-US"/>
          </a:p>
        </p:txBody>
      </p:sp>
    </p:spTree>
    <p:extLst>
      <p:ext uri="{BB962C8B-B14F-4D97-AF65-F5344CB8AC3E}">
        <p14:creationId xmlns:p14="http://schemas.microsoft.com/office/powerpoint/2010/main" val="175976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50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508">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1508">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1508">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1508">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1508">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1508">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1508">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08"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Assumption of Local Independence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lnSpcReduction="10000"/>
              </a:bodyPr>
              <a:lstStyle/>
              <a:p>
                <a:r>
                  <a:rPr lang="en-US" dirty="0"/>
                  <a:t>We assume that item responses are independent, conditional on the latent variable theta.</a:t>
                </a:r>
              </a:p>
              <a:p>
                <a:r>
                  <a:rPr lang="en-US" dirty="0"/>
                  <a:t>Put differently, the </a:t>
                </a:r>
                <a:r>
                  <a:rPr lang="en-US" b="1" u="sng" dirty="0"/>
                  <a:t>only</a:t>
                </a:r>
                <a:r>
                  <a:rPr lang="en-US" dirty="0"/>
                  <a:t> reason item responses are correlated is due to their dependence on theta.</a:t>
                </a:r>
              </a:p>
              <a:p>
                <a:pPr lvl="1"/>
                <a:r>
                  <a:rPr lang="en-US" dirty="0"/>
                  <a:t>This is the same assumption made in factor analysis.</a:t>
                </a:r>
              </a:p>
              <a:p>
                <a:pPr lvl="1"/>
                <a:r>
                  <a:rPr lang="en-US" dirty="0"/>
                  <a:t>For multidimensional IRT or factor models, we assume item responses are independent conditional on all dimensions of theta included in the model.</a:t>
                </a:r>
              </a:p>
              <a:p>
                <a:r>
                  <a:rPr lang="en-US" dirty="0"/>
                  <a:t>This gets us the very important result that:</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charset="0"/>
                        </a:rPr>
                        <m:t>𝑃</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charset="0"/>
                                </a:rPr>
                                <m:t>𝑋</m:t>
                              </m:r>
                            </m:e>
                            <m:sub>
                              <m:r>
                                <a:rPr lang="en-US" b="0" i="1" smtClean="0">
                                  <a:latin typeface="Cambria Math" charset="0"/>
                                </a:rPr>
                                <m:t>1</m:t>
                              </m:r>
                              <m:r>
                                <a:rPr lang="en-US" b="0" i="1" smtClean="0">
                                  <a:latin typeface="Cambria Math" charset="0"/>
                                </a:rPr>
                                <m:t>𝑝</m:t>
                              </m:r>
                            </m:sub>
                          </m:sSub>
                          <m:r>
                            <a:rPr lang="en-US" b="0" i="1" smtClean="0">
                              <a:latin typeface="Cambria Math" charset="0"/>
                            </a:rPr>
                            <m:t>=1 &amp;</m:t>
                          </m:r>
                          <m:sSub>
                            <m:sSubPr>
                              <m:ctrlPr>
                                <a:rPr lang="en-US" b="0" i="1" smtClean="0">
                                  <a:latin typeface="Cambria Math" panose="02040503050406030204" pitchFamily="18" charset="0"/>
                                </a:rPr>
                              </m:ctrlPr>
                            </m:sSubPr>
                            <m:e>
                              <m:r>
                                <a:rPr lang="en-US" b="0" i="1" smtClean="0">
                                  <a:latin typeface="Cambria Math" charset="0"/>
                                </a:rPr>
                                <m:t>𝑋</m:t>
                              </m:r>
                            </m:e>
                            <m:sub>
                              <m:r>
                                <a:rPr lang="en-US" b="0" i="1" smtClean="0">
                                  <a:latin typeface="Cambria Math" charset="0"/>
                                </a:rPr>
                                <m:t>2</m:t>
                              </m:r>
                              <m:r>
                                <a:rPr lang="en-US" b="0" i="1" smtClean="0">
                                  <a:latin typeface="Cambria Math" charset="0"/>
                                </a:rPr>
                                <m:t>𝑝</m:t>
                              </m:r>
                            </m:sub>
                          </m:sSub>
                          <m:r>
                            <a:rPr lang="en-US" b="0" i="1" smtClean="0">
                              <a:latin typeface="Cambria Math" charset="0"/>
                            </a:rPr>
                            <m:t>=1│</m:t>
                          </m:r>
                          <m:sSub>
                            <m:sSubPr>
                              <m:ctrlPr>
                                <a:rPr lang="en-US" b="0" i="1" smtClean="0">
                                  <a:latin typeface="Cambria Math" panose="02040503050406030204" pitchFamily="18" charset="0"/>
                                </a:rPr>
                              </m:ctrlPr>
                            </m:sSubPr>
                            <m:e>
                              <m:r>
                                <a:rPr lang="en-US" b="0" i="1" smtClean="0">
                                  <a:latin typeface="Cambria Math" charset="0"/>
                                </a:rPr>
                                <m:t>𝜃</m:t>
                              </m:r>
                            </m:e>
                            <m:sub>
                              <m:r>
                                <a:rPr lang="en-US" b="0" i="1" smtClean="0">
                                  <a:latin typeface="Cambria Math" charset="0"/>
                                </a:rPr>
                                <m:t>𝑝</m:t>
                              </m:r>
                            </m:sub>
                          </m:sSub>
                        </m:e>
                      </m:d>
                      <m:r>
                        <a:rPr lang="en-US" b="0" i="1" smtClean="0">
                          <a:latin typeface="Cambria Math" charset="0"/>
                        </a:rPr>
                        <m:t>=</m:t>
                      </m:r>
                      <m:r>
                        <a:rPr lang="en-US" b="0" i="1" smtClean="0">
                          <a:latin typeface="Cambria Math" charset="0"/>
                        </a:rPr>
                        <m:t>𝑃</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charset="0"/>
                                </a:rPr>
                                <m:t>𝑋</m:t>
                              </m:r>
                            </m:e>
                            <m:sub>
                              <m:r>
                                <a:rPr lang="en-US" b="0" i="1" smtClean="0">
                                  <a:latin typeface="Cambria Math" charset="0"/>
                                </a:rPr>
                                <m:t>1</m:t>
                              </m:r>
                              <m:r>
                                <a:rPr lang="en-US" b="0" i="1" smtClean="0">
                                  <a:latin typeface="Cambria Math" charset="0"/>
                                </a:rPr>
                                <m:t>𝑝</m:t>
                              </m:r>
                            </m:sub>
                          </m:sSub>
                          <m:r>
                            <a:rPr lang="en-US" b="0" i="1" smtClean="0">
                              <a:latin typeface="Cambria Math" charset="0"/>
                            </a:rPr>
                            <m:t>=1</m:t>
                          </m:r>
                        </m:e>
                        <m:e>
                          <m:sSub>
                            <m:sSubPr>
                              <m:ctrlPr>
                                <a:rPr lang="en-US" b="0" i="1" smtClean="0">
                                  <a:latin typeface="Cambria Math" panose="02040503050406030204" pitchFamily="18" charset="0"/>
                                </a:rPr>
                              </m:ctrlPr>
                            </m:sSubPr>
                            <m:e>
                              <m:r>
                                <a:rPr lang="en-US" b="0" i="1" smtClean="0">
                                  <a:latin typeface="Cambria Math" charset="0"/>
                                </a:rPr>
                                <m:t>𝜃</m:t>
                              </m:r>
                            </m:e>
                            <m:sub>
                              <m:r>
                                <a:rPr lang="en-US" b="0" i="1" smtClean="0">
                                  <a:latin typeface="Cambria Math" charset="0"/>
                                </a:rPr>
                                <m:t>𝑝</m:t>
                              </m:r>
                            </m:sub>
                          </m:sSub>
                        </m:e>
                      </m:d>
                      <m:r>
                        <a:rPr lang="en-US" b="0" i="1" smtClean="0">
                          <a:latin typeface="Cambria Math" charset="0"/>
                        </a:rPr>
                        <m:t>∗</m:t>
                      </m:r>
                      <m:r>
                        <a:rPr lang="en-US" b="0" i="1" smtClean="0">
                          <a:latin typeface="Cambria Math" charset="0"/>
                        </a:rPr>
                        <m:t>𝑃</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charset="0"/>
                                </a:rPr>
                                <m:t>𝑋</m:t>
                              </m:r>
                            </m:e>
                            <m:sub>
                              <m:r>
                                <a:rPr lang="en-US" b="0" i="1" smtClean="0">
                                  <a:latin typeface="Cambria Math" charset="0"/>
                                </a:rPr>
                                <m:t>2</m:t>
                              </m:r>
                              <m:r>
                                <a:rPr lang="en-US" b="0" i="1" smtClean="0">
                                  <a:latin typeface="Cambria Math" charset="0"/>
                                </a:rPr>
                                <m:t>𝑝</m:t>
                              </m:r>
                            </m:sub>
                          </m:sSub>
                          <m:r>
                            <a:rPr lang="en-US" b="0" i="1" smtClean="0">
                              <a:latin typeface="Cambria Math" charset="0"/>
                            </a:rPr>
                            <m:t>=1</m:t>
                          </m:r>
                        </m:e>
                        <m:e>
                          <m:sSub>
                            <m:sSubPr>
                              <m:ctrlPr>
                                <a:rPr lang="en-US" b="0" i="1" smtClean="0">
                                  <a:latin typeface="Cambria Math" panose="02040503050406030204" pitchFamily="18" charset="0"/>
                                </a:rPr>
                              </m:ctrlPr>
                            </m:sSubPr>
                            <m:e>
                              <m:r>
                                <a:rPr lang="en-US" b="0" i="1" smtClean="0">
                                  <a:latin typeface="Cambria Math" charset="0"/>
                                </a:rPr>
                                <m:t>𝜃</m:t>
                              </m:r>
                            </m:e>
                            <m:sub>
                              <m:r>
                                <a:rPr lang="en-US" b="0" i="1" smtClean="0">
                                  <a:latin typeface="Cambria Math" charset="0"/>
                                </a:rPr>
                                <m:t>𝑝</m:t>
                              </m:r>
                            </m:sub>
                          </m:sSub>
                        </m:e>
                      </m:d>
                    </m:oMath>
                  </m:oMathPara>
                </a14:m>
                <a:endParaRPr lang="en-US" dirty="0"/>
              </a:p>
              <a:p>
                <a:r>
                  <a:rPr lang="en-US" dirty="0"/>
                  <a:t>What might cause violations of local independence?</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086" t="-3198"/>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C91C8192-3E1A-5741-A66A-CB41A420236C}"/>
              </a:ext>
            </a:extLst>
          </p:cNvPr>
          <p:cNvSpPr>
            <a:spLocks noGrp="1"/>
          </p:cNvSpPr>
          <p:nvPr>
            <p:ph type="sldNum" sz="quarter" idx="12"/>
          </p:nvPr>
        </p:nvSpPr>
        <p:spPr/>
        <p:txBody>
          <a:bodyPr/>
          <a:lstStyle/>
          <a:p>
            <a:fld id="{0B97A0ED-0713-854E-AE67-C1B678B4A72A}" type="slidenum">
              <a:rPr lang="en-US" smtClean="0"/>
              <a:t>49</a:t>
            </a:fld>
            <a:endParaRPr lang="en-US"/>
          </a:p>
        </p:txBody>
      </p:sp>
    </p:spTree>
    <p:extLst>
      <p:ext uri="{BB962C8B-B14F-4D97-AF65-F5344CB8AC3E}">
        <p14:creationId xmlns:p14="http://schemas.microsoft.com/office/powerpoint/2010/main" val="19981337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7E395B-D258-6B41-A3BC-CB37CA062B5F}"/>
              </a:ext>
            </a:extLst>
          </p:cNvPr>
          <p:cNvSpPr>
            <a:spLocks noGrp="1"/>
          </p:cNvSpPr>
          <p:nvPr>
            <p:ph type="title"/>
          </p:nvPr>
        </p:nvSpPr>
        <p:spPr/>
        <p:txBody>
          <a:bodyPr/>
          <a:lstStyle/>
          <a:p>
            <a:r>
              <a:rPr lang="en-US" b="1" dirty="0"/>
              <a:t>Outline of Slides that Follow</a:t>
            </a:r>
          </a:p>
        </p:txBody>
      </p:sp>
      <p:sp>
        <p:nvSpPr>
          <p:cNvPr id="3" name="Content Placeholder 2">
            <a:extLst>
              <a:ext uri="{FF2B5EF4-FFF2-40B4-BE49-F238E27FC236}">
                <a16:creationId xmlns:a16="http://schemas.microsoft.com/office/drawing/2014/main" id="{5659C732-F4BA-104C-9CB8-351EC73BACF5}"/>
              </a:ext>
            </a:extLst>
          </p:cNvPr>
          <p:cNvSpPr>
            <a:spLocks noGrp="1"/>
          </p:cNvSpPr>
          <p:nvPr>
            <p:ph idx="1"/>
          </p:nvPr>
        </p:nvSpPr>
        <p:spPr/>
        <p:txBody>
          <a:bodyPr>
            <a:normAutofit/>
          </a:bodyPr>
          <a:lstStyle/>
          <a:p>
            <a:r>
              <a:rPr lang="en-US" dirty="0"/>
              <a:t>Lord’s Derivation of the 2PNO Item Response Function</a:t>
            </a:r>
          </a:p>
          <a:p>
            <a:r>
              <a:rPr lang="en-US" dirty="0"/>
              <a:t>Logistic vs. Normal Distributions</a:t>
            </a:r>
          </a:p>
          <a:p>
            <a:r>
              <a:rPr lang="en-US" dirty="0"/>
              <a:t>Interpreting ICCs for 1/2/3PL IRT Models</a:t>
            </a:r>
          </a:p>
          <a:p>
            <a:r>
              <a:rPr lang="en-US" dirty="0"/>
              <a:t>IRT Model Assumptions and Properties</a:t>
            </a:r>
          </a:p>
          <a:p>
            <a:r>
              <a:rPr lang="en-US" dirty="0"/>
              <a:t>Using </a:t>
            </a:r>
            <a:r>
              <a:rPr lang="en-US" dirty="0">
                <a:latin typeface="Courier" pitchFamily="2" charset="0"/>
              </a:rPr>
              <a:t>mirt</a:t>
            </a:r>
            <a:r>
              <a:rPr lang="en-US" dirty="0"/>
              <a:t> package with motivating data</a:t>
            </a:r>
          </a:p>
          <a:p>
            <a:r>
              <a:rPr lang="en-US" dirty="0"/>
              <a:t>Optional Practice: Calculating Probabilities from ICCs</a:t>
            </a:r>
          </a:p>
          <a:p>
            <a:r>
              <a:rPr lang="en-US" dirty="0"/>
              <a:t>Test Characteristic Curves</a:t>
            </a:r>
          </a:p>
          <a:p>
            <a:r>
              <a:rPr lang="en-US" dirty="0"/>
              <a:t>Test and Item Information</a:t>
            </a:r>
          </a:p>
        </p:txBody>
      </p:sp>
      <p:sp>
        <p:nvSpPr>
          <p:cNvPr id="5" name="Slide Number Placeholder 4">
            <a:extLst>
              <a:ext uri="{FF2B5EF4-FFF2-40B4-BE49-F238E27FC236}">
                <a16:creationId xmlns:a16="http://schemas.microsoft.com/office/drawing/2014/main" id="{ABC771F6-B4CC-264C-BF18-0B0FBC19BD32}"/>
              </a:ext>
            </a:extLst>
          </p:cNvPr>
          <p:cNvSpPr>
            <a:spLocks noGrp="1"/>
          </p:cNvSpPr>
          <p:nvPr>
            <p:ph type="sldNum" sz="quarter" idx="12"/>
          </p:nvPr>
        </p:nvSpPr>
        <p:spPr/>
        <p:txBody>
          <a:bodyPr/>
          <a:lstStyle/>
          <a:p>
            <a:fld id="{0B97A0ED-0713-854E-AE67-C1B678B4A72A}" type="slidenum">
              <a:rPr lang="en-US" smtClean="0"/>
              <a:t>5</a:t>
            </a:fld>
            <a:endParaRPr lang="en-US"/>
          </a:p>
        </p:txBody>
      </p:sp>
    </p:spTree>
    <p:extLst>
      <p:ext uri="{BB962C8B-B14F-4D97-AF65-F5344CB8AC3E}">
        <p14:creationId xmlns:p14="http://schemas.microsoft.com/office/powerpoint/2010/main" val="396210843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b="1" dirty="0"/>
              <a:t>Quick Aside: Useful Probability Rules</a:t>
            </a:r>
          </a:p>
        </p:txBody>
      </p:sp>
      <mc:AlternateContent xmlns:mc="http://schemas.openxmlformats.org/markup-compatibility/2006" xmlns:a14="http://schemas.microsoft.com/office/drawing/2010/main">
        <mc:Choice Requires="a14">
          <p:sp>
            <p:nvSpPr>
              <p:cNvPr id="6" name="Content Placeholder 5"/>
              <p:cNvSpPr>
                <a:spLocks noGrp="1"/>
              </p:cNvSpPr>
              <p:nvPr>
                <p:ph idx="1"/>
              </p:nvPr>
            </p:nvSpPr>
            <p:spPr/>
            <p:txBody>
              <a:bodyPr/>
              <a:lstStyle/>
              <a:p>
                <a14:m>
                  <m:oMath xmlns:m="http://schemas.openxmlformats.org/officeDocument/2006/math">
                    <m:r>
                      <a:rPr lang="en-US" b="0" i="1" smtClean="0">
                        <a:latin typeface="Cambria Math" charset="0"/>
                      </a:rPr>
                      <m:t>𝑃</m:t>
                    </m:r>
                    <m:d>
                      <m:dPr>
                        <m:ctrlPr>
                          <a:rPr lang="en-US" b="0" i="1" smtClean="0">
                            <a:latin typeface="Cambria Math" panose="02040503050406030204" pitchFamily="18" charset="0"/>
                          </a:rPr>
                        </m:ctrlPr>
                      </m:dPr>
                      <m:e>
                        <m:r>
                          <a:rPr lang="en-US" b="0" i="1" smtClean="0">
                            <a:latin typeface="Cambria Math" charset="0"/>
                          </a:rPr>
                          <m:t>𝐴</m:t>
                        </m:r>
                      </m:e>
                    </m:d>
                    <m:r>
                      <a:rPr lang="en-US" b="0" i="1" smtClean="0">
                        <a:latin typeface="Cambria Math" charset="0"/>
                      </a:rPr>
                      <m:t>=1−</m:t>
                    </m:r>
                    <m:r>
                      <a:rPr lang="en-US" b="0" i="1" smtClean="0">
                        <a:latin typeface="Cambria Math" charset="0"/>
                      </a:rPr>
                      <m:t>𝑃</m:t>
                    </m:r>
                    <m:d>
                      <m:dPr>
                        <m:ctrlPr>
                          <a:rPr lang="en-US" b="0" i="1" smtClean="0">
                            <a:latin typeface="Cambria Math" panose="02040503050406030204" pitchFamily="18" charset="0"/>
                          </a:rPr>
                        </m:ctrlPr>
                      </m:dPr>
                      <m:e>
                        <m:r>
                          <a:rPr lang="en-US" b="0" i="1" smtClean="0">
                            <a:latin typeface="Cambria Math" charset="0"/>
                          </a:rPr>
                          <m:t>~</m:t>
                        </m:r>
                        <m:r>
                          <a:rPr lang="en-US" b="0" i="1" smtClean="0">
                            <a:latin typeface="Cambria Math" charset="0"/>
                          </a:rPr>
                          <m:t>𝐴</m:t>
                        </m:r>
                      </m:e>
                    </m:d>
                  </m:oMath>
                </a14:m>
                <a:r>
                  <a:rPr lang="en-US" dirty="0"/>
                  <a:t> (probability of A is 1 minus the probability of A not happening)</a:t>
                </a:r>
              </a:p>
              <a:p>
                <a14:m>
                  <m:oMath xmlns:m="http://schemas.openxmlformats.org/officeDocument/2006/math">
                    <m:r>
                      <a:rPr lang="en-US" b="0" i="1" smtClean="0">
                        <a:latin typeface="Cambria Math" charset="0"/>
                      </a:rPr>
                      <m:t>𝑃</m:t>
                    </m:r>
                    <m:d>
                      <m:dPr>
                        <m:ctrlPr>
                          <a:rPr lang="en-US" b="0" i="1" smtClean="0">
                            <a:latin typeface="Cambria Math" panose="02040503050406030204" pitchFamily="18" charset="0"/>
                          </a:rPr>
                        </m:ctrlPr>
                      </m:dPr>
                      <m:e>
                        <m:r>
                          <a:rPr lang="en-US" b="0" i="1" smtClean="0">
                            <a:latin typeface="Cambria Math" charset="0"/>
                          </a:rPr>
                          <m:t>𝐴</m:t>
                        </m:r>
                        <m:r>
                          <a:rPr lang="en-US" b="0" i="1" smtClean="0">
                            <a:latin typeface="Cambria Math" charset="0"/>
                          </a:rPr>
                          <m:t>&amp;</m:t>
                        </m:r>
                        <m:r>
                          <a:rPr lang="en-US" b="0" i="1" smtClean="0">
                            <a:latin typeface="Cambria Math" charset="0"/>
                          </a:rPr>
                          <m:t>𝐵</m:t>
                        </m:r>
                      </m:e>
                    </m:d>
                    <m:r>
                      <a:rPr lang="en-US" b="0" i="1" smtClean="0">
                        <a:latin typeface="Cambria Math" charset="0"/>
                      </a:rPr>
                      <m:t>=</m:t>
                    </m:r>
                    <m:r>
                      <a:rPr lang="en-US" b="0" i="1" smtClean="0">
                        <a:latin typeface="Cambria Math" charset="0"/>
                      </a:rPr>
                      <m:t>𝑃</m:t>
                    </m:r>
                    <m:d>
                      <m:dPr>
                        <m:ctrlPr>
                          <a:rPr lang="en-US" b="0" i="1" smtClean="0">
                            <a:latin typeface="Cambria Math" panose="02040503050406030204" pitchFamily="18" charset="0"/>
                          </a:rPr>
                        </m:ctrlPr>
                      </m:dPr>
                      <m:e>
                        <m:r>
                          <a:rPr lang="en-US" b="0" i="1" smtClean="0">
                            <a:latin typeface="Cambria Math" charset="0"/>
                          </a:rPr>
                          <m:t>𝐴</m:t>
                        </m:r>
                      </m:e>
                    </m:d>
                    <m:r>
                      <a:rPr lang="en-US" b="0" i="1" smtClean="0">
                        <a:latin typeface="Cambria Math" charset="0"/>
                      </a:rPr>
                      <m:t>∗</m:t>
                    </m:r>
                    <m:r>
                      <a:rPr lang="en-US" b="0" i="1" smtClean="0">
                        <a:latin typeface="Cambria Math" charset="0"/>
                      </a:rPr>
                      <m:t>𝑃</m:t>
                    </m:r>
                    <m:d>
                      <m:dPr>
                        <m:ctrlPr>
                          <a:rPr lang="en-US" b="0" i="1" smtClean="0">
                            <a:latin typeface="Cambria Math" panose="02040503050406030204" pitchFamily="18" charset="0"/>
                          </a:rPr>
                        </m:ctrlPr>
                      </m:dPr>
                      <m:e>
                        <m:r>
                          <a:rPr lang="en-US" b="0" i="1" smtClean="0">
                            <a:latin typeface="Cambria Math" charset="0"/>
                          </a:rPr>
                          <m:t>𝐵</m:t>
                        </m:r>
                      </m:e>
                    </m:d>
                  </m:oMath>
                </a14:m>
                <a:r>
                  <a:rPr lang="en-US" dirty="0"/>
                  <a:t>, when A and B are independent.</a:t>
                </a:r>
              </a:p>
              <a:p>
                <a:pPr lvl="1"/>
                <a:r>
                  <a:rPr lang="en-US" dirty="0"/>
                  <a:t>This is referred to as the joint probability of A and B occurring.</a:t>
                </a:r>
              </a:p>
              <a:p>
                <a:pPr lvl="1"/>
                <a:r>
                  <a:rPr lang="en-US" dirty="0"/>
                  <a:t>This is where local independence comes in.</a:t>
                </a:r>
              </a:p>
              <a:p>
                <a14:m>
                  <m:oMath xmlns:m="http://schemas.openxmlformats.org/officeDocument/2006/math">
                    <m:r>
                      <a:rPr lang="en-US" b="0" i="1" smtClean="0">
                        <a:latin typeface="Cambria Math" charset="0"/>
                      </a:rPr>
                      <m:t>𝑃</m:t>
                    </m:r>
                    <m:d>
                      <m:dPr>
                        <m:ctrlPr>
                          <a:rPr lang="en-US" b="0" i="1" smtClean="0">
                            <a:latin typeface="Cambria Math" panose="02040503050406030204" pitchFamily="18" charset="0"/>
                          </a:rPr>
                        </m:ctrlPr>
                      </m:dPr>
                      <m:e>
                        <m:r>
                          <a:rPr lang="en-US" b="0" i="1" smtClean="0">
                            <a:latin typeface="Cambria Math" charset="0"/>
                          </a:rPr>
                          <m:t>𝐴</m:t>
                        </m:r>
                      </m:e>
                      <m:e>
                        <m:r>
                          <a:rPr lang="en-US" b="0" i="1" smtClean="0">
                            <a:latin typeface="Cambria Math" charset="0"/>
                          </a:rPr>
                          <m:t>𝐵</m:t>
                        </m:r>
                      </m:e>
                    </m:d>
                  </m:oMath>
                </a14:m>
                <a:r>
                  <a:rPr lang="en-US" dirty="0"/>
                  <a:t> is the conditional probability of A given B; i.e., what is the probability of A happening, given that B happened?</a:t>
                </a:r>
              </a:p>
              <a:p>
                <a:pPr lvl="1"/>
                <a:r>
                  <a:rPr lang="en-US" dirty="0"/>
                  <a:t>Useful rule: </a:t>
                </a:r>
                <a14:m>
                  <m:oMath xmlns:m="http://schemas.openxmlformats.org/officeDocument/2006/math">
                    <m:r>
                      <a:rPr lang="en-US" i="1">
                        <a:latin typeface="Cambria Math" charset="0"/>
                      </a:rPr>
                      <m:t>𝑃</m:t>
                    </m:r>
                    <m:d>
                      <m:dPr>
                        <m:ctrlPr>
                          <a:rPr lang="en-US" i="1">
                            <a:latin typeface="Cambria Math" panose="02040503050406030204" pitchFamily="18" charset="0"/>
                          </a:rPr>
                        </m:ctrlPr>
                      </m:dPr>
                      <m:e>
                        <m:r>
                          <a:rPr lang="en-US" i="1">
                            <a:latin typeface="Cambria Math" charset="0"/>
                          </a:rPr>
                          <m:t>𝐴</m:t>
                        </m:r>
                      </m:e>
                      <m:e>
                        <m:r>
                          <a:rPr lang="en-US" i="1">
                            <a:latin typeface="Cambria Math" charset="0"/>
                          </a:rPr>
                          <m:t>𝐵</m:t>
                        </m:r>
                      </m:e>
                    </m:d>
                    <m:r>
                      <a:rPr lang="en-US" i="1">
                        <a:latin typeface="Cambria Math" charset="0"/>
                      </a:rPr>
                      <m:t>=</m:t>
                    </m:r>
                    <m:f>
                      <m:fPr>
                        <m:ctrlPr>
                          <a:rPr lang="en-US" i="1">
                            <a:latin typeface="Cambria Math" panose="02040503050406030204" pitchFamily="18" charset="0"/>
                          </a:rPr>
                        </m:ctrlPr>
                      </m:fPr>
                      <m:num>
                        <m:r>
                          <a:rPr lang="en-US" i="1">
                            <a:latin typeface="Cambria Math" charset="0"/>
                          </a:rPr>
                          <m:t>𝑃</m:t>
                        </m:r>
                        <m:d>
                          <m:dPr>
                            <m:ctrlPr>
                              <a:rPr lang="en-US" i="1">
                                <a:latin typeface="Cambria Math" panose="02040503050406030204" pitchFamily="18" charset="0"/>
                              </a:rPr>
                            </m:ctrlPr>
                          </m:dPr>
                          <m:e>
                            <m:r>
                              <a:rPr lang="en-US" i="1">
                                <a:latin typeface="Cambria Math" charset="0"/>
                              </a:rPr>
                              <m:t>𝐴</m:t>
                            </m:r>
                            <m:r>
                              <a:rPr lang="en-US" i="1">
                                <a:latin typeface="Cambria Math" charset="0"/>
                              </a:rPr>
                              <m:t>&amp;</m:t>
                            </m:r>
                            <m:r>
                              <a:rPr lang="en-US" i="1">
                                <a:latin typeface="Cambria Math" charset="0"/>
                              </a:rPr>
                              <m:t>𝐵</m:t>
                            </m:r>
                          </m:e>
                        </m:d>
                      </m:num>
                      <m:den>
                        <m:r>
                          <a:rPr lang="en-US" i="1">
                            <a:latin typeface="Cambria Math" charset="0"/>
                          </a:rPr>
                          <m:t>𝑃</m:t>
                        </m:r>
                        <m:d>
                          <m:dPr>
                            <m:ctrlPr>
                              <a:rPr lang="en-US" i="1">
                                <a:latin typeface="Cambria Math" panose="02040503050406030204" pitchFamily="18" charset="0"/>
                              </a:rPr>
                            </m:ctrlPr>
                          </m:dPr>
                          <m:e>
                            <m:r>
                              <a:rPr lang="en-US" i="1">
                                <a:latin typeface="Cambria Math" charset="0"/>
                              </a:rPr>
                              <m:t>𝐵</m:t>
                            </m:r>
                          </m:e>
                        </m:d>
                      </m:den>
                    </m:f>
                    <m:r>
                      <a:rPr lang="en-US" i="1">
                        <a:latin typeface="Cambria Math" charset="0"/>
                      </a:rPr>
                      <m:t>=</m:t>
                    </m:r>
                    <m:f>
                      <m:fPr>
                        <m:ctrlPr>
                          <a:rPr lang="en-US" i="1">
                            <a:latin typeface="Cambria Math" panose="02040503050406030204" pitchFamily="18" charset="0"/>
                          </a:rPr>
                        </m:ctrlPr>
                      </m:fPr>
                      <m:num>
                        <m:r>
                          <a:rPr lang="en-US" i="1">
                            <a:latin typeface="Cambria Math" charset="0"/>
                          </a:rPr>
                          <m:t>𝑃</m:t>
                        </m:r>
                        <m:d>
                          <m:dPr>
                            <m:ctrlPr>
                              <a:rPr lang="en-US" i="1">
                                <a:latin typeface="Cambria Math" panose="02040503050406030204" pitchFamily="18" charset="0"/>
                              </a:rPr>
                            </m:ctrlPr>
                          </m:dPr>
                          <m:e>
                            <m:r>
                              <a:rPr lang="en-US" i="1">
                                <a:latin typeface="Cambria Math" charset="0"/>
                              </a:rPr>
                              <m:t>𝐵</m:t>
                            </m:r>
                            <m:r>
                              <a:rPr lang="en-US" i="1">
                                <a:latin typeface="Cambria Math" charset="0"/>
                              </a:rPr>
                              <m:t>|</m:t>
                            </m:r>
                            <m:r>
                              <a:rPr lang="en-US" i="1">
                                <a:latin typeface="Cambria Math" charset="0"/>
                              </a:rPr>
                              <m:t>𝐴</m:t>
                            </m:r>
                          </m:e>
                        </m:d>
                        <m:r>
                          <a:rPr lang="en-US" i="1">
                            <a:latin typeface="Cambria Math" charset="0"/>
                          </a:rPr>
                          <m:t>𝑃</m:t>
                        </m:r>
                        <m:d>
                          <m:dPr>
                            <m:ctrlPr>
                              <a:rPr lang="en-US" i="1">
                                <a:latin typeface="Cambria Math" panose="02040503050406030204" pitchFamily="18" charset="0"/>
                              </a:rPr>
                            </m:ctrlPr>
                          </m:dPr>
                          <m:e>
                            <m:r>
                              <a:rPr lang="en-US" i="1">
                                <a:latin typeface="Cambria Math" charset="0"/>
                              </a:rPr>
                              <m:t>𝐴</m:t>
                            </m:r>
                          </m:e>
                        </m:d>
                      </m:num>
                      <m:den>
                        <m:r>
                          <a:rPr lang="en-US" i="1">
                            <a:latin typeface="Cambria Math" charset="0"/>
                          </a:rPr>
                          <m:t>𝑃</m:t>
                        </m:r>
                        <m:d>
                          <m:dPr>
                            <m:ctrlPr>
                              <a:rPr lang="en-US" i="1">
                                <a:latin typeface="Cambria Math" panose="02040503050406030204" pitchFamily="18" charset="0"/>
                              </a:rPr>
                            </m:ctrlPr>
                          </m:dPr>
                          <m:e>
                            <m:r>
                              <a:rPr lang="en-US" i="1">
                                <a:latin typeface="Cambria Math" charset="0"/>
                              </a:rPr>
                              <m:t>𝐵</m:t>
                            </m:r>
                          </m:e>
                        </m:d>
                      </m:den>
                    </m:f>
                  </m:oMath>
                </a14:m>
                <a:endParaRPr lang="en-US" dirty="0"/>
              </a:p>
            </p:txBody>
          </p:sp>
        </mc:Choice>
        <mc:Fallback xmlns="">
          <p:sp>
            <p:nvSpPr>
              <p:cNvPr id="6" name="Content Placeholder 5"/>
              <p:cNvSpPr>
                <a:spLocks noGrp="1" noRot="1" noChangeAspect="1" noMove="1" noResize="1" noEditPoints="1" noAdjustHandles="1" noChangeArrowheads="1" noChangeShapeType="1" noTextEdit="1"/>
              </p:cNvSpPr>
              <p:nvPr>
                <p:ph idx="1"/>
              </p:nvPr>
            </p:nvSpPr>
            <p:spPr>
              <a:blipFill rotWithShape="0">
                <a:blip r:embed="rId2"/>
                <a:stretch>
                  <a:fillRect t="-2241"/>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56CE7C0C-E2A6-8B4E-B43A-E94A007F675C}"/>
              </a:ext>
            </a:extLst>
          </p:cNvPr>
          <p:cNvSpPr>
            <a:spLocks noGrp="1"/>
          </p:cNvSpPr>
          <p:nvPr>
            <p:ph type="sldNum" sz="quarter" idx="12"/>
          </p:nvPr>
        </p:nvSpPr>
        <p:spPr/>
        <p:txBody>
          <a:bodyPr/>
          <a:lstStyle/>
          <a:p>
            <a:fld id="{0B97A0ED-0713-854E-AE67-C1B678B4A72A}" type="slidenum">
              <a:rPr lang="en-US" smtClean="0"/>
              <a:t>50</a:t>
            </a:fld>
            <a:endParaRPr lang="en-US"/>
          </a:p>
        </p:txBody>
      </p:sp>
    </p:spTree>
    <p:extLst>
      <p:ext uri="{BB962C8B-B14F-4D97-AF65-F5344CB8AC3E}">
        <p14:creationId xmlns:p14="http://schemas.microsoft.com/office/powerpoint/2010/main" val="27164033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Dimensionality</a:t>
            </a:r>
          </a:p>
        </p:txBody>
      </p:sp>
      <p:sp>
        <p:nvSpPr>
          <p:cNvPr id="3" name="Content Placeholder 2"/>
          <p:cNvSpPr>
            <a:spLocks noGrp="1"/>
          </p:cNvSpPr>
          <p:nvPr>
            <p:ph idx="1"/>
          </p:nvPr>
        </p:nvSpPr>
        <p:spPr/>
        <p:txBody>
          <a:bodyPr/>
          <a:lstStyle/>
          <a:p>
            <a:r>
              <a:rPr lang="en-US" dirty="0"/>
              <a:t>If a test is multidimensional and we fit only a single latent variable, could cause local item </a:t>
            </a:r>
            <a:r>
              <a:rPr lang="en-US" b="1" u="sng" dirty="0"/>
              <a:t>dep</a:t>
            </a:r>
            <a:r>
              <a:rPr lang="en-US" dirty="0"/>
              <a:t>endence.</a:t>
            </a:r>
          </a:p>
          <a:p>
            <a:r>
              <a:rPr lang="en-US" dirty="0"/>
              <a:t>Note that the dimensionality refers to the number of latent variables needed to model the response data.</a:t>
            </a:r>
          </a:p>
          <a:p>
            <a:pPr lvl="1"/>
            <a:r>
              <a:rPr lang="en-US" dirty="0"/>
              <a:t>This may or may not correspond to the hypothesized dimensionality of the theoretical construct.</a:t>
            </a:r>
          </a:p>
          <a:p>
            <a:r>
              <a:rPr lang="en-US" dirty="0"/>
              <a:t>Most IRT models used in practice are unidimensional.</a:t>
            </a:r>
          </a:p>
        </p:txBody>
      </p:sp>
      <p:sp>
        <p:nvSpPr>
          <p:cNvPr id="5" name="Slide Number Placeholder 4">
            <a:extLst>
              <a:ext uri="{FF2B5EF4-FFF2-40B4-BE49-F238E27FC236}">
                <a16:creationId xmlns:a16="http://schemas.microsoft.com/office/drawing/2014/main" id="{237B1FEF-FC2D-FB4E-A55B-480C1ACC8751}"/>
              </a:ext>
            </a:extLst>
          </p:cNvPr>
          <p:cNvSpPr>
            <a:spLocks noGrp="1"/>
          </p:cNvSpPr>
          <p:nvPr>
            <p:ph type="sldNum" sz="quarter" idx="12"/>
          </p:nvPr>
        </p:nvSpPr>
        <p:spPr/>
        <p:txBody>
          <a:bodyPr/>
          <a:lstStyle/>
          <a:p>
            <a:fld id="{0B97A0ED-0713-854E-AE67-C1B678B4A72A}" type="slidenum">
              <a:rPr lang="en-US" smtClean="0"/>
              <a:t>51</a:t>
            </a:fld>
            <a:endParaRPr lang="en-US"/>
          </a:p>
        </p:txBody>
      </p:sp>
    </p:spTree>
    <p:extLst>
      <p:ext uri="{BB962C8B-B14F-4D97-AF65-F5344CB8AC3E}">
        <p14:creationId xmlns:p14="http://schemas.microsoft.com/office/powerpoint/2010/main" val="171872869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Assumption of ICC Form</a:t>
            </a:r>
          </a:p>
        </p:txBody>
      </p:sp>
      <p:sp>
        <p:nvSpPr>
          <p:cNvPr id="3" name="Content Placeholder 2"/>
          <p:cNvSpPr>
            <a:spLocks noGrp="1"/>
          </p:cNvSpPr>
          <p:nvPr>
            <p:ph idx="1"/>
          </p:nvPr>
        </p:nvSpPr>
        <p:spPr/>
        <p:txBody>
          <a:bodyPr/>
          <a:lstStyle/>
          <a:p>
            <a:r>
              <a:rPr lang="en-US" dirty="0"/>
              <a:t>We assume that the probability of correct responses follows the logistic form or normal ogive shown earlier.</a:t>
            </a:r>
          </a:p>
          <a:p>
            <a:r>
              <a:rPr lang="en-US" dirty="0"/>
              <a:t>Key characteristics are:</a:t>
            </a:r>
          </a:p>
          <a:p>
            <a:pPr lvl="1"/>
            <a:r>
              <a:rPr lang="en-US" dirty="0"/>
              <a:t>Monotonically increasing probability as function of (one) theta.</a:t>
            </a:r>
          </a:p>
          <a:p>
            <a:pPr lvl="1"/>
            <a:r>
              <a:rPr lang="en-US" dirty="0"/>
              <a:t>S-shape of the logistic (or normal ogive) curve.</a:t>
            </a:r>
          </a:p>
          <a:p>
            <a:pPr lvl="1"/>
            <a:r>
              <a:rPr lang="en-US" dirty="0"/>
              <a:t>Can describe this with the a/b/c parameters.</a:t>
            </a:r>
          </a:p>
          <a:p>
            <a:pPr lvl="1"/>
            <a:r>
              <a:rPr lang="en-US" dirty="0"/>
              <a:t>Note that there are IRT models with more parameters.</a:t>
            </a:r>
          </a:p>
        </p:txBody>
      </p:sp>
      <p:sp>
        <p:nvSpPr>
          <p:cNvPr id="5" name="Slide Number Placeholder 4">
            <a:extLst>
              <a:ext uri="{FF2B5EF4-FFF2-40B4-BE49-F238E27FC236}">
                <a16:creationId xmlns:a16="http://schemas.microsoft.com/office/drawing/2014/main" id="{E5B45EA3-0F8F-0943-A00A-53A93331762E}"/>
              </a:ext>
            </a:extLst>
          </p:cNvPr>
          <p:cNvSpPr>
            <a:spLocks noGrp="1"/>
          </p:cNvSpPr>
          <p:nvPr>
            <p:ph type="sldNum" sz="quarter" idx="12"/>
          </p:nvPr>
        </p:nvSpPr>
        <p:spPr/>
        <p:txBody>
          <a:bodyPr/>
          <a:lstStyle/>
          <a:p>
            <a:fld id="{0B97A0ED-0713-854E-AE67-C1B678B4A72A}" type="slidenum">
              <a:rPr lang="en-US" smtClean="0"/>
              <a:t>52</a:t>
            </a:fld>
            <a:endParaRPr lang="en-US"/>
          </a:p>
        </p:txBody>
      </p:sp>
    </p:spTree>
    <p:extLst>
      <p:ext uri="{BB962C8B-B14F-4D97-AF65-F5344CB8AC3E}">
        <p14:creationId xmlns:p14="http://schemas.microsoft.com/office/powerpoint/2010/main" val="10862490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Parameter Invariance</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456987" y="383715"/>
            <a:ext cx="4945049" cy="2787650"/>
          </a:xfr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05221" y="3171365"/>
            <a:ext cx="4848579" cy="3270250"/>
          </a:xfrm>
          <a:prstGeom prst="rect">
            <a:avLst/>
          </a:prstGeom>
        </p:spPr>
      </p:pic>
      <p:sp>
        <p:nvSpPr>
          <p:cNvPr id="8" name="TextBox 7"/>
          <p:cNvSpPr txBox="1"/>
          <p:nvPr/>
        </p:nvSpPr>
        <p:spPr>
          <a:xfrm>
            <a:off x="838200" y="1906587"/>
            <a:ext cx="5156200" cy="4247317"/>
          </a:xfrm>
          <a:prstGeom prst="rect">
            <a:avLst/>
          </a:prstGeom>
          <a:noFill/>
        </p:spPr>
        <p:txBody>
          <a:bodyPr wrap="square" rtlCol="0">
            <a:spAutoFit/>
          </a:bodyPr>
          <a:lstStyle/>
          <a:p>
            <a:r>
              <a:rPr lang="en-US" dirty="0"/>
              <a:t>If the model fits the data, item parameter estimates should be the same regardless of group used to estimate data.</a:t>
            </a:r>
          </a:p>
          <a:p>
            <a:endParaRPr lang="en-US" dirty="0"/>
          </a:p>
          <a:p>
            <a:r>
              <a:rPr lang="en-US" dirty="0"/>
              <a:t>We should get same a/b/c parameters from either the red or blue group.</a:t>
            </a:r>
          </a:p>
          <a:p>
            <a:endParaRPr lang="en-US" dirty="0"/>
          </a:p>
          <a:p>
            <a:r>
              <a:rPr lang="en-US" dirty="0"/>
              <a:t>If using CTT, we would expect very different item p-values from these groups.</a:t>
            </a:r>
          </a:p>
          <a:p>
            <a:endParaRPr lang="en-US" dirty="0"/>
          </a:p>
          <a:p>
            <a:r>
              <a:rPr lang="en-US" dirty="0"/>
              <a:t>A strong assumption, but can be checked empirically.</a:t>
            </a:r>
          </a:p>
          <a:p>
            <a:endParaRPr lang="en-US" dirty="0"/>
          </a:p>
          <a:p>
            <a:r>
              <a:rPr lang="en-US" dirty="0"/>
              <a:t>Same assumption made, e.g., in linear regression </a:t>
            </a:r>
            <a:r>
              <a:rPr lang="mr-IN" dirty="0"/>
              <a:t>–</a:t>
            </a:r>
            <a:r>
              <a:rPr lang="en-US" dirty="0"/>
              <a:t> we assume the slope and intercept are same regardless of group used to estimate the model.</a:t>
            </a:r>
          </a:p>
        </p:txBody>
      </p:sp>
      <p:sp>
        <p:nvSpPr>
          <p:cNvPr id="3" name="Slide Number Placeholder 2">
            <a:extLst>
              <a:ext uri="{FF2B5EF4-FFF2-40B4-BE49-F238E27FC236}">
                <a16:creationId xmlns:a16="http://schemas.microsoft.com/office/drawing/2014/main" id="{D2275E24-A240-924C-8B5F-4A24B367A1A9}"/>
              </a:ext>
            </a:extLst>
          </p:cNvPr>
          <p:cNvSpPr>
            <a:spLocks noGrp="1"/>
          </p:cNvSpPr>
          <p:nvPr>
            <p:ph type="sldNum" sz="quarter" idx="12"/>
          </p:nvPr>
        </p:nvSpPr>
        <p:spPr/>
        <p:txBody>
          <a:bodyPr/>
          <a:lstStyle/>
          <a:p>
            <a:fld id="{0B97A0ED-0713-854E-AE67-C1B678B4A72A}" type="slidenum">
              <a:rPr lang="en-US" smtClean="0"/>
              <a:t>53</a:t>
            </a:fld>
            <a:endParaRPr lang="en-US"/>
          </a:p>
        </p:txBody>
      </p:sp>
    </p:spTree>
    <p:extLst>
      <p:ext uri="{BB962C8B-B14F-4D97-AF65-F5344CB8AC3E}">
        <p14:creationId xmlns:p14="http://schemas.microsoft.com/office/powerpoint/2010/main" val="189931336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3268" y="1506617"/>
            <a:ext cx="5541464" cy="5032295"/>
          </a:xfrm>
          <a:prstGeom prst="rect">
            <a:avLst/>
          </a:prstGeom>
        </p:spPr>
      </p:pic>
      <p:sp>
        <p:nvSpPr>
          <p:cNvPr id="26627" name="Rectangle 2"/>
          <p:cNvSpPr>
            <a:spLocks noGrp="1" noChangeArrowheads="1"/>
          </p:cNvSpPr>
          <p:nvPr>
            <p:ph type="title"/>
          </p:nvPr>
        </p:nvSpPr>
        <p:spPr/>
        <p:txBody>
          <a:bodyPr>
            <a:normAutofit/>
          </a:bodyPr>
          <a:lstStyle/>
          <a:p>
            <a:pPr eaLnBrk="1" hangingPunct="1"/>
            <a:r>
              <a:rPr lang="en-US" sz="4000" b="1" dirty="0">
                <a:ea typeface="ＭＳ Ｐゴシック" charset="0"/>
                <a:cs typeface="Calibri"/>
              </a:rPr>
              <a:t>Parameter Invariance Analogy: Linear Regression</a:t>
            </a:r>
          </a:p>
        </p:txBody>
      </p:sp>
      <p:sp>
        <p:nvSpPr>
          <p:cNvPr id="26629" name="Text Box 6"/>
          <p:cNvSpPr txBox="1">
            <a:spLocks noChangeArrowheads="1"/>
          </p:cNvSpPr>
          <p:nvPr/>
        </p:nvSpPr>
        <p:spPr bwMode="auto">
          <a:xfrm>
            <a:off x="6838119" y="1825705"/>
            <a:ext cx="4515681" cy="300082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sz="1800" dirty="0">
                <a:latin typeface="Calibri"/>
                <a:cs typeface="Calibri"/>
              </a:rPr>
              <a:t>In this example, the continuous variables X and Y have been standardized.</a:t>
            </a:r>
          </a:p>
          <a:p>
            <a:pPr eaLnBrk="1" hangingPunct="1">
              <a:spcBef>
                <a:spcPct val="50000"/>
              </a:spcBef>
            </a:pPr>
            <a:r>
              <a:rPr lang="en-US" sz="1800" dirty="0">
                <a:latin typeface="Calibri"/>
                <a:cs typeface="Calibri"/>
              </a:rPr>
              <a:t>We have values of X and Y for a complete population of interest.</a:t>
            </a:r>
          </a:p>
          <a:p>
            <a:pPr eaLnBrk="1" hangingPunct="1">
              <a:spcBef>
                <a:spcPct val="50000"/>
              </a:spcBef>
            </a:pPr>
            <a:r>
              <a:rPr lang="en-US" sz="1800" dirty="0">
                <a:latin typeface="Calibri"/>
                <a:cs typeface="Calibri"/>
              </a:rPr>
              <a:t>Each point on the plot represents the expected value of Y given a specific value of X.</a:t>
            </a:r>
          </a:p>
          <a:p>
            <a:pPr eaLnBrk="1" hangingPunct="1">
              <a:spcBef>
                <a:spcPct val="50000"/>
              </a:spcBef>
            </a:pPr>
            <a:r>
              <a:rPr lang="en-US" sz="1800" dirty="0">
                <a:latin typeface="Calibri"/>
                <a:cs typeface="Calibri"/>
              </a:rPr>
              <a:t>The corresponding regression line, which fits perfectly in this case, has a slope parameter that is </a:t>
            </a:r>
            <a:r>
              <a:rPr lang="en-US" sz="1800" b="1" i="1" u="sng" dirty="0">
                <a:latin typeface="Calibri"/>
                <a:cs typeface="Calibri"/>
              </a:rPr>
              <a:t>invariant</a:t>
            </a:r>
            <a:r>
              <a:rPr lang="en-US" sz="1800" dirty="0">
                <a:latin typeface="Calibri"/>
                <a:cs typeface="Calibri"/>
              </a:rPr>
              <a:t> as a function of X.</a:t>
            </a:r>
          </a:p>
        </p:txBody>
      </p:sp>
      <p:grpSp>
        <p:nvGrpSpPr>
          <p:cNvPr id="4" name="Group 3"/>
          <p:cNvGrpSpPr/>
          <p:nvPr/>
        </p:nvGrpSpPr>
        <p:grpSpPr>
          <a:xfrm>
            <a:off x="4675392" y="2016312"/>
            <a:ext cx="1317422" cy="1091226"/>
            <a:chOff x="4510292" y="2048598"/>
            <a:chExt cx="1317422" cy="1091226"/>
          </a:xfrm>
        </p:grpSpPr>
        <p:sp>
          <p:nvSpPr>
            <p:cNvPr id="7" name="Oval 7"/>
            <p:cNvSpPr>
              <a:spLocks noChangeArrowheads="1"/>
            </p:cNvSpPr>
            <p:nvPr/>
          </p:nvSpPr>
          <p:spPr bwMode="auto">
            <a:xfrm>
              <a:off x="4510292" y="2911224"/>
              <a:ext cx="312738" cy="228600"/>
            </a:xfrm>
            <a:prstGeom prst="ellipse">
              <a:avLst/>
            </a:prstGeom>
            <a:noFill/>
            <a:ln w="9525">
              <a:solidFill>
                <a:srgbClr val="0000FF"/>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8" name="Oval 8"/>
            <p:cNvSpPr>
              <a:spLocks noChangeArrowheads="1"/>
            </p:cNvSpPr>
            <p:nvPr/>
          </p:nvSpPr>
          <p:spPr bwMode="auto">
            <a:xfrm>
              <a:off x="5514977" y="2048598"/>
              <a:ext cx="312737" cy="228600"/>
            </a:xfrm>
            <a:prstGeom prst="ellipse">
              <a:avLst/>
            </a:prstGeom>
            <a:noFill/>
            <a:ln w="9525">
              <a:solidFill>
                <a:srgbClr val="0000FF"/>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9" name="Line 11"/>
            <p:cNvSpPr>
              <a:spLocks noChangeShapeType="1"/>
            </p:cNvSpPr>
            <p:nvPr/>
          </p:nvSpPr>
          <p:spPr bwMode="auto">
            <a:xfrm flipV="1">
              <a:off x="4823030" y="3038726"/>
              <a:ext cx="848315" cy="2060"/>
            </a:xfrm>
            <a:prstGeom prst="line">
              <a:avLst/>
            </a:prstGeom>
            <a:noFill/>
            <a:ln w="9525">
              <a:solidFill>
                <a:srgbClr val="0000FF"/>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0" name="Line 12"/>
            <p:cNvSpPr>
              <a:spLocks noChangeShapeType="1"/>
            </p:cNvSpPr>
            <p:nvPr/>
          </p:nvSpPr>
          <p:spPr bwMode="auto">
            <a:xfrm flipH="1" flipV="1">
              <a:off x="5671345" y="2277198"/>
              <a:ext cx="0" cy="761528"/>
            </a:xfrm>
            <a:prstGeom prst="line">
              <a:avLst/>
            </a:prstGeom>
            <a:noFill/>
            <a:ln w="9525">
              <a:solidFill>
                <a:srgbClr val="0000FF"/>
              </a:solidFill>
              <a:round/>
              <a:headEnd/>
              <a:tailEnd/>
            </a:ln>
            <a:extLst>
              <a:ext uri="{909E8E84-426E-40dd-AFC4-6F175D3DCCD1}">
                <a14:hiddenFill xmlns="" xmlns:a14="http://schemas.microsoft.com/office/drawing/2010/main">
                  <a:noFill/>
                </a14:hiddenFill>
              </a:ext>
            </a:extLst>
          </p:spPr>
          <p:txBody>
            <a:bodyPr/>
            <a:lstStyle/>
            <a:p>
              <a:endParaRPr lang="en-US"/>
            </a:p>
          </p:txBody>
        </p:sp>
      </p:grpSp>
      <p:grpSp>
        <p:nvGrpSpPr>
          <p:cNvPr id="5" name="Group 4"/>
          <p:cNvGrpSpPr/>
          <p:nvPr/>
        </p:nvGrpSpPr>
        <p:grpSpPr>
          <a:xfrm>
            <a:off x="1564843" y="4567239"/>
            <a:ext cx="1285298" cy="1106486"/>
            <a:chOff x="1564843" y="4668839"/>
            <a:chExt cx="1285298" cy="1106486"/>
          </a:xfrm>
        </p:grpSpPr>
        <p:sp>
          <p:nvSpPr>
            <p:cNvPr id="11" name="Oval 5"/>
            <p:cNvSpPr>
              <a:spLocks noChangeArrowheads="1"/>
            </p:cNvSpPr>
            <p:nvPr/>
          </p:nvSpPr>
          <p:spPr bwMode="auto">
            <a:xfrm>
              <a:off x="1564843" y="5546725"/>
              <a:ext cx="312738" cy="228600"/>
            </a:xfrm>
            <a:prstGeom prst="ellipse">
              <a:avLst/>
            </a:prstGeom>
            <a:noFill/>
            <a:ln w="9525">
              <a:solidFill>
                <a:srgbClr val="FF0000"/>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12" name="Oval 6"/>
            <p:cNvSpPr>
              <a:spLocks noChangeArrowheads="1"/>
            </p:cNvSpPr>
            <p:nvPr/>
          </p:nvSpPr>
          <p:spPr bwMode="auto">
            <a:xfrm>
              <a:off x="2537403" y="4668839"/>
              <a:ext cx="312738" cy="228600"/>
            </a:xfrm>
            <a:prstGeom prst="ellipse">
              <a:avLst/>
            </a:prstGeom>
            <a:noFill/>
            <a:ln w="9525">
              <a:solidFill>
                <a:srgbClr val="FF0000"/>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13" name="Line 9"/>
            <p:cNvSpPr>
              <a:spLocks noChangeShapeType="1"/>
            </p:cNvSpPr>
            <p:nvPr/>
          </p:nvSpPr>
          <p:spPr bwMode="auto">
            <a:xfrm flipV="1">
              <a:off x="1877581" y="5667028"/>
              <a:ext cx="829405" cy="1"/>
            </a:xfrm>
            <a:prstGeom prst="line">
              <a:avLst/>
            </a:prstGeom>
            <a:noFill/>
            <a:ln w="9525">
              <a:solidFill>
                <a:srgbClr val="FF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 name="Line 10"/>
            <p:cNvSpPr>
              <a:spLocks noChangeShapeType="1"/>
            </p:cNvSpPr>
            <p:nvPr/>
          </p:nvSpPr>
          <p:spPr bwMode="auto">
            <a:xfrm flipH="1" flipV="1">
              <a:off x="2695910" y="4897437"/>
              <a:ext cx="11076" cy="769591"/>
            </a:xfrm>
            <a:prstGeom prst="line">
              <a:avLst/>
            </a:prstGeom>
            <a:noFill/>
            <a:ln w="9525">
              <a:solidFill>
                <a:srgbClr val="FF0000"/>
              </a:solidFill>
              <a:round/>
              <a:headEnd/>
              <a:tailEnd/>
            </a:ln>
            <a:extLst>
              <a:ext uri="{909E8E84-426E-40dd-AFC4-6F175D3DCCD1}">
                <a14:hiddenFill xmlns="" xmlns:a14="http://schemas.microsoft.com/office/drawing/2010/main">
                  <a:noFill/>
                </a14:hiddenFill>
              </a:ext>
            </a:extLst>
          </p:spPr>
          <p:txBody>
            <a:bodyPr/>
            <a:lstStyle/>
            <a:p>
              <a:endParaRPr lang="en-US"/>
            </a:p>
          </p:txBody>
        </p:sp>
      </p:grpSp>
      <p:sp>
        <p:nvSpPr>
          <p:cNvPr id="2" name="TextBox 1"/>
          <p:cNvSpPr txBox="1"/>
          <p:nvPr/>
        </p:nvSpPr>
        <p:spPr>
          <a:xfrm>
            <a:off x="6838119" y="4979458"/>
            <a:ext cx="4515681" cy="1200329"/>
          </a:xfrm>
          <a:prstGeom prst="rect">
            <a:avLst/>
          </a:prstGeom>
          <a:noFill/>
        </p:spPr>
        <p:txBody>
          <a:bodyPr wrap="square" rtlCol="0">
            <a:spAutoFit/>
          </a:bodyPr>
          <a:lstStyle/>
          <a:p>
            <a:r>
              <a:rPr lang="en-US" dirty="0">
                <a:cs typeface="Calibri"/>
              </a:rPr>
              <a:t>I get the same slope estimate at both the blue points and red points. It doesn’t matter which section of X and Y data I observe.</a:t>
            </a:r>
          </a:p>
          <a:p>
            <a:endParaRPr lang="en-US" dirty="0"/>
          </a:p>
        </p:txBody>
      </p:sp>
      <p:sp>
        <p:nvSpPr>
          <p:cNvPr id="15" name="Slide Number Placeholder 14">
            <a:extLst>
              <a:ext uri="{FF2B5EF4-FFF2-40B4-BE49-F238E27FC236}">
                <a16:creationId xmlns:a16="http://schemas.microsoft.com/office/drawing/2014/main" id="{AF013B0B-02F0-B749-B8E2-16EF3E58BEBF}"/>
              </a:ext>
            </a:extLst>
          </p:cNvPr>
          <p:cNvSpPr>
            <a:spLocks noGrp="1"/>
          </p:cNvSpPr>
          <p:nvPr>
            <p:ph type="sldNum" sz="quarter" idx="12"/>
          </p:nvPr>
        </p:nvSpPr>
        <p:spPr/>
        <p:txBody>
          <a:bodyPr/>
          <a:lstStyle/>
          <a:p>
            <a:fld id="{0B97A0ED-0713-854E-AE67-C1B678B4A72A}" type="slidenum">
              <a:rPr lang="en-US" smtClean="0"/>
              <a:t>54</a:t>
            </a:fld>
            <a:endParaRPr lang="en-US"/>
          </a:p>
        </p:txBody>
      </p:sp>
    </p:spTree>
    <p:extLst>
      <p:ext uri="{BB962C8B-B14F-4D97-AF65-F5344CB8AC3E}">
        <p14:creationId xmlns:p14="http://schemas.microsoft.com/office/powerpoint/2010/main" val="1344930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Scale Indeterminacy</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77500" lnSpcReduction="20000"/>
              </a:bodyPr>
              <a:lstStyle/>
              <a:p>
                <a:pPr marL="0" indent="0">
                  <a:buNone/>
                </a:pPr>
                <a:r>
                  <a:rPr lang="en-US" dirty="0"/>
                  <a:t>Because we cannot observe a, b, c, or theta directly, and they occur together, there is inherent indeterminacy in the scale of these variables.</a:t>
                </a:r>
              </a:p>
              <a:p>
                <a:pPr marL="0" indent="0">
                  <a:buNone/>
                </a:pPr>
                <a:r>
                  <a:rPr lang="en-US" dirty="0"/>
                  <a:t>Suppose we have values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𝑎</m:t>
                        </m:r>
                      </m:e>
                      <m:sub>
                        <m:r>
                          <a:rPr lang="en-US" b="0" i="1" smtClean="0">
                            <a:latin typeface="Cambria Math" charset="0"/>
                          </a:rPr>
                          <m:t>𝑖</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charset="0"/>
                              </a:rPr>
                              <m:t>𝜃</m:t>
                            </m:r>
                          </m:e>
                          <m:sub>
                            <m:r>
                              <a:rPr lang="en-US" b="0" i="1" smtClean="0">
                                <a:latin typeface="Cambria Math" charset="0"/>
                              </a:rPr>
                              <m:t>𝑝</m:t>
                            </m:r>
                          </m:sub>
                        </m:sSub>
                        <m:r>
                          <a:rPr lang="en-US" b="0" i="1" smtClean="0">
                            <a:latin typeface="Cambria Math" charset="0"/>
                          </a:rPr>
                          <m:t>−</m:t>
                        </m:r>
                        <m:sSub>
                          <m:sSubPr>
                            <m:ctrlPr>
                              <a:rPr lang="en-US" b="0" i="1" smtClean="0">
                                <a:latin typeface="Cambria Math" panose="02040503050406030204" pitchFamily="18" charset="0"/>
                              </a:rPr>
                            </m:ctrlPr>
                          </m:sSubPr>
                          <m:e>
                            <m:r>
                              <a:rPr lang="en-US" b="0" i="1" smtClean="0">
                                <a:latin typeface="Cambria Math" charset="0"/>
                              </a:rPr>
                              <m:t>𝑏</m:t>
                            </m:r>
                          </m:e>
                          <m:sub>
                            <m:r>
                              <a:rPr lang="en-US" b="0" i="1" smtClean="0">
                                <a:latin typeface="Cambria Math" charset="0"/>
                              </a:rPr>
                              <m:t>𝑖</m:t>
                            </m:r>
                          </m:sub>
                        </m:sSub>
                      </m:e>
                    </m:d>
                  </m:oMath>
                </a14:m>
                <a:r>
                  <a:rPr lang="en-US" dirty="0"/>
                  <a:t>.</a:t>
                </a:r>
              </a:p>
              <a:p>
                <a:pPr marL="0" indent="0">
                  <a:buNone/>
                </a:pPr>
                <a:r>
                  <a:rPr lang="en-US" dirty="0"/>
                  <a:t>Consider the new values:</a:t>
                </a:r>
              </a:p>
              <a:p>
                <a:pPr marL="0" indent="0">
                  <a:buNone/>
                </a:pPr>
                <a:endParaRPr lang="en-US" dirty="0"/>
              </a:p>
              <a:p>
                <a:pPr marL="0" indent="0">
                  <a:buNone/>
                </a:pPr>
                <a14:m>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charset="0"/>
                          </a:rPr>
                          <m:t>𝑏</m:t>
                        </m:r>
                      </m:e>
                      <m:sub>
                        <m:r>
                          <a:rPr lang="en-US" b="0" i="1" smtClean="0">
                            <a:latin typeface="Cambria Math" charset="0"/>
                          </a:rPr>
                          <m:t>𝑖</m:t>
                        </m:r>
                      </m:sub>
                      <m:sup>
                        <m:r>
                          <a:rPr lang="en-US" b="0" i="1" smtClean="0">
                            <a:latin typeface="Cambria Math" charset="0"/>
                          </a:rPr>
                          <m:t>∗</m:t>
                        </m:r>
                      </m:sup>
                    </m:sSubSup>
                    <m:r>
                      <a:rPr lang="en-US" b="0" i="1" smtClean="0">
                        <a:latin typeface="Cambria Math" charset="0"/>
                      </a:rPr>
                      <m:t>=(</m:t>
                    </m:r>
                    <m:sSub>
                      <m:sSubPr>
                        <m:ctrlPr>
                          <a:rPr lang="en-US" b="0" i="1" smtClean="0">
                            <a:latin typeface="Cambria Math" panose="02040503050406030204" pitchFamily="18" charset="0"/>
                          </a:rPr>
                        </m:ctrlPr>
                      </m:sSubPr>
                      <m:e>
                        <m:r>
                          <a:rPr lang="en-US" b="0" i="1" smtClean="0">
                            <a:latin typeface="Cambria Math" charset="0"/>
                          </a:rPr>
                          <m:t>𝑏</m:t>
                        </m:r>
                      </m:e>
                      <m:sub>
                        <m:r>
                          <a:rPr lang="en-US" b="0" i="1" smtClean="0">
                            <a:latin typeface="Cambria Math" charset="0"/>
                          </a:rPr>
                          <m:t>𝑖</m:t>
                        </m:r>
                      </m:sub>
                    </m:sSub>
                    <m:r>
                      <a:rPr lang="en-US" b="0" i="1" smtClean="0">
                        <a:latin typeface="Cambria Math" charset="0"/>
                      </a:rPr>
                      <m:t>+</m:t>
                    </m:r>
                    <m:sSub>
                      <m:sSubPr>
                        <m:ctrlPr>
                          <a:rPr lang="en-US" b="0" i="1" smtClean="0">
                            <a:latin typeface="Cambria Math" panose="02040503050406030204" pitchFamily="18" charset="0"/>
                          </a:rPr>
                        </m:ctrlPr>
                      </m:sSubPr>
                      <m:e>
                        <m:r>
                          <a:rPr lang="en-US" b="0" i="1" smtClean="0">
                            <a:latin typeface="Cambria Math" charset="0"/>
                          </a:rPr>
                          <m:t>𝑘</m:t>
                        </m:r>
                      </m:e>
                      <m:sub>
                        <m:r>
                          <a:rPr lang="en-US" b="0" i="1" smtClean="0">
                            <a:latin typeface="Cambria Math" charset="0"/>
                          </a:rPr>
                          <m:t>1</m:t>
                        </m:r>
                      </m:sub>
                    </m:sSub>
                    <m:r>
                      <a:rPr lang="en-US" b="0" i="1" smtClean="0">
                        <a:latin typeface="Cambria Math" charset="0"/>
                      </a:rPr>
                      <m:t>)/</m:t>
                    </m:r>
                    <m:sSub>
                      <m:sSubPr>
                        <m:ctrlPr>
                          <a:rPr lang="en-US" b="0" i="1" smtClean="0">
                            <a:latin typeface="Cambria Math" panose="02040503050406030204" pitchFamily="18" charset="0"/>
                          </a:rPr>
                        </m:ctrlPr>
                      </m:sSubPr>
                      <m:e>
                        <m:r>
                          <a:rPr lang="en-US" b="0" i="1" smtClean="0">
                            <a:latin typeface="Cambria Math" charset="0"/>
                          </a:rPr>
                          <m:t>𝑘</m:t>
                        </m:r>
                      </m:e>
                      <m:sub>
                        <m:r>
                          <a:rPr lang="en-US" b="0" i="1" smtClean="0">
                            <a:latin typeface="Cambria Math" charset="0"/>
                          </a:rPr>
                          <m:t>2</m:t>
                        </m:r>
                      </m:sub>
                    </m:sSub>
                  </m:oMath>
                </a14:m>
                <a:r>
                  <a:rPr lang="en-US" dirty="0"/>
                  <a:t> </a:t>
                </a:r>
              </a:p>
              <a:p>
                <a:pPr marL="0" indent="0">
                  <a:buNone/>
                </a:pPr>
                <a14:m>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charset="0"/>
                          </a:rPr>
                          <m:t>𝜃</m:t>
                        </m:r>
                      </m:e>
                      <m:sub>
                        <m:r>
                          <a:rPr lang="en-US" b="0" i="1" smtClean="0">
                            <a:latin typeface="Cambria Math" charset="0"/>
                          </a:rPr>
                          <m:t>𝑝</m:t>
                        </m:r>
                      </m:sub>
                      <m:sup>
                        <m:r>
                          <a:rPr lang="en-US" b="0" i="1" smtClean="0">
                            <a:latin typeface="Cambria Math" charset="0"/>
                          </a:rPr>
                          <m:t>∗</m:t>
                        </m:r>
                      </m:sup>
                    </m:sSubSup>
                    <m:r>
                      <a:rPr lang="en-US" b="0" i="1" smtClean="0">
                        <a:latin typeface="Cambria Math" charset="0"/>
                      </a:rPr>
                      <m:t>=(</m:t>
                    </m:r>
                    <m:sSub>
                      <m:sSubPr>
                        <m:ctrlPr>
                          <a:rPr lang="en-US" b="0" i="1" smtClean="0">
                            <a:latin typeface="Cambria Math" panose="02040503050406030204" pitchFamily="18" charset="0"/>
                          </a:rPr>
                        </m:ctrlPr>
                      </m:sSubPr>
                      <m:e>
                        <m:r>
                          <a:rPr lang="en-US" b="0" i="1" smtClean="0">
                            <a:latin typeface="Cambria Math" charset="0"/>
                          </a:rPr>
                          <m:t>𝜃</m:t>
                        </m:r>
                      </m:e>
                      <m:sub>
                        <m:r>
                          <a:rPr lang="en-US" b="0" i="1" smtClean="0">
                            <a:latin typeface="Cambria Math" charset="0"/>
                          </a:rPr>
                          <m:t>𝑝</m:t>
                        </m:r>
                      </m:sub>
                    </m:sSub>
                    <m:r>
                      <a:rPr lang="en-US" b="0" i="1" smtClean="0">
                        <a:latin typeface="Cambria Math" charset="0"/>
                      </a:rPr>
                      <m:t>+</m:t>
                    </m:r>
                    <m:sSub>
                      <m:sSubPr>
                        <m:ctrlPr>
                          <a:rPr lang="en-US" b="0" i="1" smtClean="0">
                            <a:latin typeface="Cambria Math" panose="02040503050406030204" pitchFamily="18" charset="0"/>
                          </a:rPr>
                        </m:ctrlPr>
                      </m:sSubPr>
                      <m:e>
                        <m:r>
                          <a:rPr lang="en-US" b="0" i="1" smtClean="0">
                            <a:latin typeface="Cambria Math" charset="0"/>
                          </a:rPr>
                          <m:t>𝑘</m:t>
                        </m:r>
                      </m:e>
                      <m:sub>
                        <m:r>
                          <a:rPr lang="en-US" b="0" i="1" smtClean="0">
                            <a:latin typeface="Cambria Math" charset="0"/>
                          </a:rPr>
                          <m:t>1</m:t>
                        </m:r>
                      </m:sub>
                    </m:sSub>
                    <m:r>
                      <a:rPr lang="en-US" b="0" i="1" smtClean="0">
                        <a:latin typeface="Cambria Math" charset="0"/>
                      </a:rPr>
                      <m:t>)/</m:t>
                    </m:r>
                    <m:sSub>
                      <m:sSubPr>
                        <m:ctrlPr>
                          <a:rPr lang="en-US" b="0" i="1" smtClean="0">
                            <a:latin typeface="Cambria Math" panose="02040503050406030204" pitchFamily="18" charset="0"/>
                          </a:rPr>
                        </m:ctrlPr>
                      </m:sSubPr>
                      <m:e>
                        <m:r>
                          <a:rPr lang="en-US" b="0" i="1" smtClean="0">
                            <a:latin typeface="Cambria Math" charset="0"/>
                          </a:rPr>
                          <m:t>𝑘</m:t>
                        </m:r>
                      </m:e>
                      <m:sub>
                        <m:r>
                          <a:rPr lang="en-US" b="0" i="1" smtClean="0">
                            <a:latin typeface="Cambria Math" charset="0"/>
                          </a:rPr>
                          <m:t>2</m:t>
                        </m:r>
                      </m:sub>
                    </m:sSub>
                  </m:oMath>
                </a14:m>
                <a:r>
                  <a:rPr lang="en-US" dirty="0"/>
                  <a:t> </a:t>
                </a:r>
              </a:p>
              <a:p>
                <a:pPr marL="0" indent="0">
                  <a:buNone/>
                </a:pPr>
                <a14:m>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charset="0"/>
                          </a:rPr>
                          <m:t>𝑎</m:t>
                        </m:r>
                      </m:e>
                      <m:sub>
                        <m:r>
                          <a:rPr lang="en-US" b="0" i="1" smtClean="0">
                            <a:latin typeface="Cambria Math" charset="0"/>
                          </a:rPr>
                          <m:t>𝑖</m:t>
                        </m:r>
                      </m:sub>
                      <m:sup>
                        <m:r>
                          <a:rPr lang="en-US" b="0" i="1" smtClean="0">
                            <a:latin typeface="Cambria Math" charset="0"/>
                          </a:rPr>
                          <m:t>∗</m:t>
                        </m:r>
                      </m:sup>
                    </m:sSubSup>
                    <m:r>
                      <a:rPr lang="en-US" b="0" i="1" smtClean="0">
                        <a:latin typeface="Cambria Math" charset="0"/>
                      </a:rPr>
                      <m:t>=</m:t>
                    </m:r>
                    <m:sSub>
                      <m:sSubPr>
                        <m:ctrlPr>
                          <a:rPr lang="en-US" b="0" i="1" smtClean="0">
                            <a:latin typeface="Cambria Math" panose="02040503050406030204" pitchFamily="18" charset="0"/>
                          </a:rPr>
                        </m:ctrlPr>
                      </m:sSubPr>
                      <m:e>
                        <m:r>
                          <a:rPr lang="en-US" b="0" i="1" smtClean="0">
                            <a:latin typeface="Cambria Math" charset="0"/>
                          </a:rPr>
                          <m:t>𝑘</m:t>
                        </m:r>
                      </m:e>
                      <m:sub>
                        <m:r>
                          <a:rPr lang="en-US" b="0" i="1" smtClean="0">
                            <a:latin typeface="Cambria Math" charset="0"/>
                          </a:rPr>
                          <m:t>2</m:t>
                        </m:r>
                      </m:sub>
                    </m:sSub>
                    <m:sSub>
                      <m:sSubPr>
                        <m:ctrlPr>
                          <a:rPr lang="en-US" b="0" i="1" smtClean="0">
                            <a:latin typeface="Cambria Math" panose="02040503050406030204" pitchFamily="18" charset="0"/>
                          </a:rPr>
                        </m:ctrlPr>
                      </m:sSubPr>
                      <m:e>
                        <m:r>
                          <a:rPr lang="en-US" b="0" i="1" smtClean="0">
                            <a:latin typeface="Cambria Math" charset="0"/>
                          </a:rPr>
                          <m:t>𝑎</m:t>
                        </m:r>
                      </m:e>
                      <m:sub>
                        <m:r>
                          <a:rPr lang="en-US" b="0" i="1" smtClean="0">
                            <a:latin typeface="Cambria Math" charset="0"/>
                          </a:rPr>
                          <m:t>𝑖</m:t>
                        </m:r>
                      </m:sub>
                    </m:sSub>
                  </m:oMath>
                </a14:m>
                <a:r>
                  <a:rPr lang="en-US" dirty="0"/>
                  <a:t> </a:t>
                </a:r>
              </a:p>
              <a:p>
                <a:pPr marL="0" indent="0">
                  <a:buNone/>
                </a:pPr>
                <a14:m>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charset="0"/>
                          </a:rPr>
                          <m:t>𝑐</m:t>
                        </m:r>
                      </m:e>
                      <m:sub>
                        <m:r>
                          <a:rPr lang="en-US" b="0" i="1" smtClean="0">
                            <a:latin typeface="Cambria Math" charset="0"/>
                          </a:rPr>
                          <m:t>𝑖</m:t>
                        </m:r>
                      </m:sub>
                      <m:sup>
                        <m:r>
                          <a:rPr lang="en-US" b="0" i="1" smtClean="0">
                            <a:latin typeface="Cambria Math" charset="0"/>
                          </a:rPr>
                          <m:t>∗</m:t>
                        </m:r>
                      </m:sup>
                    </m:sSubSup>
                    <m:r>
                      <a:rPr lang="en-US" b="0" i="1" smtClean="0">
                        <a:latin typeface="Cambria Math" charset="0"/>
                      </a:rPr>
                      <m:t>=</m:t>
                    </m:r>
                    <m:sSub>
                      <m:sSubPr>
                        <m:ctrlPr>
                          <a:rPr lang="en-US" b="0" i="1" smtClean="0">
                            <a:latin typeface="Cambria Math" panose="02040503050406030204" pitchFamily="18" charset="0"/>
                          </a:rPr>
                        </m:ctrlPr>
                      </m:sSubPr>
                      <m:e>
                        <m:r>
                          <a:rPr lang="en-US" b="0" i="1" smtClean="0">
                            <a:latin typeface="Cambria Math" charset="0"/>
                          </a:rPr>
                          <m:t>𝑐</m:t>
                        </m:r>
                      </m:e>
                      <m:sub>
                        <m:r>
                          <a:rPr lang="en-US" b="0" i="1" smtClean="0">
                            <a:latin typeface="Cambria Math" charset="0"/>
                          </a:rPr>
                          <m:t>𝑖</m:t>
                        </m:r>
                      </m:sub>
                    </m:sSub>
                  </m:oMath>
                </a14:m>
                <a:r>
                  <a:rPr lang="en-US" dirty="0"/>
                  <a:t> </a:t>
                </a:r>
              </a:p>
              <a:p>
                <a:pPr marL="0" indent="0">
                  <a:buNone/>
                </a:pPr>
                <a:endParaRPr lang="en-US" dirty="0"/>
              </a:p>
              <a:p>
                <a:pPr marL="0" indent="0">
                  <a:buNone/>
                </a:pPr>
                <a:r>
                  <a:rPr lang="en-US" dirty="0"/>
                  <a:t>Now it will be true that: </a:t>
                </a:r>
                <a14:m>
                  <m:oMath xmlns:m="http://schemas.openxmlformats.org/officeDocument/2006/math">
                    <m:sSub>
                      <m:sSubPr>
                        <m:ctrlPr>
                          <a:rPr lang="en-US" i="1">
                            <a:latin typeface="Cambria Math" panose="02040503050406030204" pitchFamily="18" charset="0"/>
                          </a:rPr>
                        </m:ctrlPr>
                      </m:sSubPr>
                      <m:e>
                        <m:r>
                          <a:rPr lang="en-US" i="1">
                            <a:latin typeface="Cambria Math" charset="0"/>
                          </a:rPr>
                          <m:t>𝑎</m:t>
                        </m:r>
                      </m:e>
                      <m:sub>
                        <m:r>
                          <a:rPr lang="en-US" i="1">
                            <a:latin typeface="Cambria Math" charset="0"/>
                          </a:rPr>
                          <m:t>𝑖</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charset="0"/>
                              </a:rPr>
                              <m:t>𝜃</m:t>
                            </m:r>
                          </m:e>
                          <m:sub>
                            <m:r>
                              <a:rPr lang="en-US" i="1">
                                <a:latin typeface="Cambria Math" charset="0"/>
                              </a:rPr>
                              <m:t>𝑝</m:t>
                            </m:r>
                          </m:sub>
                        </m:sSub>
                        <m:r>
                          <a:rPr lang="en-US" i="1">
                            <a:latin typeface="Cambria Math" charset="0"/>
                          </a:rPr>
                          <m:t>−</m:t>
                        </m:r>
                        <m:sSub>
                          <m:sSubPr>
                            <m:ctrlPr>
                              <a:rPr lang="en-US" i="1">
                                <a:latin typeface="Cambria Math" panose="02040503050406030204" pitchFamily="18" charset="0"/>
                              </a:rPr>
                            </m:ctrlPr>
                          </m:sSubPr>
                          <m:e>
                            <m:r>
                              <a:rPr lang="en-US" i="1">
                                <a:latin typeface="Cambria Math" charset="0"/>
                              </a:rPr>
                              <m:t>𝑏</m:t>
                            </m:r>
                          </m:e>
                          <m:sub>
                            <m:r>
                              <a:rPr lang="en-US" i="1">
                                <a:latin typeface="Cambria Math" charset="0"/>
                              </a:rPr>
                              <m:t>𝑖</m:t>
                            </m:r>
                          </m:sub>
                        </m:sSub>
                      </m:e>
                    </m:d>
                    <m:r>
                      <a:rPr lang="en-US" b="0" i="1" smtClean="0">
                        <a:latin typeface="Cambria Math" charset="0"/>
                      </a:rPr>
                      <m:t>=</m:t>
                    </m:r>
                    <m:sSubSup>
                      <m:sSubSupPr>
                        <m:ctrlPr>
                          <a:rPr lang="en-US" b="0" i="1" smtClean="0">
                            <a:latin typeface="Cambria Math" panose="02040503050406030204" pitchFamily="18" charset="0"/>
                          </a:rPr>
                        </m:ctrlPr>
                      </m:sSubSupPr>
                      <m:e>
                        <m:r>
                          <a:rPr lang="en-US" i="1">
                            <a:latin typeface="Cambria Math" charset="0"/>
                          </a:rPr>
                          <m:t>𝑎</m:t>
                        </m:r>
                      </m:e>
                      <m:sub>
                        <m:r>
                          <a:rPr lang="en-US" i="1">
                            <a:latin typeface="Cambria Math" charset="0"/>
                          </a:rPr>
                          <m:t>𝑖</m:t>
                        </m:r>
                      </m:sub>
                      <m:sup>
                        <m:r>
                          <a:rPr lang="en-US" b="0" i="1" smtClean="0">
                            <a:latin typeface="Cambria Math" charset="0"/>
                          </a:rPr>
                          <m:t>∗</m:t>
                        </m:r>
                      </m:sup>
                    </m:sSubSup>
                    <m:d>
                      <m:dPr>
                        <m:ctrlPr>
                          <a:rPr lang="en-US" i="1">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i="1">
                                <a:latin typeface="Cambria Math" charset="0"/>
                              </a:rPr>
                              <m:t>𝜃</m:t>
                            </m:r>
                          </m:e>
                          <m:sub>
                            <m:r>
                              <a:rPr lang="en-US" i="1">
                                <a:latin typeface="Cambria Math" charset="0"/>
                              </a:rPr>
                              <m:t>𝑝</m:t>
                            </m:r>
                          </m:sub>
                          <m:sup>
                            <m:r>
                              <a:rPr lang="en-US" b="0" i="1" smtClean="0">
                                <a:latin typeface="Cambria Math" charset="0"/>
                              </a:rPr>
                              <m:t>∗</m:t>
                            </m:r>
                          </m:sup>
                        </m:sSubSup>
                        <m:r>
                          <a:rPr lang="en-US" i="1">
                            <a:latin typeface="Cambria Math" charset="0"/>
                          </a:rPr>
                          <m:t>−</m:t>
                        </m:r>
                        <m:sSubSup>
                          <m:sSubSupPr>
                            <m:ctrlPr>
                              <a:rPr lang="en-US" b="0" i="1" smtClean="0">
                                <a:latin typeface="Cambria Math" panose="02040503050406030204" pitchFamily="18" charset="0"/>
                              </a:rPr>
                            </m:ctrlPr>
                          </m:sSubSupPr>
                          <m:e>
                            <m:r>
                              <a:rPr lang="en-US" i="1">
                                <a:latin typeface="Cambria Math" charset="0"/>
                              </a:rPr>
                              <m:t>𝑏</m:t>
                            </m:r>
                          </m:e>
                          <m:sub>
                            <m:r>
                              <a:rPr lang="en-US" i="1">
                                <a:latin typeface="Cambria Math" charset="0"/>
                              </a:rPr>
                              <m:t>𝑖</m:t>
                            </m:r>
                          </m:sub>
                          <m:sup>
                            <m:r>
                              <a:rPr lang="en-US" b="0" i="1" smtClean="0">
                                <a:latin typeface="Cambria Math" charset="0"/>
                              </a:rPr>
                              <m:t>∗</m:t>
                            </m:r>
                          </m:sup>
                        </m:sSubSup>
                      </m:e>
                    </m:d>
                  </m:oMath>
                </a14:m>
                <a:r>
                  <a:rPr lang="en-US" dirty="0"/>
                  <a:t>.</a:t>
                </a:r>
              </a:p>
              <a:p>
                <a:pPr marL="0" indent="0">
                  <a:buNone/>
                </a:pPr>
                <a:r>
                  <a:rPr lang="en-US" dirty="0"/>
                  <a:t>So which set of parameters should we use?</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754" t="-2801" b="-126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F540737F-1CFB-934D-8540-976583062B64}"/>
              </a:ext>
            </a:extLst>
          </p:cNvPr>
          <p:cNvSpPr>
            <a:spLocks noGrp="1"/>
          </p:cNvSpPr>
          <p:nvPr>
            <p:ph type="sldNum" sz="quarter" idx="12"/>
          </p:nvPr>
        </p:nvSpPr>
        <p:spPr/>
        <p:txBody>
          <a:bodyPr/>
          <a:lstStyle/>
          <a:p>
            <a:fld id="{0B97A0ED-0713-854E-AE67-C1B678B4A72A}" type="slidenum">
              <a:rPr lang="en-US" smtClean="0"/>
              <a:t>55</a:t>
            </a:fld>
            <a:endParaRPr lang="en-US"/>
          </a:p>
        </p:txBody>
      </p:sp>
    </p:spTree>
    <p:extLst>
      <p:ext uri="{BB962C8B-B14F-4D97-AF65-F5344CB8AC3E}">
        <p14:creationId xmlns:p14="http://schemas.microsoft.com/office/powerpoint/2010/main" val="57078605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Resolving Scale Indeterminacy</a:t>
            </a:r>
          </a:p>
        </p:txBody>
      </p:sp>
      <p:sp>
        <p:nvSpPr>
          <p:cNvPr id="3" name="Content Placeholder 2"/>
          <p:cNvSpPr>
            <a:spLocks noGrp="1"/>
          </p:cNvSpPr>
          <p:nvPr>
            <p:ph idx="1"/>
          </p:nvPr>
        </p:nvSpPr>
        <p:spPr/>
        <p:txBody>
          <a:bodyPr>
            <a:normAutofit lnSpcReduction="10000"/>
          </a:bodyPr>
          <a:lstStyle/>
          <a:p>
            <a:r>
              <a:rPr lang="en-US" dirty="0"/>
              <a:t>There are two main approaches.</a:t>
            </a:r>
          </a:p>
          <a:p>
            <a:r>
              <a:rPr lang="en-US" b="1" u="sng" dirty="0"/>
              <a:t>Item-Side Anchoring</a:t>
            </a:r>
          </a:p>
          <a:p>
            <a:pPr lvl="1"/>
            <a:r>
              <a:rPr lang="en-US" dirty="0"/>
              <a:t>Place constraints on the item parameters (e.g., average item difficulty is 0).</a:t>
            </a:r>
          </a:p>
          <a:p>
            <a:pPr lvl="1"/>
            <a:r>
              <a:rPr lang="en-US" dirty="0"/>
              <a:t>Freely estimate the theta distribution.</a:t>
            </a:r>
          </a:p>
          <a:p>
            <a:pPr lvl="1"/>
            <a:r>
              <a:rPr lang="en-US" dirty="0"/>
              <a:t>More common in </a:t>
            </a:r>
            <a:r>
              <a:rPr lang="en-US" dirty="0" err="1"/>
              <a:t>Rasch</a:t>
            </a:r>
            <a:r>
              <a:rPr lang="en-US" dirty="0"/>
              <a:t> modeling and in Europe.</a:t>
            </a:r>
          </a:p>
          <a:p>
            <a:r>
              <a:rPr lang="en-US" b="1" u="sng" dirty="0"/>
              <a:t>Person-Side Anchoring</a:t>
            </a:r>
          </a:p>
          <a:p>
            <a:pPr lvl="1"/>
            <a:r>
              <a:rPr lang="en-US" dirty="0"/>
              <a:t>Fix distribution of theta to have mean of 0 and SD of 1.</a:t>
            </a:r>
          </a:p>
          <a:p>
            <a:pPr lvl="1"/>
            <a:r>
              <a:rPr lang="en-US" dirty="0"/>
              <a:t>Freely estimate the item parameters.</a:t>
            </a:r>
          </a:p>
          <a:p>
            <a:pPr lvl="1"/>
            <a:r>
              <a:rPr lang="en-US" dirty="0"/>
              <a:t>More common in US and in achievement testing.</a:t>
            </a:r>
          </a:p>
          <a:p>
            <a:r>
              <a:rPr lang="en-US" dirty="0"/>
              <a:t>We will return to this when we learn how to estimate the parameters.</a:t>
            </a:r>
          </a:p>
        </p:txBody>
      </p:sp>
      <p:sp>
        <p:nvSpPr>
          <p:cNvPr id="5" name="Slide Number Placeholder 4">
            <a:extLst>
              <a:ext uri="{FF2B5EF4-FFF2-40B4-BE49-F238E27FC236}">
                <a16:creationId xmlns:a16="http://schemas.microsoft.com/office/drawing/2014/main" id="{F1D6FDF2-9F22-734B-ABEE-948E00A98719}"/>
              </a:ext>
            </a:extLst>
          </p:cNvPr>
          <p:cNvSpPr>
            <a:spLocks noGrp="1"/>
          </p:cNvSpPr>
          <p:nvPr>
            <p:ph type="sldNum" sz="quarter" idx="12"/>
          </p:nvPr>
        </p:nvSpPr>
        <p:spPr/>
        <p:txBody>
          <a:bodyPr/>
          <a:lstStyle/>
          <a:p>
            <a:fld id="{0B97A0ED-0713-854E-AE67-C1B678B4A72A}" type="slidenum">
              <a:rPr lang="en-US" smtClean="0"/>
              <a:t>56</a:t>
            </a:fld>
            <a:endParaRPr lang="en-US"/>
          </a:p>
        </p:txBody>
      </p:sp>
    </p:spTree>
    <p:extLst>
      <p:ext uri="{BB962C8B-B14F-4D97-AF65-F5344CB8AC3E}">
        <p14:creationId xmlns:p14="http://schemas.microsoft.com/office/powerpoint/2010/main" val="101448730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b="1" dirty="0"/>
              <a:t>Example using the MIRT Package</a:t>
            </a:r>
          </a:p>
        </p:txBody>
      </p:sp>
      <p:sp>
        <p:nvSpPr>
          <p:cNvPr id="6" name="Text Placeholder 5"/>
          <p:cNvSpPr>
            <a:spLocks noGrp="1"/>
          </p:cNvSpPr>
          <p:nvPr>
            <p:ph type="body" idx="1"/>
          </p:nvPr>
        </p:nvSpPr>
        <p:spPr/>
        <p:txBody>
          <a:bodyPr/>
          <a:lstStyle/>
          <a:p>
            <a:endParaRPr lang="en-US"/>
          </a:p>
        </p:txBody>
      </p:sp>
      <p:sp>
        <p:nvSpPr>
          <p:cNvPr id="2" name="Slide Number Placeholder 1">
            <a:extLst>
              <a:ext uri="{FF2B5EF4-FFF2-40B4-BE49-F238E27FC236}">
                <a16:creationId xmlns:a16="http://schemas.microsoft.com/office/drawing/2014/main" id="{D85497E3-4CDA-EC40-8649-33C2F49A61BB}"/>
              </a:ext>
            </a:extLst>
          </p:cNvPr>
          <p:cNvSpPr>
            <a:spLocks noGrp="1"/>
          </p:cNvSpPr>
          <p:nvPr>
            <p:ph type="sldNum" sz="quarter" idx="12"/>
          </p:nvPr>
        </p:nvSpPr>
        <p:spPr/>
        <p:txBody>
          <a:bodyPr/>
          <a:lstStyle/>
          <a:p>
            <a:fld id="{0B97A0ED-0713-854E-AE67-C1B678B4A72A}" type="slidenum">
              <a:rPr lang="en-US" smtClean="0"/>
              <a:t>57</a:t>
            </a:fld>
            <a:endParaRPr lang="en-US"/>
          </a:p>
        </p:txBody>
      </p:sp>
    </p:spTree>
    <p:extLst>
      <p:ext uri="{BB962C8B-B14F-4D97-AF65-F5344CB8AC3E}">
        <p14:creationId xmlns:p14="http://schemas.microsoft.com/office/powerpoint/2010/main" val="198824468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0FE5CB3-9386-2D49-9E7C-A1A5448A20EE}"/>
              </a:ext>
            </a:extLst>
          </p:cNvPr>
          <p:cNvSpPr>
            <a:spLocks noGrp="1"/>
          </p:cNvSpPr>
          <p:nvPr>
            <p:ph type="title"/>
          </p:nvPr>
        </p:nvSpPr>
        <p:spPr/>
        <p:txBody>
          <a:bodyPr/>
          <a:lstStyle/>
          <a:p>
            <a:r>
              <a:rPr lang="en-US" b="1"/>
              <a:t>The </a:t>
            </a:r>
            <a:r>
              <a:rPr lang="en-US" b="1">
                <a:latin typeface="Courier New" panose="02070309020205020404" pitchFamily="49" charset="0"/>
                <a:cs typeface="Courier New" panose="02070309020205020404" pitchFamily="49" charset="0"/>
              </a:rPr>
              <a:t>mirt</a:t>
            </a:r>
            <a:r>
              <a:rPr lang="en-US" b="1"/>
              <a:t> package in R</a:t>
            </a:r>
          </a:p>
        </p:txBody>
      </p:sp>
      <p:sp>
        <p:nvSpPr>
          <p:cNvPr id="6" name="Content Placeholder 5">
            <a:extLst>
              <a:ext uri="{FF2B5EF4-FFF2-40B4-BE49-F238E27FC236}">
                <a16:creationId xmlns:a16="http://schemas.microsoft.com/office/drawing/2014/main" id="{6C1D5F3D-B60C-B742-81F7-8750C74F5AA4}"/>
              </a:ext>
            </a:extLst>
          </p:cNvPr>
          <p:cNvSpPr>
            <a:spLocks noGrp="1"/>
          </p:cNvSpPr>
          <p:nvPr>
            <p:ph idx="1"/>
          </p:nvPr>
        </p:nvSpPr>
        <p:spPr/>
        <p:txBody>
          <a:bodyPr>
            <a:normAutofit fontScale="92500" lnSpcReduction="10000"/>
          </a:bodyPr>
          <a:lstStyle/>
          <a:p>
            <a:r>
              <a:rPr lang="en-US"/>
              <a:t>Written by Phillip Chalmers</a:t>
            </a:r>
          </a:p>
          <a:p>
            <a:r>
              <a:rPr lang="en-US"/>
              <a:t>Incredibly flexible package</a:t>
            </a:r>
          </a:p>
          <a:p>
            <a:r>
              <a:rPr lang="en-US"/>
              <a:t>Fits pretty much all the most commonly used IRT models for both dichotomous and polytomous items</a:t>
            </a:r>
          </a:p>
          <a:p>
            <a:r>
              <a:rPr lang="en-US"/>
              <a:t>Also fits most of the multidimensional extensions of these models</a:t>
            </a:r>
          </a:p>
          <a:p>
            <a:r>
              <a:rPr lang="en-US"/>
              <a:t>Other key extensions: models for multiple “groups”,  inclusion of item and person predictor variables.</a:t>
            </a:r>
          </a:p>
          <a:p>
            <a:r>
              <a:rPr lang="en-US"/>
              <a:t>I’ve created an mirt folder in Canvas that includes a lot of resources, but I would hold off on reading Chalmers (2012) in the </a:t>
            </a:r>
            <a:r>
              <a:rPr lang="en-US" i="1"/>
              <a:t>Journal of Statistical Software</a:t>
            </a:r>
            <a:r>
              <a:rPr lang="en-US"/>
              <a:t> until we have had readings and presentations on parameter estimation.</a:t>
            </a:r>
          </a:p>
          <a:p>
            <a:endParaRPr lang="en-US"/>
          </a:p>
        </p:txBody>
      </p:sp>
      <p:sp>
        <p:nvSpPr>
          <p:cNvPr id="7" name="Slide Number Placeholder 6">
            <a:extLst>
              <a:ext uri="{FF2B5EF4-FFF2-40B4-BE49-F238E27FC236}">
                <a16:creationId xmlns:a16="http://schemas.microsoft.com/office/drawing/2014/main" id="{069762EB-4312-A248-B3E3-59501C2D201C}"/>
              </a:ext>
            </a:extLst>
          </p:cNvPr>
          <p:cNvSpPr>
            <a:spLocks noGrp="1"/>
          </p:cNvSpPr>
          <p:nvPr>
            <p:ph type="sldNum" sz="quarter" idx="12"/>
          </p:nvPr>
        </p:nvSpPr>
        <p:spPr/>
        <p:txBody>
          <a:bodyPr/>
          <a:lstStyle/>
          <a:p>
            <a:fld id="{0B97A0ED-0713-854E-AE67-C1B678B4A72A}" type="slidenum">
              <a:rPr lang="en-US" smtClean="0"/>
              <a:t>58</a:t>
            </a:fld>
            <a:endParaRPr lang="en-US"/>
          </a:p>
        </p:txBody>
      </p:sp>
    </p:spTree>
    <p:extLst>
      <p:ext uri="{BB962C8B-B14F-4D97-AF65-F5344CB8AC3E}">
        <p14:creationId xmlns:p14="http://schemas.microsoft.com/office/powerpoint/2010/main" val="238941276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b="1" dirty="0"/>
              <a:t>Let’s use mirt to specify and estimate the 1/2/3PL Models with our Form A Data</a:t>
            </a:r>
          </a:p>
        </p:txBody>
      </p:sp>
      <p:sp>
        <p:nvSpPr>
          <p:cNvPr id="6" name="Content Placeholder 5"/>
          <p:cNvSpPr>
            <a:spLocks noGrp="1"/>
          </p:cNvSpPr>
          <p:nvPr>
            <p:ph idx="1"/>
          </p:nvPr>
        </p:nvSpPr>
        <p:spPr/>
        <p:txBody>
          <a:bodyPr/>
          <a:lstStyle/>
          <a:p>
            <a:endParaRPr lang="en-US" dirty="0"/>
          </a:p>
          <a:p>
            <a:endParaRPr lang="en-US" dirty="0"/>
          </a:p>
          <a:p>
            <a:endParaRPr lang="en-US" dirty="0"/>
          </a:p>
          <a:p>
            <a:r>
              <a:rPr lang="en-US" dirty="0"/>
              <a:t>Go to “Part 2” of in the file “lb_irt_020220.R”</a:t>
            </a:r>
          </a:p>
          <a:p>
            <a:r>
              <a:rPr lang="en-US" dirty="0"/>
              <a:t>Makes use of the </a:t>
            </a:r>
            <a:r>
              <a:rPr lang="en-US" dirty="0" err="1"/>
              <a:t>mirt</a:t>
            </a:r>
            <a:r>
              <a:rPr lang="en-US" dirty="0"/>
              <a:t>() package in R.</a:t>
            </a:r>
          </a:p>
        </p:txBody>
      </p:sp>
      <p:sp>
        <p:nvSpPr>
          <p:cNvPr id="2" name="Slide Number Placeholder 1">
            <a:extLst>
              <a:ext uri="{FF2B5EF4-FFF2-40B4-BE49-F238E27FC236}">
                <a16:creationId xmlns:a16="http://schemas.microsoft.com/office/drawing/2014/main" id="{AF907ADE-88A1-C046-8EB0-4F5C6BD39BD7}"/>
              </a:ext>
            </a:extLst>
          </p:cNvPr>
          <p:cNvSpPr>
            <a:spLocks noGrp="1"/>
          </p:cNvSpPr>
          <p:nvPr>
            <p:ph type="sldNum" sz="quarter" idx="12"/>
          </p:nvPr>
        </p:nvSpPr>
        <p:spPr/>
        <p:txBody>
          <a:bodyPr/>
          <a:lstStyle/>
          <a:p>
            <a:fld id="{0B97A0ED-0713-854E-AE67-C1B678B4A72A}" type="slidenum">
              <a:rPr lang="en-US" smtClean="0"/>
              <a:t>59</a:t>
            </a:fld>
            <a:endParaRPr lang="en-US"/>
          </a:p>
        </p:txBody>
      </p:sp>
    </p:spTree>
    <p:extLst>
      <p:ext uri="{BB962C8B-B14F-4D97-AF65-F5344CB8AC3E}">
        <p14:creationId xmlns:p14="http://schemas.microsoft.com/office/powerpoint/2010/main" val="2192627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831850" y="576263"/>
            <a:ext cx="10515600" cy="2852737"/>
          </a:xfrm>
        </p:spPr>
        <p:txBody>
          <a:bodyPr/>
          <a:lstStyle/>
          <a:p>
            <a:pPr algn="ctr">
              <a:spcBef>
                <a:spcPct val="50000"/>
              </a:spcBef>
            </a:pPr>
            <a:r>
              <a:rPr lang="en-US" b="1">
                <a:cs typeface="Calibri"/>
              </a:rPr>
              <a:t>Using the Normal Ogive to Derive an Item Characteristic Curve</a:t>
            </a:r>
          </a:p>
        </p:txBody>
      </p:sp>
      <p:sp>
        <p:nvSpPr>
          <p:cNvPr id="6" name="Text Placeholder 5"/>
          <p:cNvSpPr>
            <a:spLocks noGrp="1"/>
          </p:cNvSpPr>
          <p:nvPr>
            <p:ph type="body" idx="1"/>
          </p:nvPr>
        </p:nvSpPr>
        <p:spPr/>
        <p:txBody>
          <a:bodyPr/>
          <a:lstStyle/>
          <a:p>
            <a:r>
              <a:rPr lang="en-US"/>
              <a:t>This section represents an elaboration/illustration of the narrative found in Lord &amp; Novick (1968, pp. 370-371) and in Thissen &amp; Orlando (2001, pp. 84-87).  </a:t>
            </a:r>
          </a:p>
        </p:txBody>
      </p:sp>
      <p:sp>
        <p:nvSpPr>
          <p:cNvPr id="2" name="Slide Number Placeholder 1">
            <a:extLst>
              <a:ext uri="{FF2B5EF4-FFF2-40B4-BE49-F238E27FC236}">
                <a16:creationId xmlns:a16="http://schemas.microsoft.com/office/drawing/2014/main" id="{92866C08-A2E1-CD4B-936B-8241A166C09D}"/>
              </a:ext>
            </a:extLst>
          </p:cNvPr>
          <p:cNvSpPr>
            <a:spLocks noGrp="1"/>
          </p:cNvSpPr>
          <p:nvPr>
            <p:ph type="sldNum" sz="quarter" idx="12"/>
          </p:nvPr>
        </p:nvSpPr>
        <p:spPr/>
        <p:txBody>
          <a:bodyPr/>
          <a:lstStyle/>
          <a:p>
            <a:fld id="{0B97A0ED-0713-854E-AE67-C1B678B4A72A}" type="slidenum">
              <a:rPr lang="en-US" smtClean="0"/>
              <a:t>6</a:t>
            </a:fld>
            <a:endParaRPr lang="en-US"/>
          </a:p>
        </p:txBody>
      </p:sp>
    </p:spTree>
    <p:extLst>
      <p:ext uri="{BB962C8B-B14F-4D97-AF65-F5344CB8AC3E}">
        <p14:creationId xmlns:p14="http://schemas.microsoft.com/office/powerpoint/2010/main" val="93336307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b="1" dirty="0"/>
              <a:t>More Practice</a:t>
            </a:r>
          </a:p>
        </p:txBody>
      </p:sp>
      <p:sp>
        <p:nvSpPr>
          <p:cNvPr id="6" name="Text Placeholder 5"/>
          <p:cNvSpPr>
            <a:spLocks noGrp="1"/>
          </p:cNvSpPr>
          <p:nvPr>
            <p:ph type="body" idx="1"/>
          </p:nvPr>
        </p:nvSpPr>
        <p:spPr/>
        <p:txBody>
          <a:bodyPr/>
          <a:lstStyle/>
          <a:p>
            <a:endParaRPr lang="en-US"/>
          </a:p>
        </p:txBody>
      </p:sp>
      <p:sp>
        <p:nvSpPr>
          <p:cNvPr id="2" name="Slide Number Placeholder 1">
            <a:extLst>
              <a:ext uri="{FF2B5EF4-FFF2-40B4-BE49-F238E27FC236}">
                <a16:creationId xmlns:a16="http://schemas.microsoft.com/office/drawing/2014/main" id="{A1BA0FA3-87B5-EC4E-B7FB-9FF1C79055B2}"/>
              </a:ext>
            </a:extLst>
          </p:cNvPr>
          <p:cNvSpPr>
            <a:spLocks noGrp="1"/>
          </p:cNvSpPr>
          <p:nvPr>
            <p:ph type="sldNum" sz="quarter" idx="12"/>
          </p:nvPr>
        </p:nvSpPr>
        <p:spPr/>
        <p:txBody>
          <a:bodyPr/>
          <a:lstStyle/>
          <a:p>
            <a:fld id="{0B97A0ED-0713-854E-AE67-C1B678B4A72A}" type="slidenum">
              <a:rPr lang="en-US" smtClean="0"/>
              <a:t>60</a:t>
            </a:fld>
            <a:endParaRPr lang="en-US"/>
          </a:p>
        </p:txBody>
      </p:sp>
    </p:spTree>
    <p:extLst>
      <p:ext uri="{BB962C8B-B14F-4D97-AF65-F5344CB8AC3E}">
        <p14:creationId xmlns:p14="http://schemas.microsoft.com/office/powerpoint/2010/main" val="159222180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b="1" dirty="0"/>
              <a:t>Practice with IRFs and Probabilities</a:t>
            </a:r>
          </a:p>
        </p:txBody>
      </p:sp>
      <p:sp>
        <p:nvSpPr>
          <p:cNvPr id="6" name="Content Placeholder 5"/>
          <p:cNvSpPr>
            <a:spLocks noGrp="1"/>
          </p:cNvSpPr>
          <p:nvPr>
            <p:ph idx="1"/>
          </p:nvPr>
        </p:nvSpPr>
        <p:spPr>
          <a:xfrm>
            <a:off x="838200" y="1536701"/>
            <a:ext cx="10515600" cy="2959100"/>
          </a:xfrm>
        </p:spPr>
        <p:txBody>
          <a:bodyPr>
            <a:normAutofit/>
          </a:bodyPr>
          <a:lstStyle/>
          <a:p>
            <a:r>
              <a:rPr lang="en-US" dirty="0"/>
              <a:t>Refer to Excel document “</a:t>
            </a:r>
            <a:r>
              <a:rPr lang="en-US" dirty="0" err="1"/>
              <a:t>three_item_test.xlsx</a:t>
            </a:r>
            <a:r>
              <a:rPr lang="en-US" dirty="0"/>
              <a:t>”.</a:t>
            </a:r>
          </a:p>
          <a:p>
            <a:r>
              <a:rPr lang="en-US" dirty="0"/>
              <a:t>Do the following:</a:t>
            </a:r>
          </a:p>
          <a:p>
            <a:pPr marL="914400" lvl="1" indent="-457200">
              <a:buFont typeface="+mj-lt"/>
              <a:buAutoNum type="arabicPeriod"/>
            </a:pPr>
            <a:r>
              <a:rPr lang="en-US" dirty="0"/>
              <a:t>Compare the difficulty of item 1 vs. 2.</a:t>
            </a:r>
          </a:p>
          <a:p>
            <a:pPr marL="914400" lvl="1" indent="-457200">
              <a:buFont typeface="+mj-lt"/>
              <a:buAutoNum type="arabicPeriod"/>
            </a:pPr>
            <a:r>
              <a:rPr lang="en-US" dirty="0"/>
              <a:t>Compare the difficulty of item 2 vs 3.</a:t>
            </a:r>
          </a:p>
          <a:p>
            <a:pPr marL="914400" lvl="1" indent="-457200">
              <a:buFont typeface="+mj-lt"/>
              <a:buAutoNum type="arabicPeriod"/>
            </a:pPr>
            <a:r>
              <a:rPr lang="en-US" dirty="0"/>
              <a:t>Calculate the probability of each of these response vectors for the given theta values:</a:t>
            </a:r>
          </a:p>
        </p:txBody>
      </p:sp>
      <p:graphicFrame>
        <p:nvGraphicFramePr>
          <p:cNvPr id="7" name="Table 6"/>
          <p:cNvGraphicFramePr>
            <a:graphicFrameLocks noGrp="1"/>
          </p:cNvGraphicFramePr>
          <p:nvPr/>
        </p:nvGraphicFramePr>
        <p:xfrm>
          <a:off x="2844800" y="4495801"/>
          <a:ext cx="6502400" cy="1854200"/>
        </p:xfrm>
        <a:graphic>
          <a:graphicData uri="http://schemas.openxmlformats.org/drawingml/2006/table">
            <a:tbl>
              <a:tblPr firstRow="1" bandRow="1">
                <a:tableStyleId>{5C22544A-7EE6-4342-B048-85BDC9FD1C3A}</a:tableStyleId>
              </a:tblPr>
              <a:tblGrid>
                <a:gridCol w="1625600">
                  <a:extLst>
                    <a:ext uri="{9D8B030D-6E8A-4147-A177-3AD203B41FA5}">
                      <a16:colId xmlns:a16="http://schemas.microsoft.com/office/drawing/2014/main" val="20000"/>
                    </a:ext>
                  </a:extLst>
                </a:gridCol>
                <a:gridCol w="1625600">
                  <a:extLst>
                    <a:ext uri="{9D8B030D-6E8A-4147-A177-3AD203B41FA5}">
                      <a16:colId xmlns:a16="http://schemas.microsoft.com/office/drawing/2014/main" val="20001"/>
                    </a:ext>
                  </a:extLst>
                </a:gridCol>
                <a:gridCol w="1625600">
                  <a:extLst>
                    <a:ext uri="{9D8B030D-6E8A-4147-A177-3AD203B41FA5}">
                      <a16:colId xmlns:a16="http://schemas.microsoft.com/office/drawing/2014/main" val="20002"/>
                    </a:ext>
                  </a:extLst>
                </a:gridCol>
                <a:gridCol w="1625600">
                  <a:extLst>
                    <a:ext uri="{9D8B030D-6E8A-4147-A177-3AD203B41FA5}">
                      <a16:colId xmlns:a16="http://schemas.microsoft.com/office/drawing/2014/main" val="20003"/>
                    </a:ext>
                  </a:extLst>
                </a:gridCol>
              </a:tblGrid>
              <a:tr h="370840">
                <a:tc>
                  <a:txBody>
                    <a:bodyPr/>
                    <a:lstStyle/>
                    <a:p>
                      <a:pPr algn="ctr"/>
                      <a:r>
                        <a:rPr lang="en-US" dirty="0"/>
                        <a:t>Theta</a:t>
                      </a:r>
                    </a:p>
                  </a:txBody>
                  <a:tcPr/>
                </a:tc>
                <a:tc>
                  <a:txBody>
                    <a:bodyPr/>
                    <a:lstStyle/>
                    <a:p>
                      <a:pPr algn="ctr"/>
                      <a:r>
                        <a:rPr lang="en-US" dirty="0"/>
                        <a:t>000</a:t>
                      </a:r>
                    </a:p>
                  </a:txBody>
                  <a:tcPr/>
                </a:tc>
                <a:tc>
                  <a:txBody>
                    <a:bodyPr/>
                    <a:lstStyle/>
                    <a:p>
                      <a:pPr algn="ctr"/>
                      <a:r>
                        <a:rPr lang="en-US" dirty="0"/>
                        <a:t>010</a:t>
                      </a:r>
                    </a:p>
                  </a:txBody>
                  <a:tcPr/>
                </a:tc>
                <a:tc>
                  <a:txBody>
                    <a:bodyPr/>
                    <a:lstStyle/>
                    <a:p>
                      <a:pPr algn="ctr"/>
                      <a:r>
                        <a:rPr lang="en-US" dirty="0"/>
                        <a:t>111</a:t>
                      </a:r>
                    </a:p>
                  </a:txBody>
                  <a:tcPr/>
                </a:tc>
                <a:extLst>
                  <a:ext uri="{0D108BD9-81ED-4DB2-BD59-A6C34878D82A}">
                    <a16:rowId xmlns:a16="http://schemas.microsoft.com/office/drawing/2014/main" val="10000"/>
                  </a:ext>
                </a:extLst>
              </a:tr>
              <a:tr h="370840">
                <a:tc>
                  <a:txBody>
                    <a:bodyPr/>
                    <a:lstStyle/>
                    <a:p>
                      <a:pPr algn="ctr"/>
                      <a:r>
                        <a:rPr lang="en-US" dirty="0"/>
                        <a:t>-4.0</a:t>
                      </a:r>
                    </a:p>
                  </a:txBody>
                  <a:tcPr/>
                </a:tc>
                <a:tc>
                  <a:txBody>
                    <a:bodyPr/>
                    <a:lstStyle/>
                    <a:p>
                      <a:pPr algn="ctr"/>
                      <a:endParaRPr lang="en-US" dirty="0"/>
                    </a:p>
                  </a:txBody>
                  <a:tcPr/>
                </a:tc>
                <a:tc>
                  <a:txBody>
                    <a:bodyPr/>
                    <a:lstStyle/>
                    <a:p>
                      <a:pPr algn="ctr"/>
                      <a:endParaRPr lang="en-US"/>
                    </a:p>
                  </a:txBody>
                  <a:tcPr/>
                </a:tc>
                <a:tc>
                  <a:txBody>
                    <a:bodyPr/>
                    <a:lstStyle/>
                    <a:p>
                      <a:pPr algn="ctr"/>
                      <a:endParaRPr lang="en-US"/>
                    </a:p>
                  </a:txBody>
                  <a:tcPr/>
                </a:tc>
                <a:extLst>
                  <a:ext uri="{0D108BD9-81ED-4DB2-BD59-A6C34878D82A}">
                    <a16:rowId xmlns:a16="http://schemas.microsoft.com/office/drawing/2014/main" val="10001"/>
                  </a:ext>
                </a:extLst>
              </a:tr>
              <a:tr h="370840">
                <a:tc>
                  <a:txBody>
                    <a:bodyPr/>
                    <a:lstStyle/>
                    <a:p>
                      <a:pPr algn="ctr"/>
                      <a:r>
                        <a:rPr lang="en-US" dirty="0"/>
                        <a:t>-1.1</a:t>
                      </a:r>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extLst>
                  <a:ext uri="{0D108BD9-81ED-4DB2-BD59-A6C34878D82A}">
                    <a16:rowId xmlns:a16="http://schemas.microsoft.com/office/drawing/2014/main" val="10002"/>
                  </a:ext>
                </a:extLst>
              </a:tr>
              <a:tr h="370840">
                <a:tc>
                  <a:txBody>
                    <a:bodyPr/>
                    <a:lstStyle/>
                    <a:p>
                      <a:pPr algn="ctr"/>
                      <a:r>
                        <a:rPr lang="en-US" dirty="0"/>
                        <a:t>0</a:t>
                      </a:r>
                    </a:p>
                  </a:txBody>
                  <a:tcPr/>
                </a:tc>
                <a:tc>
                  <a:txBody>
                    <a:bodyPr/>
                    <a:lstStyle/>
                    <a:p>
                      <a:pPr algn="ctr"/>
                      <a:endParaRPr lang="en-US"/>
                    </a:p>
                  </a:txBody>
                  <a:tcPr/>
                </a:tc>
                <a:tc>
                  <a:txBody>
                    <a:bodyPr/>
                    <a:lstStyle/>
                    <a:p>
                      <a:pPr algn="ctr"/>
                      <a:endParaRPr lang="en-US" dirty="0"/>
                    </a:p>
                  </a:txBody>
                  <a:tcPr/>
                </a:tc>
                <a:tc>
                  <a:txBody>
                    <a:bodyPr/>
                    <a:lstStyle/>
                    <a:p>
                      <a:pPr algn="ctr"/>
                      <a:endParaRPr lang="en-US" dirty="0"/>
                    </a:p>
                  </a:txBody>
                  <a:tcPr/>
                </a:tc>
                <a:extLst>
                  <a:ext uri="{0D108BD9-81ED-4DB2-BD59-A6C34878D82A}">
                    <a16:rowId xmlns:a16="http://schemas.microsoft.com/office/drawing/2014/main" val="10003"/>
                  </a:ext>
                </a:extLst>
              </a:tr>
              <a:tr h="370840">
                <a:tc>
                  <a:txBody>
                    <a:bodyPr/>
                    <a:lstStyle/>
                    <a:p>
                      <a:pPr algn="ctr"/>
                      <a:r>
                        <a:rPr lang="en-US" dirty="0"/>
                        <a:t>1.6</a:t>
                      </a:r>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extLst>
                  <a:ext uri="{0D108BD9-81ED-4DB2-BD59-A6C34878D82A}">
                    <a16:rowId xmlns:a16="http://schemas.microsoft.com/office/drawing/2014/main" val="10004"/>
                  </a:ext>
                </a:extLst>
              </a:tr>
            </a:tbl>
          </a:graphicData>
        </a:graphic>
      </p:graphicFrame>
      <p:graphicFrame>
        <p:nvGraphicFramePr>
          <p:cNvPr id="8" name="Table 7"/>
          <p:cNvGraphicFramePr>
            <a:graphicFrameLocks noGrp="1"/>
          </p:cNvGraphicFramePr>
          <p:nvPr/>
        </p:nvGraphicFramePr>
        <p:xfrm>
          <a:off x="9105900" y="788988"/>
          <a:ext cx="2781300" cy="1219200"/>
        </p:xfrm>
        <a:graphic>
          <a:graphicData uri="http://schemas.openxmlformats.org/drawingml/2006/table">
            <a:tbl>
              <a:tblPr>
                <a:tableStyleId>{5C22544A-7EE6-4342-B048-85BDC9FD1C3A}</a:tableStyleId>
              </a:tblPr>
              <a:tblGrid>
                <a:gridCol w="695325">
                  <a:extLst>
                    <a:ext uri="{9D8B030D-6E8A-4147-A177-3AD203B41FA5}">
                      <a16:colId xmlns:a16="http://schemas.microsoft.com/office/drawing/2014/main" val="20000"/>
                    </a:ext>
                  </a:extLst>
                </a:gridCol>
                <a:gridCol w="695325">
                  <a:extLst>
                    <a:ext uri="{9D8B030D-6E8A-4147-A177-3AD203B41FA5}">
                      <a16:colId xmlns:a16="http://schemas.microsoft.com/office/drawing/2014/main" val="20001"/>
                    </a:ext>
                  </a:extLst>
                </a:gridCol>
                <a:gridCol w="695325">
                  <a:extLst>
                    <a:ext uri="{9D8B030D-6E8A-4147-A177-3AD203B41FA5}">
                      <a16:colId xmlns:a16="http://schemas.microsoft.com/office/drawing/2014/main" val="20002"/>
                    </a:ext>
                  </a:extLst>
                </a:gridCol>
                <a:gridCol w="695325">
                  <a:extLst>
                    <a:ext uri="{9D8B030D-6E8A-4147-A177-3AD203B41FA5}">
                      <a16:colId xmlns:a16="http://schemas.microsoft.com/office/drawing/2014/main" val="20003"/>
                    </a:ext>
                  </a:extLst>
                </a:gridCol>
              </a:tblGrid>
              <a:tr h="304800">
                <a:tc>
                  <a:txBody>
                    <a:bodyPr/>
                    <a:lstStyle/>
                    <a:p>
                      <a:pPr algn="ctr" fontAlgn="b"/>
                      <a:r>
                        <a:rPr lang="en-US" sz="1800" b="0" i="0" u="none" strike="noStrike">
                          <a:solidFill>
                            <a:srgbClr val="000000"/>
                          </a:solidFill>
                          <a:effectLst/>
                          <a:latin typeface="Calibri" charset="0"/>
                        </a:rPr>
                        <a:t>item</a:t>
                      </a:r>
                    </a:p>
                  </a:txBody>
                  <a:tcPr marL="6350" marR="6350" marT="6350" marB="0" anchor="ctr"/>
                </a:tc>
                <a:tc>
                  <a:txBody>
                    <a:bodyPr/>
                    <a:lstStyle/>
                    <a:p>
                      <a:pPr algn="ctr" fontAlgn="b"/>
                      <a:r>
                        <a:rPr lang="en-US" sz="1800" b="0" i="0" u="none" strike="noStrike" dirty="0">
                          <a:solidFill>
                            <a:srgbClr val="000000"/>
                          </a:solidFill>
                          <a:effectLst/>
                          <a:latin typeface="Calibri" charset="0"/>
                        </a:rPr>
                        <a:t>a</a:t>
                      </a:r>
                    </a:p>
                  </a:txBody>
                  <a:tcPr marL="6350" marR="6350" marT="6350" marB="0" anchor="ctr"/>
                </a:tc>
                <a:tc>
                  <a:txBody>
                    <a:bodyPr/>
                    <a:lstStyle/>
                    <a:p>
                      <a:pPr algn="ctr" fontAlgn="b"/>
                      <a:r>
                        <a:rPr lang="en-US" sz="1800" b="0" i="0" u="none" strike="noStrike">
                          <a:solidFill>
                            <a:srgbClr val="000000"/>
                          </a:solidFill>
                          <a:effectLst/>
                          <a:latin typeface="Calibri" charset="0"/>
                        </a:rPr>
                        <a:t>b</a:t>
                      </a:r>
                    </a:p>
                  </a:txBody>
                  <a:tcPr marL="6350" marR="6350" marT="6350" marB="0" anchor="ctr"/>
                </a:tc>
                <a:tc>
                  <a:txBody>
                    <a:bodyPr/>
                    <a:lstStyle/>
                    <a:p>
                      <a:pPr algn="ctr" fontAlgn="b"/>
                      <a:r>
                        <a:rPr lang="en-US" sz="1800" b="0" i="0" u="none" strike="noStrike">
                          <a:solidFill>
                            <a:srgbClr val="000000"/>
                          </a:solidFill>
                          <a:effectLst/>
                          <a:latin typeface="Calibri" charset="0"/>
                        </a:rPr>
                        <a:t>c</a:t>
                      </a:r>
                    </a:p>
                  </a:txBody>
                  <a:tcPr marL="6350" marR="6350" marT="6350" marB="0" anchor="ctr"/>
                </a:tc>
                <a:extLst>
                  <a:ext uri="{0D108BD9-81ED-4DB2-BD59-A6C34878D82A}">
                    <a16:rowId xmlns:a16="http://schemas.microsoft.com/office/drawing/2014/main" val="10000"/>
                  </a:ext>
                </a:extLst>
              </a:tr>
              <a:tr h="304800">
                <a:tc>
                  <a:txBody>
                    <a:bodyPr/>
                    <a:lstStyle/>
                    <a:p>
                      <a:pPr algn="ctr" fontAlgn="b"/>
                      <a:r>
                        <a:rPr lang="en-US" sz="1800" b="0" i="0" u="none" strike="noStrike">
                          <a:solidFill>
                            <a:srgbClr val="000000"/>
                          </a:solidFill>
                          <a:effectLst/>
                          <a:latin typeface="Calibri" panose="020F0502020204030204" pitchFamily="34" charset="0"/>
                          <a:cs typeface="Calibri" panose="020F0502020204030204" pitchFamily="34" charset="0"/>
                        </a:rPr>
                        <a:t>1</a:t>
                      </a:r>
                    </a:p>
                  </a:txBody>
                  <a:tcPr marL="6350" marR="6350" marT="6350" marB="0" anchor="ctr"/>
                </a:tc>
                <a:tc>
                  <a:txBody>
                    <a:bodyPr/>
                    <a:lstStyle/>
                    <a:p>
                      <a:pPr algn="ctr" fontAlgn="b"/>
                      <a:r>
                        <a:rPr lang="en-US" sz="1800" b="0" i="0" u="none" strike="noStrike" dirty="0">
                          <a:solidFill>
                            <a:srgbClr val="000000"/>
                          </a:solidFill>
                          <a:effectLst/>
                          <a:latin typeface="Calibri" panose="020F0502020204030204" pitchFamily="34" charset="0"/>
                          <a:cs typeface="Calibri" panose="020F0502020204030204" pitchFamily="34" charset="0"/>
                        </a:rPr>
                        <a:t>1</a:t>
                      </a:r>
                    </a:p>
                  </a:txBody>
                  <a:tcPr marL="6350" marR="6350" marT="6350" marB="0" anchor="ctr"/>
                </a:tc>
                <a:tc>
                  <a:txBody>
                    <a:bodyPr/>
                    <a:lstStyle/>
                    <a:p>
                      <a:pPr algn="ctr" fontAlgn="b"/>
                      <a:r>
                        <a:rPr lang="en-US" sz="1800" b="0" i="0" u="none" strike="noStrike" dirty="0">
                          <a:solidFill>
                            <a:srgbClr val="000000"/>
                          </a:solidFill>
                          <a:effectLst/>
                          <a:latin typeface="Calibri" panose="020F0502020204030204" pitchFamily="34" charset="0"/>
                        </a:rPr>
                        <a:t>-1.5</a:t>
                      </a:r>
                      <a:endParaRPr lang="mr-IN" sz="1800" b="0" i="0" u="none" strike="noStrike" dirty="0">
                        <a:solidFill>
                          <a:srgbClr val="000000"/>
                        </a:solidFill>
                        <a:effectLst/>
                        <a:latin typeface="Calibri" panose="020F0502020204030204" pitchFamily="34" charset="0"/>
                      </a:endParaRPr>
                    </a:p>
                  </a:txBody>
                  <a:tcPr marL="6350" marR="6350" marT="6350" marB="0" anchor="ctr"/>
                </a:tc>
                <a:tc>
                  <a:txBody>
                    <a:bodyPr/>
                    <a:lstStyle/>
                    <a:p>
                      <a:pPr algn="ctr" fontAlgn="b"/>
                      <a:r>
                        <a:rPr lang="nb-NO" sz="1800" b="0" i="0" u="none" strike="noStrike">
                          <a:solidFill>
                            <a:srgbClr val="000000"/>
                          </a:solidFill>
                          <a:effectLst/>
                          <a:latin typeface="Calibri" panose="020F0502020204030204" pitchFamily="34" charset="0"/>
                          <a:cs typeface="Calibri" panose="020F0502020204030204" pitchFamily="34" charset="0"/>
                        </a:rPr>
                        <a:t>0.2</a:t>
                      </a:r>
                    </a:p>
                  </a:txBody>
                  <a:tcPr marL="6350" marR="6350" marT="6350" marB="0" anchor="ctr"/>
                </a:tc>
                <a:extLst>
                  <a:ext uri="{0D108BD9-81ED-4DB2-BD59-A6C34878D82A}">
                    <a16:rowId xmlns:a16="http://schemas.microsoft.com/office/drawing/2014/main" val="10001"/>
                  </a:ext>
                </a:extLst>
              </a:tr>
              <a:tr h="304800">
                <a:tc>
                  <a:txBody>
                    <a:bodyPr/>
                    <a:lstStyle/>
                    <a:p>
                      <a:pPr algn="ctr" fontAlgn="b"/>
                      <a:r>
                        <a:rPr lang="is-IS" sz="1800" b="0" i="0" u="none" strike="noStrike">
                          <a:solidFill>
                            <a:srgbClr val="000000"/>
                          </a:solidFill>
                          <a:effectLst/>
                          <a:latin typeface="Calibri" panose="020F0502020204030204" pitchFamily="34" charset="0"/>
                          <a:cs typeface="Calibri" panose="020F0502020204030204" pitchFamily="34" charset="0"/>
                        </a:rPr>
                        <a:t>2</a:t>
                      </a:r>
                    </a:p>
                  </a:txBody>
                  <a:tcPr marL="6350" marR="6350" marT="6350" marB="0" anchor="ctr"/>
                </a:tc>
                <a:tc>
                  <a:txBody>
                    <a:bodyPr/>
                    <a:lstStyle/>
                    <a:p>
                      <a:pPr algn="ctr" fontAlgn="b"/>
                      <a:r>
                        <a:rPr lang="en-US" sz="1800" b="0" i="0" u="none" strike="noStrike">
                          <a:solidFill>
                            <a:srgbClr val="000000"/>
                          </a:solidFill>
                          <a:effectLst/>
                          <a:latin typeface="Calibri" panose="020F0502020204030204" pitchFamily="34" charset="0"/>
                          <a:cs typeface="Calibri" panose="020F0502020204030204" pitchFamily="34" charset="0"/>
                        </a:rPr>
                        <a:t>1</a:t>
                      </a:r>
                    </a:p>
                  </a:txBody>
                  <a:tcPr marL="6350" marR="6350" marT="6350" marB="0" anchor="ctr"/>
                </a:tc>
                <a:tc>
                  <a:txBody>
                    <a:bodyPr/>
                    <a:lstStyle/>
                    <a:p>
                      <a:pPr algn="ctr" fontAlgn="b"/>
                      <a:r>
                        <a:rPr lang="en-US" sz="1800" b="0" i="0" u="none" strike="noStrike" dirty="0">
                          <a:solidFill>
                            <a:srgbClr val="000000"/>
                          </a:solidFill>
                          <a:effectLst/>
                          <a:latin typeface="Calibri" panose="020F0502020204030204" pitchFamily="34" charset="0"/>
                          <a:cs typeface="Calibri" panose="020F0502020204030204" pitchFamily="34" charset="0"/>
                        </a:rPr>
                        <a:t>0</a:t>
                      </a:r>
                    </a:p>
                  </a:txBody>
                  <a:tcPr marL="6350" marR="6350" marT="6350" marB="0" anchor="ctr"/>
                </a:tc>
                <a:tc>
                  <a:txBody>
                    <a:bodyPr/>
                    <a:lstStyle/>
                    <a:p>
                      <a:pPr algn="ctr" fontAlgn="b"/>
                      <a:r>
                        <a:rPr lang="nb-NO" sz="1800" b="0" i="0" u="none" strike="noStrike" dirty="0">
                          <a:solidFill>
                            <a:srgbClr val="000000"/>
                          </a:solidFill>
                          <a:effectLst/>
                          <a:latin typeface="Calibri" panose="020F0502020204030204" pitchFamily="34" charset="0"/>
                          <a:cs typeface="Calibri" panose="020F0502020204030204" pitchFamily="34" charset="0"/>
                        </a:rPr>
                        <a:t>0.2</a:t>
                      </a:r>
                    </a:p>
                  </a:txBody>
                  <a:tcPr marL="6350" marR="6350" marT="6350" marB="0" anchor="ctr"/>
                </a:tc>
                <a:extLst>
                  <a:ext uri="{0D108BD9-81ED-4DB2-BD59-A6C34878D82A}">
                    <a16:rowId xmlns:a16="http://schemas.microsoft.com/office/drawing/2014/main" val="10002"/>
                  </a:ext>
                </a:extLst>
              </a:tr>
              <a:tr h="304800">
                <a:tc>
                  <a:txBody>
                    <a:bodyPr/>
                    <a:lstStyle/>
                    <a:p>
                      <a:pPr algn="ctr" fontAlgn="b"/>
                      <a:r>
                        <a:rPr lang="en-US" sz="1800" b="0" i="0" u="none" strike="noStrike">
                          <a:solidFill>
                            <a:srgbClr val="000000"/>
                          </a:solidFill>
                          <a:effectLst/>
                          <a:latin typeface="Calibri" panose="020F0502020204030204" pitchFamily="34" charset="0"/>
                          <a:cs typeface="Calibri" panose="020F0502020204030204" pitchFamily="34" charset="0"/>
                        </a:rPr>
                        <a:t>3</a:t>
                      </a:r>
                    </a:p>
                  </a:txBody>
                  <a:tcPr marL="6350" marR="6350" marT="6350" marB="0" anchor="ctr"/>
                </a:tc>
                <a:tc>
                  <a:txBody>
                    <a:bodyPr/>
                    <a:lstStyle/>
                    <a:p>
                      <a:pPr algn="ctr" fontAlgn="b"/>
                      <a:r>
                        <a:rPr lang="is-IS" sz="1800" b="0" i="0" u="none" strike="noStrike">
                          <a:solidFill>
                            <a:srgbClr val="000000"/>
                          </a:solidFill>
                          <a:effectLst/>
                          <a:latin typeface="Calibri" panose="020F0502020204030204" pitchFamily="34" charset="0"/>
                          <a:cs typeface="Calibri" panose="020F0502020204030204" pitchFamily="34" charset="0"/>
                        </a:rPr>
                        <a:t>2</a:t>
                      </a:r>
                    </a:p>
                  </a:txBody>
                  <a:tcPr marL="6350" marR="6350" marT="6350" marB="0" anchor="ctr"/>
                </a:tc>
                <a:tc>
                  <a:txBody>
                    <a:bodyPr/>
                    <a:lstStyle/>
                    <a:p>
                      <a:pPr algn="ctr" fontAlgn="b"/>
                      <a:r>
                        <a:rPr lang="en-US" sz="1800" b="0" i="0" u="none" strike="noStrike">
                          <a:solidFill>
                            <a:srgbClr val="000000"/>
                          </a:solidFill>
                          <a:effectLst/>
                          <a:latin typeface="Calibri" panose="020F0502020204030204" pitchFamily="34" charset="0"/>
                          <a:cs typeface="Calibri" panose="020F0502020204030204" pitchFamily="34" charset="0"/>
                        </a:rPr>
                        <a:t>0</a:t>
                      </a:r>
                    </a:p>
                  </a:txBody>
                  <a:tcPr marL="6350" marR="6350" marT="6350" marB="0" anchor="ctr"/>
                </a:tc>
                <a:tc>
                  <a:txBody>
                    <a:bodyPr/>
                    <a:lstStyle/>
                    <a:p>
                      <a:pPr algn="ctr" fontAlgn="b"/>
                      <a:r>
                        <a:rPr lang="nb-NO" sz="1800" b="0" i="0" u="none" strike="noStrike" dirty="0">
                          <a:solidFill>
                            <a:srgbClr val="000000"/>
                          </a:solidFill>
                          <a:effectLst/>
                          <a:latin typeface="Calibri" panose="020F0502020204030204" pitchFamily="34" charset="0"/>
                          <a:cs typeface="Calibri" panose="020F0502020204030204" pitchFamily="34" charset="0"/>
                        </a:rPr>
                        <a:t>0.3</a:t>
                      </a:r>
                    </a:p>
                  </a:txBody>
                  <a:tcPr marL="6350" marR="6350" marT="6350" marB="0" anchor="ctr"/>
                </a:tc>
                <a:extLst>
                  <a:ext uri="{0D108BD9-81ED-4DB2-BD59-A6C34878D82A}">
                    <a16:rowId xmlns:a16="http://schemas.microsoft.com/office/drawing/2014/main" val="10003"/>
                  </a:ext>
                </a:extLst>
              </a:tr>
            </a:tbl>
          </a:graphicData>
        </a:graphic>
      </p:graphicFrame>
      <p:sp>
        <p:nvSpPr>
          <p:cNvPr id="2" name="Slide Number Placeholder 1">
            <a:extLst>
              <a:ext uri="{FF2B5EF4-FFF2-40B4-BE49-F238E27FC236}">
                <a16:creationId xmlns:a16="http://schemas.microsoft.com/office/drawing/2014/main" id="{28A7F538-48A3-6441-9E72-24725EAE3C16}"/>
              </a:ext>
            </a:extLst>
          </p:cNvPr>
          <p:cNvSpPr>
            <a:spLocks noGrp="1"/>
          </p:cNvSpPr>
          <p:nvPr>
            <p:ph type="sldNum" sz="quarter" idx="12"/>
          </p:nvPr>
        </p:nvSpPr>
        <p:spPr/>
        <p:txBody>
          <a:bodyPr/>
          <a:lstStyle/>
          <a:p>
            <a:fld id="{0B97A0ED-0713-854E-AE67-C1B678B4A72A}" type="slidenum">
              <a:rPr lang="en-US" smtClean="0"/>
              <a:t>61</a:t>
            </a:fld>
            <a:endParaRPr lang="en-US"/>
          </a:p>
        </p:txBody>
      </p:sp>
    </p:spTree>
    <p:extLst>
      <p:ext uri="{BB962C8B-B14F-4D97-AF65-F5344CB8AC3E}">
        <p14:creationId xmlns:p14="http://schemas.microsoft.com/office/powerpoint/2010/main" val="274782002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nvGraphicFramePr>
        <p:xfrm>
          <a:off x="215900" y="152400"/>
          <a:ext cx="5765800" cy="2120900"/>
        </p:xfrm>
        <a:graphic>
          <a:graphicData uri="http://schemas.openxmlformats.org/drawingml/2006/table">
            <a:tbl>
              <a:tblPr firstRow="1" bandRow="1">
                <a:tableStyleId>{5C22544A-7EE6-4342-B048-85BDC9FD1C3A}</a:tableStyleId>
              </a:tblPr>
              <a:tblGrid>
                <a:gridCol w="1441450">
                  <a:extLst>
                    <a:ext uri="{9D8B030D-6E8A-4147-A177-3AD203B41FA5}">
                      <a16:colId xmlns:a16="http://schemas.microsoft.com/office/drawing/2014/main" val="20000"/>
                    </a:ext>
                  </a:extLst>
                </a:gridCol>
                <a:gridCol w="1441450">
                  <a:extLst>
                    <a:ext uri="{9D8B030D-6E8A-4147-A177-3AD203B41FA5}">
                      <a16:colId xmlns:a16="http://schemas.microsoft.com/office/drawing/2014/main" val="20001"/>
                    </a:ext>
                  </a:extLst>
                </a:gridCol>
                <a:gridCol w="1441450">
                  <a:extLst>
                    <a:ext uri="{9D8B030D-6E8A-4147-A177-3AD203B41FA5}">
                      <a16:colId xmlns:a16="http://schemas.microsoft.com/office/drawing/2014/main" val="20002"/>
                    </a:ext>
                  </a:extLst>
                </a:gridCol>
                <a:gridCol w="1441450">
                  <a:extLst>
                    <a:ext uri="{9D8B030D-6E8A-4147-A177-3AD203B41FA5}">
                      <a16:colId xmlns:a16="http://schemas.microsoft.com/office/drawing/2014/main" val="20003"/>
                    </a:ext>
                  </a:extLst>
                </a:gridCol>
              </a:tblGrid>
              <a:tr h="424180">
                <a:tc>
                  <a:txBody>
                    <a:bodyPr/>
                    <a:lstStyle/>
                    <a:p>
                      <a:pPr algn="ctr"/>
                      <a:r>
                        <a:rPr lang="en-US" dirty="0"/>
                        <a:t>Theta</a:t>
                      </a:r>
                    </a:p>
                  </a:txBody>
                  <a:tcPr/>
                </a:tc>
                <a:tc>
                  <a:txBody>
                    <a:bodyPr/>
                    <a:lstStyle/>
                    <a:p>
                      <a:pPr algn="ctr"/>
                      <a:r>
                        <a:rPr lang="en-US" dirty="0"/>
                        <a:t>000</a:t>
                      </a:r>
                    </a:p>
                  </a:txBody>
                  <a:tcPr/>
                </a:tc>
                <a:tc>
                  <a:txBody>
                    <a:bodyPr/>
                    <a:lstStyle/>
                    <a:p>
                      <a:pPr algn="ctr"/>
                      <a:r>
                        <a:rPr lang="en-US" dirty="0"/>
                        <a:t>010</a:t>
                      </a:r>
                    </a:p>
                  </a:txBody>
                  <a:tcPr/>
                </a:tc>
                <a:tc>
                  <a:txBody>
                    <a:bodyPr/>
                    <a:lstStyle/>
                    <a:p>
                      <a:pPr algn="ctr"/>
                      <a:r>
                        <a:rPr lang="en-US" dirty="0"/>
                        <a:t>111</a:t>
                      </a:r>
                    </a:p>
                  </a:txBody>
                  <a:tcPr/>
                </a:tc>
                <a:extLst>
                  <a:ext uri="{0D108BD9-81ED-4DB2-BD59-A6C34878D82A}">
                    <a16:rowId xmlns:a16="http://schemas.microsoft.com/office/drawing/2014/main" val="10000"/>
                  </a:ext>
                </a:extLst>
              </a:tr>
              <a:tr h="424180">
                <a:tc>
                  <a:txBody>
                    <a:bodyPr/>
                    <a:lstStyle/>
                    <a:p>
                      <a:pPr algn="ctr"/>
                      <a:r>
                        <a:rPr lang="en-US" dirty="0"/>
                        <a:t>-4.0</a:t>
                      </a:r>
                    </a:p>
                  </a:txBody>
                  <a:tcPr/>
                </a:tc>
                <a:tc>
                  <a:txBody>
                    <a:bodyPr/>
                    <a:lstStyle/>
                    <a:p>
                      <a:pPr algn="ctr" fontAlgn="b"/>
                      <a:r>
                        <a:rPr lang="pl-PL" sz="1800" b="0" i="0" u="none" strike="noStrike" dirty="0">
                          <a:solidFill>
                            <a:srgbClr val="000000"/>
                          </a:solidFill>
                          <a:effectLst/>
                          <a:latin typeface="Calibri" charset="0"/>
                        </a:rPr>
                        <a:t>0.406</a:t>
                      </a:r>
                    </a:p>
                  </a:txBody>
                  <a:tcPr marL="6350" marR="6350" marT="6350" marB="0" anchor="ctr"/>
                </a:tc>
                <a:tc>
                  <a:txBody>
                    <a:bodyPr/>
                    <a:lstStyle/>
                    <a:p>
                      <a:pPr algn="ctr" fontAlgn="b"/>
                      <a:r>
                        <a:rPr lang="cs-CZ" sz="1800" b="0" i="0" u="none" strike="noStrike" dirty="0">
                          <a:solidFill>
                            <a:srgbClr val="000000"/>
                          </a:solidFill>
                          <a:effectLst/>
                          <a:latin typeface="Calibri" charset="0"/>
                        </a:rPr>
                        <a:t>0.111</a:t>
                      </a:r>
                    </a:p>
                  </a:txBody>
                  <a:tcPr marL="12700" marR="12700" marT="12700" marB="0" anchor="ctr"/>
                </a:tc>
                <a:tc>
                  <a:txBody>
                    <a:bodyPr/>
                    <a:lstStyle/>
                    <a:p>
                      <a:pPr algn="ctr" fontAlgn="b"/>
                      <a:r>
                        <a:rPr lang="nb-NO" sz="1800" b="0" i="0" u="none" strike="noStrike">
                          <a:solidFill>
                            <a:srgbClr val="000000"/>
                          </a:solidFill>
                          <a:effectLst/>
                          <a:latin typeface="Calibri" charset="0"/>
                        </a:rPr>
                        <a:t>0.017</a:t>
                      </a:r>
                    </a:p>
                  </a:txBody>
                  <a:tcPr marL="6350" marR="6350" marT="6350" marB="0" anchor="ctr"/>
                </a:tc>
                <a:extLst>
                  <a:ext uri="{0D108BD9-81ED-4DB2-BD59-A6C34878D82A}">
                    <a16:rowId xmlns:a16="http://schemas.microsoft.com/office/drawing/2014/main" val="10001"/>
                  </a:ext>
                </a:extLst>
              </a:tr>
              <a:tr h="424180">
                <a:tc>
                  <a:txBody>
                    <a:bodyPr/>
                    <a:lstStyle/>
                    <a:p>
                      <a:pPr algn="ctr"/>
                      <a:r>
                        <a:rPr lang="en-US" dirty="0"/>
                        <a:t>-1.1</a:t>
                      </a:r>
                    </a:p>
                  </a:txBody>
                  <a:tcPr/>
                </a:tc>
                <a:tc>
                  <a:txBody>
                    <a:bodyPr/>
                    <a:lstStyle/>
                    <a:p>
                      <a:pPr algn="ctr" fontAlgn="b"/>
                      <a:r>
                        <a:rPr lang="tr-TR" sz="1800" b="0" i="0" u="none" strike="noStrike">
                          <a:solidFill>
                            <a:srgbClr val="000000"/>
                          </a:solidFill>
                          <a:effectLst/>
                          <a:latin typeface="Calibri" charset="0"/>
                        </a:rPr>
                        <a:t>0.126</a:t>
                      </a:r>
                    </a:p>
                  </a:txBody>
                  <a:tcPr marL="6350" marR="6350" marT="6350" marB="0" anchor="ctr"/>
                </a:tc>
                <a:tc>
                  <a:txBody>
                    <a:bodyPr/>
                    <a:lstStyle/>
                    <a:p>
                      <a:pPr algn="ctr" fontAlgn="b"/>
                      <a:r>
                        <a:rPr lang="nb-NO" sz="1800" b="0" i="0" u="none" strike="noStrike" dirty="0">
                          <a:solidFill>
                            <a:srgbClr val="000000"/>
                          </a:solidFill>
                          <a:effectLst/>
                          <a:latin typeface="Calibri" charset="0"/>
                        </a:rPr>
                        <a:t>0.084</a:t>
                      </a:r>
                    </a:p>
                  </a:txBody>
                  <a:tcPr marL="12700" marR="12700" marT="12700" marB="0" anchor="ctr"/>
                </a:tc>
                <a:tc>
                  <a:txBody>
                    <a:bodyPr/>
                    <a:lstStyle/>
                    <a:p>
                      <a:pPr algn="ctr" fontAlgn="b"/>
                      <a:r>
                        <a:rPr lang="hr-HR" sz="1800" b="0" i="0" u="none" strike="noStrike">
                          <a:solidFill>
                            <a:srgbClr val="000000"/>
                          </a:solidFill>
                          <a:effectLst/>
                          <a:latin typeface="Calibri" charset="0"/>
                        </a:rPr>
                        <a:t>0.095</a:t>
                      </a:r>
                    </a:p>
                  </a:txBody>
                  <a:tcPr marL="6350" marR="6350" marT="6350" marB="0" anchor="ctr"/>
                </a:tc>
                <a:extLst>
                  <a:ext uri="{0D108BD9-81ED-4DB2-BD59-A6C34878D82A}">
                    <a16:rowId xmlns:a16="http://schemas.microsoft.com/office/drawing/2014/main" val="10002"/>
                  </a:ext>
                </a:extLst>
              </a:tr>
              <a:tr h="424180">
                <a:tc>
                  <a:txBody>
                    <a:bodyPr/>
                    <a:lstStyle/>
                    <a:p>
                      <a:pPr algn="ctr"/>
                      <a:r>
                        <a:rPr lang="en-US" dirty="0"/>
                        <a:t>0</a:t>
                      </a:r>
                    </a:p>
                  </a:txBody>
                  <a:tcPr/>
                </a:tc>
                <a:tc>
                  <a:txBody>
                    <a:bodyPr/>
                    <a:lstStyle/>
                    <a:p>
                      <a:pPr algn="ctr" fontAlgn="b"/>
                      <a:r>
                        <a:rPr lang="en-US" sz="1800" b="0" i="0" u="none" strike="noStrike">
                          <a:solidFill>
                            <a:srgbClr val="000000"/>
                          </a:solidFill>
                          <a:effectLst/>
                          <a:latin typeface="Calibri" charset="0"/>
                        </a:rPr>
                        <a:t>0.024</a:t>
                      </a:r>
                    </a:p>
                  </a:txBody>
                  <a:tcPr marL="6350" marR="6350" marT="6350" marB="0" anchor="ctr"/>
                </a:tc>
                <a:tc>
                  <a:txBody>
                    <a:bodyPr/>
                    <a:lstStyle/>
                    <a:p>
                      <a:pPr algn="ctr" fontAlgn="b"/>
                      <a:r>
                        <a:rPr lang="nb-NO" sz="1800" b="0" i="0" u="none" strike="noStrike" dirty="0">
                          <a:solidFill>
                            <a:srgbClr val="000000"/>
                          </a:solidFill>
                          <a:effectLst/>
                          <a:latin typeface="Calibri" charset="0"/>
                        </a:rPr>
                        <a:t>0.037</a:t>
                      </a:r>
                    </a:p>
                  </a:txBody>
                  <a:tcPr marL="12700" marR="12700" marT="12700" marB="0" anchor="ctr"/>
                </a:tc>
                <a:tc>
                  <a:txBody>
                    <a:bodyPr/>
                    <a:lstStyle/>
                    <a:p>
                      <a:pPr algn="ctr" fontAlgn="b"/>
                      <a:r>
                        <a:rPr lang="nb-NO" sz="1800" b="0" i="0" u="none" strike="noStrike" dirty="0">
                          <a:solidFill>
                            <a:srgbClr val="000000"/>
                          </a:solidFill>
                          <a:effectLst/>
                          <a:latin typeface="Calibri" charset="0"/>
                        </a:rPr>
                        <a:t>0.298</a:t>
                      </a:r>
                    </a:p>
                  </a:txBody>
                  <a:tcPr marL="6350" marR="6350" marT="6350" marB="0" anchor="ctr"/>
                </a:tc>
                <a:extLst>
                  <a:ext uri="{0D108BD9-81ED-4DB2-BD59-A6C34878D82A}">
                    <a16:rowId xmlns:a16="http://schemas.microsoft.com/office/drawing/2014/main" val="10003"/>
                  </a:ext>
                </a:extLst>
              </a:tr>
              <a:tr h="424180">
                <a:tc>
                  <a:txBody>
                    <a:bodyPr/>
                    <a:lstStyle/>
                    <a:p>
                      <a:pPr algn="ctr"/>
                      <a:r>
                        <a:rPr lang="en-US" dirty="0"/>
                        <a:t>1.6</a:t>
                      </a:r>
                    </a:p>
                  </a:txBody>
                  <a:tcPr/>
                </a:tc>
                <a:tc>
                  <a:txBody>
                    <a:bodyPr/>
                    <a:lstStyle/>
                    <a:p>
                      <a:pPr algn="ctr" fontAlgn="b"/>
                      <a:r>
                        <a:rPr lang="nb-NO" sz="1800" b="0" i="0" u="none" strike="noStrike">
                          <a:solidFill>
                            <a:srgbClr val="000000"/>
                          </a:solidFill>
                          <a:effectLst/>
                          <a:latin typeface="Calibri" charset="0"/>
                        </a:rPr>
                        <a:t>0.000</a:t>
                      </a:r>
                    </a:p>
                  </a:txBody>
                  <a:tcPr marL="6350" marR="6350" marT="6350" marB="0" anchor="ctr"/>
                </a:tc>
                <a:tc>
                  <a:txBody>
                    <a:bodyPr/>
                    <a:lstStyle/>
                    <a:p>
                      <a:pPr algn="ctr" fontAlgn="b"/>
                      <a:r>
                        <a:rPr lang="nb-NO" sz="1800" b="0" i="0" u="none" strike="noStrike" dirty="0">
                          <a:solidFill>
                            <a:srgbClr val="000000"/>
                          </a:solidFill>
                          <a:effectLst/>
                          <a:latin typeface="Calibri" charset="0"/>
                        </a:rPr>
                        <a:t>0.001</a:t>
                      </a:r>
                    </a:p>
                  </a:txBody>
                  <a:tcPr marL="12700" marR="12700" marT="12700" marB="0" anchor="ctr"/>
                </a:tc>
                <a:tc>
                  <a:txBody>
                    <a:bodyPr/>
                    <a:lstStyle/>
                    <a:p>
                      <a:pPr algn="ctr" fontAlgn="b"/>
                      <a:r>
                        <a:rPr lang="nb-NO" sz="1800" b="0" i="0" u="none" strike="noStrike" dirty="0">
                          <a:solidFill>
                            <a:srgbClr val="000000"/>
                          </a:solidFill>
                          <a:effectLst/>
                          <a:latin typeface="Calibri" charset="0"/>
                        </a:rPr>
                        <a:t>0.802</a:t>
                      </a:r>
                    </a:p>
                  </a:txBody>
                  <a:tcPr marL="6350" marR="6350" marT="6350" marB="0" anchor="ctr"/>
                </a:tc>
                <a:extLst>
                  <a:ext uri="{0D108BD9-81ED-4DB2-BD59-A6C34878D82A}">
                    <a16:rowId xmlns:a16="http://schemas.microsoft.com/office/drawing/2014/main" val="10004"/>
                  </a:ext>
                </a:extLst>
              </a:tr>
            </a:tbl>
          </a:graphicData>
        </a:graphic>
      </p:graphicFrame>
      <p:graphicFrame>
        <p:nvGraphicFramePr>
          <p:cNvPr id="6" name="Chart 5"/>
          <p:cNvGraphicFramePr>
            <a:graphicFrameLocks/>
          </p:cNvGraphicFramePr>
          <p:nvPr/>
        </p:nvGraphicFramePr>
        <p:xfrm>
          <a:off x="6164001" y="152400"/>
          <a:ext cx="5791200" cy="4483100"/>
        </p:xfrm>
        <a:graphic>
          <a:graphicData uri="http://schemas.openxmlformats.org/drawingml/2006/chart">
            <c:chart xmlns:c="http://schemas.openxmlformats.org/drawingml/2006/chart" xmlns:r="http://schemas.openxmlformats.org/officeDocument/2006/relationships" r:id="rId2"/>
          </a:graphicData>
        </a:graphic>
      </p:graphicFrame>
      <mc:AlternateContent xmlns:mc="http://schemas.openxmlformats.org/markup-compatibility/2006" xmlns:a14="http://schemas.microsoft.com/office/drawing/2010/main">
        <mc:Choice Requires="a14">
          <p:sp>
            <p:nvSpPr>
              <p:cNvPr id="2" name="TextBox 1"/>
              <p:cNvSpPr txBox="1"/>
              <p:nvPr/>
            </p:nvSpPr>
            <p:spPr>
              <a:xfrm>
                <a:off x="215900" y="2604304"/>
                <a:ext cx="5765800" cy="3753272"/>
              </a:xfrm>
              <a:prstGeom prst="rect">
                <a:avLst/>
              </a:prstGeom>
              <a:noFill/>
            </p:spPr>
            <p:txBody>
              <a:bodyPr wrap="square" rtlCol="0">
                <a:spAutoFit/>
              </a:bodyPr>
              <a:lstStyle/>
              <a:p>
                <a:r>
                  <a:rPr lang="en-US" dirty="0"/>
                  <a:t>Remember that:</a:t>
                </a:r>
              </a:p>
              <a:p>
                <a:endParaRPr lang="en-US" dirty="0"/>
              </a:p>
              <a:p>
                <a:pPr/>
                <a14:m>
                  <m:oMathPara xmlns:m="http://schemas.openxmlformats.org/officeDocument/2006/math">
                    <m:oMathParaPr>
                      <m:jc m:val="centerGroup"/>
                    </m:oMathParaPr>
                    <m:oMath xmlns:m="http://schemas.openxmlformats.org/officeDocument/2006/math">
                      <m:r>
                        <a:rPr lang="en-US" b="0" i="1" smtClean="0">
                          <a:latin typeface="Cambria Math" charset="0"/>
                        </a:rPr>
                        <m:t>𝑃</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charset="0"/>
                                </a:rPr>
                                <m:t>𝑋</m:t>
                              </m:r>
                            </m:e>
                            <m:sub>
                              <m:r>
                                <a:rPr lang="en-US" b="0" i="1" smtClean="0">
                                  <a:latin typeface="Cambria Math" charset="0"/>
                                </a:rPr>
                                <m:t>𝑖𝑝</m:t>
                              </m:r>
                            </m:sub>
                          </m:sSub>
                          <m:r>
                            <a:rPr lang="en-US" b="0" i="1" smtClean="0">
                              <a:latin typeface="Cambria Math" charset="0"/>
                            </a:rPr>
                            <m:t>=1</m:t>
                          </m:r>
                        </m:e>
                      </m:d>
                      <m:r>
                        <a:rPr lang="en-US" b="0" i="1" smtClean="0">
                          <a:latin typeface="Cambria Math" charset="0"/>
                        </a:rPr>
                        <m:t>=</m:t>
                      </m:r>
                      <m:sSub>
                        <m:sSubPr>
                          <m:ctrlPr>
                            <a:rPr lang="en-US" b="0" i="1" smtClean="0">
                              <a:latin typeface="Cambria Math" panose="02040503050406030204" pitchFamily="18" charset="0"/>
                            </a:rPr>
                          </m:ctrlPr>
                        </m:sSubPr>
                        <m:e>
                          <m:r>
                            <a:rPr lang="en-US" b="0" i="1" smtClean="0">
                              <a:latin typeface="Cambria Math" charset="0"/>
                            </a:rPr>
                            <m:t>𝑐</m:t>
                          </m:r>
                        </m:e>
                        <m:sub>
                          <m:r>
                            <a:rPr lang="en-US" b="0" i="1" smtClean="0">
                              <a:latin typeface="Cambria Math" charset="0"/>
                            </a:rPr>
                            <m:t>𝑖</m:t>
                          </m:r>
                        </m:sub>
                      </m:sSub>
                      <m:r>
                        <a:rPr lang="en-US" b="0" i="1" smtClean="0">
                          <a:latin typeface="Cambria Math" charset="0"/>
                        </a:rPr>
                        <m:t>+</m:t>
                      </m:r>
                      <m:f>
                        <m:fPr>
                          <m:ctrlPr>
                            <a:rPr lang="en-US" b="0" i="1" smtClean="0">
                              <a:latin typeface="Cambria Math" panose="02040503050406030204" pitchFamily="18" charset="0"/>
                            </a:rPr>
                          </m:ctrlPr>
                        </m:fPr>
                        <m:num>
                          <m:r>
                            <a:rPr lang="en-US" b="0" i="1" smtClean="0">
                              <a:latin typeface="Cambria Math" charset="0"/>
                            </a:rPr>
                            <m:t>1−</m:t>
                          </m:r>
                          <m:sSub>
                            <m:sSubPr>
                              <m:ctrlPr>
                                <a:rPr lang="en-US" b="0" i="1" smtClean="0">
                                  <a:latin typeface="Cambria Math" panose="02040503050406030204" pitchFamily="18" charset="0"/>
                                </a:rPr>
                              </m:ctrlPr>
                            </m:sSubPr>
                            <m:e>
                              <m:r>
                                <a:rPr lang="en-US" b="0" i="1" smtClean="0">
                                  <a:latin typeface="Cambria Math" charset="0"/>
                                </a:rPr>
                                <m:t>𝑐</m:t>
                              </m:r>
                            </m:e>
                            <m:sub>
                              <m:r>
                                <a:rPr lang="en-US" b="0" i="1" smtClean="0">
                                  <a:latin typeface="Cambria Math" charset="0"/>
                                </a:rPr>
                                <m:t>𝑖</m:t>
                              </m:r>
                            </m:sub>
                          </m:sSub>
                        </m:num>
                        <m:den>
                          <m:r>
                            <a:rPr lang="en-US" b="0" i="1" smtClean="0">
                              <a:latin typeface="Cambria Math" charset="0"/>
                            </a:rPr>
                            <m:t>1+</m:t>
                          </m:r>
                          <m:func>
                            <m:funcPr>
                              <m:ctrlPr>
                                <a:rPr lang="en-US" b="0" i="1" smtClean="0">
                                  <a:latin typeface="Cambria Math" panose="02040503050406030204" pitchFamily="18" charset="0"/>
                                </a:rPr>
                              </m:ctrlPr>
                            </m:funcPr>
                            <m:fName>
                              <m:r>
                                <m:rPr>
                                  <m:sty m:val="p"/>
                                </m:rPr>
                                <a:rPr lang="en-US" b="0" i="0" smtClean="0">
                                  <a:latin typeface="Cambria Math" charset="0"/>
                                </a:rPr>
                                <m:t>exp</m:t>
                              </m:r>
                            </m:fName>
                            <m:e>
                              <m:d>
                                <m:dPr>
                                  <m:ctrlPr>
                                    <a:rPr lang="en-US" b="0" i="1" smtClean="0">
                                      <a:latin typeface="Cambria Math" panose="02040503050406030204" pitchFamily="18" charset="0"/>
                                    </a:rPr>
                                  </m:ctrlPr>
                                </m:dPr>
                                <m:e>
                                  <m:r>
                                    <a:rPr lang="en-US" b="0" i="1" smtClean="0">
                                      <a:latin typeface="Cambria Math" charset="0"/>
                                    </a:rPr>
                                    <m:t>−</m:t>
                                  </m:r>
                                  <m:sSub>
                                    <m:sSubPr>
                                      <m:ctrlPr>
                                        <a:rPr lang="en-US" b="0" i="1" smtClean="0">
                                          <a:latin typeface="Cambria Math" panose="02040503050406030204" pitchFamily="18" charset="0"/>
                                        </a:rPr>
                                      </m:ctrlPr>
                                    </m:sSubPr>
                                    <m:e>
                                      <m:r>
                                        <a:rPr lang="en-US" b="0" i="1" smtClean="0">
                                          <a:latin typeface="Cambria Math" charset="0"/>
                                        </a:rPr>
                                        <m:t>𝑎</m:t>
                                      </m:r>
                                    </m:e>
                                    <m:sub>
                                      <m:r>
                                        <a:rPr lang="en-US" b="0" i="1" smtClean="0">
                                          <a:latin typeface="Cambria Math" charset="0"/>
                                        </a:rPr>
                                        <m:t>𝑖</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charset="0"/>
                                            </a:rPr>
                                            <m:t>𝜃</m:t>
                                          </m:r>
                                        </m:e>
                                        <m:sub>
                                          <m:r>
                                            <a:rPr lang="en-US" b="0" i="1" smtClean="0">
                                              <a:latin typeface="Cambria Math" charset="0"/>
                                            </a:rPr>
                                            <m:t>𝑖</m:t>
                                          </m:r>
                                        </m:sub>
                                      </m:sSub>
                                      <m:r>
                                        <a:rPr lang="en-US" b="0" i="1" smtClean="0">
                                          <a:latin typeface="Cambria Math" charset="0"/>
                                        </a:rPr>
                                        <m:t>−</m:t>
                                      </m:r>
                                      <m:sSub>
                                        <m:sSubPr>
                                          <m:ctrlPr>
                                            <a:rPr lang="en-US" b="0" i="1" smtClean="0">
                                              <a:latin typeface="Cambria Math" panose="02040503050406030204" pitchFamily="18" charset="0"/>
                                            </a:rPr>
                                          </m:ctrlPr>
                                        </m:sSubPr>
                                        <m:e>
                                          <m:r>
                                            <a:rPr lang="en-US" b="0" i="1" smtClean="0">
                                              <a:latin typeface="Cambria Math" charset="0"/>
                                            </a:rPr>
                                            <m:t>𝑏</m:t>
                                          </m:r>
                                        </m:e>
                                        <m:sub>
                                          <m:r>
                                            <a:rPr lang="en-US" b="0" i="1" smtClean="0">
                                              <a:latin typeface="Cambria Math" charset="0"/>
                                            </a:rPr>
                                            <m:t>𝑖</m:t>
                                          </m:r>
                                        </m:sub>
                                      </m:sSub>
                                    </m:e>
                                  </m:d>
                                </m:e>
                              </m:d>
                            </m:e>
                          </m:func>
                        </m:den>
                      </m:f>
                    </m:oMath>
                  </m:oMathPara>
                </a14:m>
                <a:endParaRPr lang="en-US" dirty="0"/>
              </a:p>
              <a:p>
                <a:endParaRPr lang="en-US" dirty="0"/>
              </a:p>
              <a:p>
                <a:r>
                  <a:rPr lang="en-US" dirty="0"/>
                  <a:t>1 is unambiguously easier than 2, since they are parallel.</a:t>
                </a:r>
              </a:p>
              <a:p>
                <a:endParaRPr lang="en-US" dirty="0"/>
              </a:p>
              <a:p>
                <a:r>
                  <a:rPr lang="en-US" dirty="0"/>
                  <a:t>3 seems generally easier than 2 because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𝑐</m:t>
                        </m:r>
                      </m:e>
                      <m:sub>
                        <m:r>
                          <a:rPr lang="en-US" b="0" i="1" smtClean="0">
                            <a:latin typeface="Cambria Math" panose="02040503050406030204" pitchFamily="18" charset="0"/>
                          </a:rPr>
                          <m:t>3</m:t>
                        </m:r>
                      </m:sub>
                    </m:sSub>
                    <m:r>
                      <a:rPr lang="en-US" b="0" i="1" smtClean="0">
                        <a:latin typeface="Cambria Math" charset="0"/>
                      </a:rPr>
                      <m:t>&gt;</m:t>
                    </m:r>
                    <m:sSub>
                      <m:sSubPr>
                        <m:ctrlPr>
                          <a:rPr lang="en-US" b="0" i="1" smtClean="0">
                            <a:latin typeface="Cambria Math" panose="02040503050406030204" pitchFamily="18" charset="0"/>
                          </a:rPr>
                        </m:ctrlPr>
                      </m:sSubPr>
                      <m:e>
                        <m:r>
                          <a:rPr lang="en-US" b="0" i="1" smtClean="0">
                            <a:latin typeface="Cambria Math" charset="0"/>
                          </a:rPr>
                          <m:t>𝑐</m:t>
                        </m:r>
                      </m:e>
                      <m:sub>
                        <m:r>
                          <a:rPr lang="en-US" b="0" i="1" smtClean="0">
                            <a:latin typeface="Cambria Math" panose="02040503050406030204" pitchFamily="18" charset="0"/>
                          </a:rPr>
                          <m:t>2</m:t>
                        </m:r>
                      </m:sub>
                    </m:sSub>
                  </m:oMath>
                </a14:m>
                <a:r>
                  <a:rPr lang="en-US" dirty="0"/>
                  <a:t>; but the IRFs cross, making a simple interpretation difficult.</a:t>
                </a:r>
              </a:p>
              <a:p>
                <a:endParaRPr lang="en-US" dirty="0"/>
              </a:p>
              <a:p>
                <a:r>
                  <a:rPr lang="en-US" dirty="0"/>
                  <a:t>Recall that item difficulty location for a 3PL corresponds to y-axis at P = .5 + .5*c </a:t>
                </a:r>
              </a:p>
              <a:p>
                <a:r>
                  <a:rPr lang="en-US" dirty="0"/>
                  <a:t>So this is at P(X=1)= .6 for item 2 and P(X=1)+ .65 for item 3.</a:t>
                </a:r>
              </a:p>
            </p:txBody>
          </p:sp>
        </mc:Choice>
        <mc:Fallback xmlns="">
          <p:sp>
            <p:nvSpPr>
              <p:cNvPr id="2" name="TextBox 1"/>
              <p:cNvSpPr txBox="1">
                <a:spLocks noRot="1" noChangeAspect="1" noMove="1" noResize="1" noEditPoints="1" noAdjustHandles="1" noChangeArrowheads="1" noChangeShapeType="1" noTextEdit="1"/>
              </p:cNvSpPr>
              <p:nvPr/>
            </p:nvSpPr>
            <p:spPr>
              <a:xfrm>
                <a:off x="215900" y="2604304"/>
                <a:ext cx="5765800" cy="3753272"/>
              </a:xfrm>
              <a:prstGeom prst="rect">
                <a:avLst/>
              </a:prstGeom>
              <a:blipFill>
                <a:blip r:embed="rId3"/>
                <a:stretch>
                  <a:fillRect l="-879" t="-337" r="-220" b="-1684"/>
                </a:stretch>
              </a:blipFill>
            </p:spPr>
            <p:txBody>
              <a:bodyPr/>
              <a:lstStyle/>
              <a:p>
                <a:r>
                  <a:rPr lang="en-US">
                    <a:noFill/>
                  </a:rPr>
                  <a:t> </a:t>
                </a:r>
              </a:p>
            </p:txBody>
          </p:sp>
        </mc:Fallback>
      </mc:AlternateContent>
      <p:graphicFrame>
        <p:nvGraphicFramePr>
          <p:cNvPr id="7" name="Table 6"/>
          <p:cNvGraphicFramePr>
            <a:graphicFrameLocks noGrp="1"/>
          </p:cNvGraphicFramePr>
          <p:nvPr/>
        </p:nvGraphicFramePr>
        <p:xfrm>
          <a:off x="6164001" y="4796689"/>
          <a:ext cx="2781300" cy="1219200"/>
        </p:xfrm>
        <a:graphic>
          <a:graphicData uri="http://schemas.openxmlformats.org/drawingml/2006/table">
            <a:tbl>
              <a:tblPr>
                <a:tableStyleId>{5C22544A-7EE6-4342-B048-85BDC9FD1C3A}</a:tableStyleId>
              </a:tblPr>
              <a:tblGrid>
                <a:gridCol w="695325">
                  <a:extLst>
                    <a:ext uri="{9D8B030D-6E8A-4147-A177-3AD203B41FA5}">
                      <a16:colId xmlns:a16="http://schemas.microsoft.com/office/drawing/2014/main" val="20000"/>
                    </a:ext>
                  </a:extLst>
                </a:gridCol>
                <a:gridCol w="695325">
                  <a:extLst>
                    <a:ext uri="{9D8B030D-6E8A-4147-A177-3AD203B41FA5}">
                      <a16:colId xmlns:a16="http://schemas.microsoft.com/office/drawing/2014/main" val="20001"/>
                    </a:ext>
                  </a:extLst>
                </a:gridCol>
                <a:gridCol w="695325">
                  <a:extLst>
                    <a:ext uri="{9D8B030D-6E8A-4147-A177-3AD203B41FA5}">
                      <a16:colId xmlns:a16="http://schemas.microsoft.com/office/drawing/2014/main" val="20002"/>
                    </a:ext>
                  </a:extLst>
                </a:gridCol>
                <a:gridCol w="695325">
                  <a:extLst>
                    <a:ext uri="{9D8B030D-6E8A-4147-A177-3AD203B41FA5}">
                      <a16:colId xmlns:a16="http://schemas.microsoft.com/office/drawing/2014/main" val="20003"/>
                    </a:ext>
                  </a:extLst>
                </a:gridCol>
              </a:tblGrid>
              <a:tr h="304800">
                <a:tc>
                  <a:txBody>
                    <a:bodyPr/>
                    <a:lstStyle/>
                    <a:p>
                      <a:pPr algn="ctr" fontAlgn="b"/>
                      <a:r>
                        <a:rPr lang="en-US" sz="1800" b="0" i="0" u="none" strike="noStrike">
                          <a:solidFill>
                            <a:srgbClr val="000000"/>
                          </a:solidFill>
                          <a:effectLst/>
                          <a:latin typeface="Calibri" charset="0"/>
                        </a:rPr>
                        <a:t>item</a:t>
                      </a:r>
                    </a:p>
                  </a:txBody>
                  <a:tcPr marL="6350" marR="6350" marT="6350" marB="0" anchor="ctr"/>
                </a:tc>
                <a:tc>
                  <a:txBody>
                    <a:bodyPr/>
                    <a:lstStyle/>
                    <a:p>
                      <a:pPr algn="ctr" fontAlgn="b"/>
                      <a:r>
                        <a:rPr lang="en-US" sz="1800" b="0" i="0" u="none" strike="noStrike" dirty="0">
                          <a:solidFill>
                            <a:srgbClr val="000000"/>
                          </a:solidFill>
                          <a:effectLst/>
                          <a:latin typeface="Calibri" charset="0"/>
                        </a:rPr>
                        <a:t>a</a:t>
                      </a:r>
                    </a:p>
                  </a:txBody>
                  <a:tcPr marL="6350" marR="6350" marT="6350" marB="0" anchor="ctr"/>
                </a:tc>
                <a:tc>
                  <a:txBody>
                    <a:bodyPr/>
                    <a:lstStyle/>
                    <a:p>
                      <a:pPr algn="ctr" fontAlgn="b"/>
                      <a:r>
                        <a:rPr lang="en-US" sz="1800" b="0" i="0" u="none" strike="noStrike">
                          <a:solidFill>
                            <a:srgbClr val="000000"/>
                          </a:solidFill>
                          <a:effectLst/>
                          <a:latin typeface="Calibri" charset="0"/>
                        </a:rPr>
                        <a:t>b</a:t>
                      </a:r>
                    </a:p>
                  </a:txBody>
                  <a:tcPr marL="6350" marR="6350" marT="6350" marB="0" anchor="ctr"/>
                </a:tc>
                <a:tc>
                  <a:txBody>
                    <a:bodyPr/>
                    <a:lstStyle/>
                    <a:p>
                      <a:pPr algn="ctr" fontAlgn="b"/>
                      <a:r>
                        <a:rPr lang="en-US" sz="1800" b="0" i="0" u="none" strike="noStrike">
                          <a:solidFill>
                            <a:srgbClr val="000000"/>
                          </a:solidFill>
                          <a:effectLst/>
                          <a:latin typeface="Calibri" charset="0"/>
                        </a:rPr>
                        <a:t>c</a:t>
                      </a:r>
                    </a:p>
                  </a:txBody>
                  <a:tcPr marL="6350" marR="6350" marT="6350" marB="0" anchor="ctr"/>
                </a:tc>
                <a:extLst>
                  <a:ext uri="{0D108BD9-81ED-4DB2-BD59-A6C34878D82A}">
                    <a16:rowId xmlns:a16="http://schemas.microsoft.com/office/drawing/2014/main" val="10000"/>
                  </a:ext>
                </a:extLst>
              </a:tr>
              <a:tr h="304800">
                <a:tc>
                  <a:txBody>
                    <a:bodyPr/>
                    <a:lstStyle/>
                    <a:p>
                      <a:pPr algn="ctr" fontAlgn="b"/>
                      <a:r>
                        <a:rPr lang="en-US" sz="1800" b="0" i="0" u="none" strike="noStrike">
                          <a:solidFill>
                            <a:srgbClr val="000000"/>
                          </a:solidFill>
                          <a:effectLst/>
                          <a:latin typeface="Calibri" panose="020F0502020204030204" pitchFamily="34" charset="0"/>
                          <a:cs typeface="Calibri" panose="020F0502020204030204" pitchFamily="34" charset="0"/>
                        </a:rPr>
                        <a:t>1</a:t>
                      </a:r>
                    </a:p>
                  </a:txBody>
                  <a:tcPr marL="6350" marR="6350" marT="6350" marB="0" anchor="ctr"/>
                </a:tc>
                <a:tc>
                  <a:txBody>
                    <a:bodyPr/>
                    <a:lstStyle/>
                    <a:p>
                      <a:pPr algn="ctr" fontAlgn="b"/>
                      <a:r>
                        <a:rPr lang="en-US" sz="1800" b="0" i="0" u="none" strike="noStrike" dirty="0">
                          <a:solidFill>
                            <a:srgbClr val="000000"/>
                          </a:solidFill>
                          <a:effectLst/>
                          <a:latin typeface="Calibri" panose="020F0502020204030204" pitchFamily="34" charset="0"/>
                          <a:cs typeface="Calibri" panose="020F0502020204030204" pitchFamily="34" charset="0"/>
                        </a:rPr>
                        <a:t>1</a:t>
                      </a:r>
                    </a:p>
                  </a:txBody>
                  <a:tcPr marL="6350" marR="6350" marT="6350" marB="0" anchor="ctr"/>
                </a:tc>
                <a:tc>
                  <a:txBody>
                    <a:bodyPr/>
                    <a:lstStyle/>
                    <a:p>
                      <a:pPr algn="ctr" fontAlgn="b"/>
                      <a:r>
                        <a:rPr lang="en-US" sz="1800" b="0" i="0" u="none" strike="noStrike" dirty="0">
                          <a:solidFill>
                            <a:srgbClr val="000000"/>
                          </a:solidFill>
                          <a:effectLst/>
                          <a:latin typeface="Calibri" panose="020F0502020204030204" pitchFamily="34" charset="0"/>
                        </a:rPr>
                        <a:t>-1.5</a:t>
                      </a:r>
                      <a:endParaRPr lang="mr-IN" sz="1800" b="0" i="0" u="none" strike="noStrike" dirty="0">
                        <a:solidFill>
                          <a:srgbClr val="000000"/>
                        </a:solidFill>
                        <a:effectLst/>
                        <a:latin typeface="Calibri" panose="020F0502020204030204" pitchFamily="34" charset="0"/>
                      </a:endParaRPr>
                    </a:p>
                  </a:txBody>
                  <a:tcPr marL="6350" marR="6350" marT="6350" marB="0" anchor="ctr"/>
                </a:tc>
                <a:tc>
                  <a:txBody>
                    <a:bodyPr/>
                    <a:lstStyle/>
                    <a:p>
                      <a:pPr algn="ctr" fontAlgn="b"/>
                      <a:r>
                        <a:rPr lang="nb-NO" sz="1800" b="0" i="0" u="none" strike="noStrike">
                          <a:solidFill>
                            <a:srgbClr val="000000"/>
                          </a:solidFill>
                          <a:effectLst/>
                          <a:latin typeface="Calibri" panose="020F0502020204030204" pitchFamily="34" charset="0"/>
                          <a:cs typeface="Calibri" panose="020F0502020204030204" pitchFamily="34" charset="0"/>
                        </a:rPr>
                        <a:t>0.2</a:t>
                      </a:r>
                    </a:p>
                  </a:txBody>
                  <a:tcPr marL="6350" marR="6350" marT="6350" marB="0" anchor="ctr"/>
                </a:tc>
                <a:extLst>
                  <a:ext uri="{0D108BD9-81ED-4DB2-BD59-A6C34878D82A}">
                    <a16:rowId xmlns:a16="http://schemas.microsoft.com/office/drawing/2014/main" val="10001"/>
                  </a:ext>
                </a:extLst>
              </a:tr>
              <a:tr h="304800">
                <a:tc>
                  <a:txBody>
                    <a:bodyPr/>
                    <a:lstStyle/>
                    <a:p>
                      <a:pPr algn="ctr" fontAlgn="b"/>
                      <a:r>
                        <a:rPr lang="is-IS" sz="1800" b="0" i="0" u="none" strike="noStrike">
                          <a:solidFill>
                            <a:srgbClr val="000000"/>
                          </a:solidFill>
                          <a:effectLst/>
                          <a:latin typeface="Calibri" panose="020F0502020204030204" pitchFamily="34" charset="0"/>
                          <a:cs typeface="Calibri" panose="020F0502020204030204" pitchFamily="34" charset="0"/>
                        </a:rPr>
                        <a:t>2</a:t>
                      </a:r>
                    </a:p>
                  </a:txBody>
                  <a:tcPr marL="6350" marR="6350" marT="6350" marB="0" anchor="ctr"/>
                </a:tc>
                <a:tc>
                  <a:txBody>
                    <a:bodyPr/>
                    <a:lstStyle/>
                    <a:p>
                      <a:pPr algn="ctr" fontAlgn="b"/>
                      <a:r>
                        <a:rPr lang="en-US" sz="1800" b="0" i="0" u="none" strike="noStrike">
                          <a:solidFill>
                            <a:srgbClr val="000000"/>
                          </a:solidFill>
                          <a:effectLst/>
                          <a:latin typeface="Calibri" panose="020F0502020204030204" pitchFamily="34" charset="0"/>
                          <a:cs typeface="Calibri" panose="020F0502020204030204" pitchFamily="34" charset="0"/>
                        </a:rPr>
                        <a:t>1</a:t>
                      </a:r>
                    </a:p>
                  </a:txBody>
                  <a:tcPr marL="6350" marR="6350" marT="6350" marB="0" anchor="ctr"/>
                </a:tc>
                <a:tc>
                  <a:txBody>
                    <a:bodyPr/>
                    <a:lstStyle/>
                    <a:p>
                      <a:pPr algn="ctr" fontAlgn="b"/>
                      <a:r>
                        <a:rPr lang="en-US" sz="1800" b="0" i="0" u="none" strike="noStrike" dirty="0">
                          <a:solidFill>
                            <a:srgbClr val="000000"/>
                          </a:solidFill>
                          <a:effectLst/>
                          <a:latin typeface="Calibri" panose="020F0502020204030204" pitchFamily="34" charset="0"/>
                          <a:cs typeface="Calibri" panose="020F0502020204030204" pitchFamily="34" charset="0"/>
                        </a:rPr>
                        <a:t>0</a:t>
                      </a:r>
                    </a:p>
                  </a:txBody>
                  <a:tcPr marL="6350" marR="6350" marT="6350" marB="0" anchor="ctr"/>
                </a:tc>
                <a:tc>
                  <a:txBody>
                    <a:bodyPr/>
                    <a:lstStyle/>
                    <a:p>
                      <a:pPr algn="ctr" fontAlgn="b"/>
                      <a:r>
                        <a:rPr lang="nb-NO" sz="1800" b="0" i="0" u="none" strike="noStrike" dirty="0">
                          <a:solidFill>
                            <a:srgbClr val="000000"/>
                          </a:solidFill>
                          <a:effectLst/>
                          <a:latin typeface="Calibri" panose="020F0502020204030204" pitchFamily="34" charset="0"/>
                          <a:cs typeface="Calibri" panose="020F0502020204030204" pitchFamily="34" charset="0"/>
                        </a:rPr>
                        <a:t>0.2</a:t>
                      </a:r>
                    </a:p>
                  </a:txBody>
                  <a:tcPr marL="6350" marR="6350" marT="6350" marB="0" anchor="ctr"/>
                </a:tc>
                <a:extLst>
                  <a:ext uri="{0D108BD9-81ED-4DB2-BD59-A6C34878D82A}">
                    <a16:rowId xmlns:a16="http://schemas.microsoft.com/office/drawing/2014/main" val="10002"/>
                  </a:ext>
                </a:extLst>
              </a:tr>
              <a:tr h="304800">
                <a:tc>
                  <a:txBody>
                    <a:bodyPr/>
                    <a:lstStyle/>
                    <a:p>
                      <a:pPr algn="ctr" fontAlgn="b"/>
                      <a:r>
                        <a:rPr lang="en-US" sz="1800" b="0" i="0" u="none" strike="noStrike">
                          <a:solidFill>
                            <a:srgbClr val="000000"/>
                          </a:solidFill>
                          <a:effectLst/>
                          <a:latin typeface="Calibri" panose="020F0502020204030204" pitchFamily="34" charset="0"/>
                          <a:cs typeface="Calibri" panose="020F0502020204030204" pitchFamily="34" charset="0"/>
                        </a:rPr>
                        <a:t>3</a:t>
                      </a:r>
                    </a:p>
                  </a:txBody>
                  <a:tcPr marL="6350" marR="6350" marT="6350" marB="0" anchor="ctr"/>
                </a:tc>
                <a:tc>
                  <a:txBody>
                    <a:bodyPr/>
                    <a:lstStyle/>
                    <a:p>
                      <a:pPr algn="ctr" fontAlgn="b"/>
                      <a:r>
                        <a:rPr lang="is-IS" sz="1800" b="0" i="0" u="none" strike="noStrike">
                          <a:solidFill>
                            <a:srgbClr val="000000"/>
                          </a:solidFill>
                          <a:effectLst/>
                          <a:latin typeface="Calibri" panose="020F0502020204030204" pitchFamily="34" charset="0"/>
                          <a:cs typeface="Calibri" panose="020F0502020204030204" pitchFamily="34" charset="0"/>
                        </a:rPr>
                        <a:t>2</a:t>
                      </a:r>
                    </a:p>
                  </a:txBody>
                  <a:tcPr marL="6350" marR="6350" marT="6350" marB="0" anchor="ctr"/>
                </a:tc>
                <a:tc>
                  <a:txBody>
                    <a:bodyPr/>
                    <a:lstStyle/>
                    <a:p>
                      <a:pPr algn="ctr" fontAlgn="b"/>
                      <a:r>
                        <a:rPr lang="en-US" sz="1800" b="0" i="0" u="none" strike="noStrike">
                          <a:solidFill>
                            <a:srgbClr val="000000"/>
                          </a:solidFill>
                          <a:effectLst/>
                          <a:latin typeface="Calibri" panose="020F0502020204030204" pitchFamily="34" charset="0"/>
                          <a:cs typeface="Calibri" panose="020F0502020204030204" pitchFamily="34" charset="0"/>
                        </a:rPr>
                        <a:t>0</a:t>
                      </a:r>
                    </a:p>
                  </a:txBody>
                  <a:tcPr marL="6350" marR="6350" marT="6350" marB="0" anchor="ctr"/>
                </a:tc>
                <a:tc>
                  <a:txBody>
                    <a:bodyPr/>
                    <a:lstStyle/>
                    <a:p>
                      <a:pPr algn="ctr" fontAlgn="b"/>
                      <a:r>
                        <a:rPr lang="nb-NO" sz="1800" b="0" i="0" u="none" strike="noStrike" dirty="0">
                          <a:solidFill>
                            <a:srgbClr val="000000"/>
                          </a:solidFill>
                          <a:effectLst/>
                          <a:latin typeface="Calibri" panose="020F0502020204030204" pitchFamily="34" charset="0"/>
                          <a:cs typeface="Calibri" panose="020F0502020204030204" pitchFamily="34" charset="0"/>
                        </a:rPr>
                        <a:t>0.3</a:t>
                      </a:r>
                    </a:p>
                  </a:txBody>
                  <a:tcPr marL="6350" marR="6350" marT="6350" marB="0" anchor="ctr"/>
                </a:tc>
                <a:extLst>
                  <a:ext uri="{0D108BD9-81ED-4DB2-BD59-A6C34878D82A}">
                    <a16:rowId xmlns:a16="http://schemas.microsoft.com/office/drawing/2014/main" val="10003"/>
                  </a:ext>
                </a:extLst>
              </a:tr>
            </a:tbl>
          </a:graphicData>
        </a:graphic>
      </p:graphicFrame>
      <p:sp>
        <p:nvSpPr>
          <p:cNvPr id="3" name="Slide Number Placeholder 2">
            <a:extLst>
              <a:ext uri="{FF2B5EF4-FFF2-40B4-BE49-F238E27FC236}">
                <a16:creationId xmlns:a16="http://schemas.microsoft.com/office/drawing/2014/main" id="{18081CFB-7DB1-4545-A7CE-B7E0400A6089}"/>
              </a:ext>
            </a:extLst>
          </p:cNvPr>
          <p:cNvSpPr>
            <a:spLocks noGrp="1"/>
          </p:cNvSpPr>
          <p:nvPr>
            <p:ph type="sldNum" sz="quarter" idx="12"/>
          </p:nvPr>
        </p:nvSpPr>
        <p:spPr/>
        <p:txBody>
          <a:bodyPr/>
          <a:lstStyle/>
          <a:p>
            <a:fld id="{0B97A0ED-0713-854E-AE67-C1B678B4A72A}" type="slidenum">
              <a:rPr lang="en-US" smtClean="0"/>
              <a:t>62</a:t>
            </a:fld>
            <a:endParaRPr lang="en-US"/>
          </a:p>
        </p:txBody>
      </p:sp>
    </p:spTree>
    <p:extLst>
      <p:ext uri="{BB962C8B-B14F-4D97-AF65-F5344CB8AC3E}">
        <p14:creationId xmlns:p14="http://schemas.microsoft.com/office/powerpoint/2010/main" val="132454607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b="1" dirty="0"/>
              <a:t>Test Characteristic Curves</a:t>
            </a:r>
          </a:p>
        </p:txBody>
      </p:sp>
      <p:sp>
        <p:nvSpPr>
          <p:cNvPr id="6" name="Text Placeholder 5"/>
          <p:cNvSpPr>
            <a:spLocks noGrp="1"/>
          </p:cNvSpPr>
          <p:nvPr>
            <p:ph type="body" idx="1"/>
          </p:nvPr>
        </p:nvSpPr>
        <p:spPr/>
        <p:txBody>
          <a:bodyPr/>
          <a:lstStyle/>
          <a:p>
            <a:endParaRPr lang="en-US"/>
          </a:p>
        </p:txBody>
      </p:sp>
      <p:sp>
        <p:nvSpPr>
          <p:cNvPr id="2" name="Slide Number Placeholder 1">
            <a:extLst>
              <a:ext uri="{FF2B5EF4-FFF2-40B4-BE49-F238E27FC236}">
                <a16:creationId xmlns:a16="http://schemas.microsoft.com/office/drawing/2014/main" id="{A2CE26D0-98B4-634C-B649-756438183CB1}"/>
              </a:ext>
            </a:extLst>
          </p:cNvPr>
          <p:cNvSpPr>
            <a:spLocks noGrp="1"/>
          </p:cNvSpPr>
          <p:nvPr>
            <p:ph type="sldNum" sz="quarter" idx="12"/>
          </p:nvPr>
        </p:nvSpPr>
        <p:spPr/>
        <p:txBody>
          <a:bodyPr/>
          <a:lstStyle/>
          <a:p>
            <a:fld id="{0B97A0ED-0713-854E-AE67-C1B678B4A72A}" type="slidenum">
              <a:rPr lang="en-US" smtClean="0"/>
              <a:t>63</a:t>
            </a:fld>
            <a:endParaRPr lang="en-US"/>
          </a:p>
        </p:txBody>
      </p:sp>
    </p:spTree>
    <p:extLst>
      <p:ext uri="{BB962C8B-B14F-4D97-AF65-F5344CB8AC3E}">
        <p14:creationId xmlns:p14="http://schemas.microsoft.com/office/powerpoint/2010/main" val="95385544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b="1" dirty="0"/>
              <a:t>Expected Item Response</a:t>
            </a:r>
          </a:p>
        </p:txBody>
      </p:sp>
      <mc:AlternateContent xmlns:mc="http://schemas.openxmlformats.org/markup-compatibility/2006" xmlns:a14="http://schemas.microsoft.com/office/drawing/2010/main">
        <mc:Choice Requires="a14">
          <p:sp>
            <p:nvSpPr>
              <p:cNvPr id="6" name="Content Placeholder 5"/>
              <p:cNvSpPr>
                <a:spLocks noGrp="1"/>
              </p:cNvSpPr>
              <p:nvPr>
                <p:ph idx="1"/>
              </p:nvPr>
            </p:nvSpPr>
            <p:spPr/>
            <p:txBody>
              <a:bodyPr/>
              <a:lstStyle/>
              <a:p>
                <a:r>
                  <a:rPr lang="en-US" dirty="0"/>
                  <a:t>We can calculate the expected value of a respondent’s answer as:</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charset="0"/>
                        </a:rPr>
                        <m:t>𝐸</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charset="0"/>
                                </a:rPr>
                                <m:t>𝑋</m:t>
                              </m:r>
                            </m:e>
                            <m:sub>
                              <m:r>
                                <a:rPr lang="en-US" b="0" i="1" smtClean="0">
                                  <a:latin typeface="Cambria Math" charset="0"/>
                                </a:rPr>
                                <m:t>𝑖𝑝</m:t>
                              </m:r>
                            </m:sub>
                          </m:sSub>
                        </m:e>
                        <m:e>
                          <m:sSub>
                            <m:sSubPr>
                              <m:ctrlPr>
                                <a:rPr lang="en-US" b="0" i="1" smtClean="0">
                                  <a:latin typeface="Cambria Math" panose="02040503050406030204" pitchFamily="18" charset="0"/>
                                </a:rPr>
                              </m:ctrlPr>
                            </m:sSubPr>
                            <m:e>
                              <m:r>
                                <a:rPr lang="en-US" b="0" i="1" smtClean="0">
                                  <a:latin typeface="Cambria Math" charset="0"/>
                                </a:rPr>
                                <m:t>𝜃</m:t>
                              </m:r>
                            </m:e>
                            <m:sub>
                              <m:r>
                                <a:rPr lang="en-US" b="0" i="1" smtClean="0">
                                  <a:latin typeface="Cambria Math" charset="0"/>
                                </a:rPr>
                                <m:t>𝑝</m:t>
                              </m:r>
                            </m:sub>
                          </m:sSub>
                        </m:e>
                      </m:d>
                      <m:r>
                        <a:rPr lang="en-US" b="0" i="1" smtClean="0">
                          <a:latin typeface="Cambria Math" charset="0"/>
                        </a:rPr>
                        <m:t>=</m:t>
                      </m:r>
                      <m:r>
                        <a:rPr lang="en-US" b="0" i="1" smtClean="0">
                          <a:latin typeface="Cambria Math" charset="0"/>
                        </a:rPr>
                        <m:t>𝑃</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charset="0"/>
                                </a:rPr>
                                <m:t>𝑋</m:t>
                              </m:r>
                            </m:e>
                            <m:sub>
                              <m:r>
                                <a:rPr lang="en-US" b="0" i="1" smtClean="0">
                                  <a:latin typeface="Cambria Math" charset="0"/>
                                </a:rPr>
                                <m:t>𝑖𝑝</m:t>
                              </m:r>
                            </m:sub>
                          </m:sSub>
                          <m:r>
                            <a:rPr lang="en-US" b="0" i="1" smtClean="0">
                              <a:latin typeface="Cambria Math" charset="0"/>
                            </a:rPr>
                            <m:t>=1</m:t>
                          </m:r>
                        </m:e>
                        <m:e>
                          <m:sSub>
                            <m:sSubPr>
                              <m:ctrlPr>
                                <a:rPr lang="en-US" b="0" i="1" smtClean="0">
                                  <a:latin typeface="Cambria Math" panose="02040503050406030204" pitchFamily="18" charset="0"/>
                                </a:rPr>
                              </m:ctrlPr>
                            </m:sSubPr>
                            <m:e>
                              <m:r>
                                <a:rPr lang="en-US" b="0" i="1" smtClean="0">
                                  <a:latin typeface="Cambria Math" charset="0"/>
                                </a:rPr>
                                <m:t>𝜃</m:t>
                              </m:r>
                            </m:e>
                            <m:sub>
                              <m:r>
                                <a:rPr lang="en-US" b="0" i="1" smtClean="0">
                                  <a:latin typeface="Cambria Math" charset="0"/>
                                </a:rPr>
                                <m:t>𝑝</m:t>
                              </m:r>
                            </m:sub>
                          </m:sSub>
                        </m:e>
                      </m:d>
                    </m:oMath>
                  </m:oMathPara>
                </a14:m>
                <a:endParaRPr lang="en-US" dirty="0"/>
              </a:p>
              <a:p>
                <a:r>
                  <a:rPr lang="en-US" dirty="0"/>
                  <a:t>Because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𝑋</m:t>
                        </m:r>
                      </m:e>
                      <m:sub>
                        <m:r>
                          <a:rPr lang="en-US" b="0" i="1" smtClean="0">
                            <a:latin typeface="Cambria Math" charset="0"/>
                          </a:rPr>
                          <m:t>𝑖𝑝</m:t>
                        </m:r>
                      </m:sub>
                    </m:sSub>
                  </m:oMath>
                </a14:m>
                <a:r>
                  <a:rPr lang="en-US" dirty="0"/>
                  <a:t> is a binary variable, the mean is equal to the probability.</a:t>
                </a:r>
              </a:p>
              <a:p>
                <a:r>
                  <a:rPr lang="en-US" dirty="0"/>
                  <a:t>For shorthand, we’ll write </a:t>
                </a:r>
                <a14:m>
                  <m:oMath xmlns:m="http://schemas.openxmlformats.org/officeDocument/2006/math">
                    <m:r>
                      <a:rPr lang="en-US" i="1">
                        <a:latin typeface="Cambria Math" charset="0"/>
                      </a:rPr>
                      <m:t>𝑃</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charset="0"/>
                              </a:rPr>
                              <m:t>𝑋</m:t>
                            </m:r>
                          </m:e>
                          <m:sub>
                            <m:r>
                              <a:rPr lang="en-US" i="1">
                                <a:latin typeface="Cambria Math" charset="0"/>
                              </a:rPr>
                              <m:t>𝑖𝑝</m:t>
                            </m:r>
                          </m:sub>
                        </m:sSub>
                        <m:r>
                          <a:rPr lang="en-US" i="1">
                            <a:latin typeface="Cambria Math" charset="0"/>
                          </a:rPr>
                          <m:t>=1</m:t>
                        </m:r>
                      </m:e>
                      <m:e>
                        <m:sSub>
                          <m:sSubPr>
                            <m:ctrlPr>
                              <a:rPr lang="en-US" i="1">
                                <a:latin typeface="Cambria Math" panose="02040503050406030204" pitchFamily="18" charset="0"/>
                              </a:rPr>
                            </m:ctrlPr>
                          </m:sSubPr>
                          <m:e>
                            <m:r>
                              <a:rPr lang="en-US" i="1">
                                <a:latin typeface="Cambria Math" charset="0"/>
                              </a:rPr>
                              <m:t>𝜃</m:t>
                            </m:r>
                          </m:e>
                          <m:sub>
                            <m:r>
                              <a:rPr lang="en-US" i="1">
                                <a:latin typeface="Cambria Math" charset="0"/>
                              </a:rPr>
                              <m:t>𝑝</m:t>
                            </m:r>
                          </m:sub>
                        </m:sSub>
                      </m:e>
                    </m:d>
                    <m:r>
                      <a:rPr lang="en-US" b="0" i="1" smtClean="0">
                        <a:latin typeface="Cambria Math" charset="0"/>
                      </a:rPr>
                      <m:t>=</m:t>
                    </m:r>
                    <m:sSub>
                      <m:sSubPr>
                        <m:ctrlPr>
                          <a:rPr lang="en-US" b="0" i="1" smtClean="0">
                            <a:latin typeface="Cambria Math" panose="02040503050406030204" pitchFamily="18" charset="0"/>
                          </a:rPr>
                        </m:ctrlPr>
                      </m:sSubPr>
                      <m:e>
                        <m:r>
                          <a:rPr lang="en-US" b="0" i="1" smtClean="0">
                            <a:latin typeface="Cambria Math" charset="0"/>
                          </a:rPr>
                          <m:t>𝑃</m:t>
                        </m:r>
                      </m:e>
                      <m:sub>
                        <m:r>
                          <a:rPr lang="en-US" b="0" i="1" smtClean="0">
                            <a:latin typeface="Cambria Math" charset="0"/>
                          </a:rPr>
                          <m:t>𝑖</m:t>
                        </m:r>
                      </m:sub>
                    </m:sSub>
                    <m:d>
                      <m:dPr>
                        <m:ctrlPr>
                          <a:rPr lang="en-US" b="0" i="1" smtClean="0">
                            <a:latin typeface="Cambria Math" panose="02040503050406030204" pitchFamily="18" charset="0"/>
                          </a:rPr>
                        </m:ctrlPr>
                      </m:dPr>
                      <m:e>
                        <m:r>
                          <a:rPr lang="en-US" b="0" i="1" smtClean="0">
                            <a:latin typeface="Cambria Math" charset="0"/>
                          </a:rPr>
                          <m:t>𝜃</m:t>
                        </m:r>
                      </m:e>
                    </m:d>
                  </m:oMath>
                </a14:m>
                <a:r>
                  <a:rPr lang="en-US" dirty="0"/>
                  <a:t>.</a:t>
                </a:r>
              </a:p>
              <a:p>
                <a:r>
                  <a:rPr lang="en-US" dirty="0"/>
                  <a:t>Thus, of all people with ability </a:t>
                </a:r>
                <a14:m>
                  <m:oMath xmlns:m="http://schemas.openxmlformats.org/officeDocument/2006/math">
                    <m:sSub>
                      <m:sSubPr>
                        <m:ctrlPr>
                          <a:rPr lang="en-US" i="1">
                            <a:latin typeface="Cambria Math" panose="02040503050406030204" pitchFamily="18" charset="0"/>
                          </a:rPr>
                        </m:ctrlPr>
                      </m:sSubPr>
                      <m:e>
                        <m:r>
                          <a:rPr lang="en-US" i="1">
                            <a:latin typeface="Cambria Math" charset="0"/>
                          </a:rPr>
                          <m:t>𝜃</m:t>
                        </m:r>
                      </m:e>
                      <m:sub>
                        <m:r>
                          <a:rPr lang="en-US" i="1">
                            <a:latin typeface="Cambria Math" charset="0"/>
                          </a:rPr>
                          <m:t>𝑝</m:t>
                        </m:r>
                      </m:sub>
                    </m:sSub>
                  </m:oMath>
                </a14:m>
                <a:r>
                  <a:rPr lang="en-US" dirty="0"/>
                  <a:t> we expect </a:t>
                </a:r>
                <a14:m>
                  <m:oMath xmlns:m="http://schemas.openxmlformats.org/officeDocument/2006/math">
                    <m:sSub>
                      <m:sSubPr>
                        <m:ctrlPr>
                          <a:rPr lang="en-US" i="1">
                            <a:latin typeface="Cambria Math" panose="02040503050406030204" pitchFamily="18" charset="0"/>
                          </a:rPr>
                        </m:ctrlPr>
                      </m:sSubPr>
                      <m:e>
                        <m:r>
                          <a:rPr lang="en-US" i="1">
                            <a:latin typeface="Cambria Math" charset="0"/>
                          </a:rPr>
                          <m:t>𝑃</m:t>
                        </m:r>
                      </m:e>
                      <m:sub>
                        <m:r>
                          <a:rPr lang="en-US" i="1">
                            <a:latin typeface="Cambria Math" charset="0"/>
                          </a:rPr>
                          <m:t>𝑖</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charset="0"/>
                              </a:rPr>
                              <m:t>𝜃</m:t>
                            </m:r>
                          </m:e>
                          <m:sub>
                            <m:r>
                              <a:rPr lang="en-US" i="1">
                                <a:latin typeface="Cambria Math" charset="0"/>
                              </a:rPr>
                              <m:t>𝑝</m:t>
                            </m:r>
                          </m:sub>
                        </m:sSub>
                      </m:e>
                    </m:d>
                  </m:oMath>
                </a14:m>
                <a:r>
                  <a:rPr lang="en-US" dirty="0"/>
                  <a:t> to get the item right.</a:t>
                </a:r>
              </a:p>
            </p:txBody>
          </p:sp>
        </mc:Choice>
        <mc:Fallback xmlns="">
          <p:sp>
            <p:nvSpPr>
              <p:cNvPr id="6" name="Content Placeholder 5"/>
              <p:cNvSpPr>
                <a:spLocks noGrp="1" noRot="1" noChangeAspect="1" noMove="1" noResize="1" noEditPoints="1" noAdjustHandles="1" noChangeArrowheads="1" noChangeShapeType="1" noTextEdit="1"/>
              </p:cNvSpPr>
              <p:nvPr>
                <p:ph idx="1"/>
              </p:nvPr>
            </p:nvSpPr>
            <p:spPr>
              <a:blipFill rotWithShape="0">
                <a:blip r:embed="rId2"/>
                <a:stretch>
                  <a:fillRect l="-1043" t="-2241"/>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22365ADD-A985-CD46-B3F3-A351D3BB9EFF}"/>
              </a:ext>
            </a:extLst>
          </p:cNvPr>
          <p:cNvSpPr>
            <a:spLocks noGrp="1"/>
          </p:cNvSpPr>
          <p:nvPr>
            <p:ph type="sldNum" sz="quarter" idx="12"/>
          </p:nvPr>
        </p:nvSpPr>
        <p:spPr/>
        <p:txBody>
          <a:bodyPr/>
          <a:lstStyle/>
          <a:p>
            <a:fld id="{0B97A0ED-0713-854E-AE67-C1B678B4A72A}" type="slidenum">
              <a:rPr lang="en-US" smtClean="0"/>
              <a:t>64</a:t>
            </a:fld>
            <a:endParaRPr lang="en-US"/>
          </a:p>
        </p:txBody>
      </p:sp>
    </p:spTree>
    <p:extLst>
      <p:ext uri="{BB962C8B-B14F-4D97-AF65-F5344CB8AC3E}">
        <p14:creationId xmlns:p14="http://schemas.microsoft.com/office/powerpoint/2010/main" val="137554268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Expected Test Score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92500" lnSpcReduction="10000"/>
              </a:bodyPr>
              <a:lstStyle/>
              <a:p>
                <a:r>
                  <a:rPr lang="en-US" dirty="0"/>
                  <a:t>From this expression, we can calculate the expected observed (number correct) score for a person based on their theta value.</a:t>
                </a:r>
              </a:p>
              <a:p>
                <a:r>
                  <a:rPr lang="en-US" dirty="0"/>
                  <a:t>This can be computed by summing the ICCs across items.</a:t>
                </a:r>
              </a:p>
              <a:p>
                <a:r>
                  <a:rPr lang="en-US" dirty="0"/>
                  <a:t>It is called the “Test Characteristic Curve” or TCC.</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charset="0"/>
                        </a:rPr>
                        <m:t>𝑇𝐶𝐶</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charset="0"/>
                                </a:rPr>
                                <m:t>𝜃</m:t>
                              </m:r>
                            </m:e>
                            <m:sub>
                              <m:r>
                                <a:rPr lang="en-US" b="0" i="1" smtClean="0">
                                  <a:latin typeface="Cambria Math" charset="0"/>
                                </a:rPr>
                                <m:t>𝑝</m:t>
                              </m:r>
                            </m:sub>
                          </m:sSub>
                        </m:e>
                      </m:d>
                      <m:r>
                        <a:rPr lang="en-US" b="0" i="1" smtClean="0">
                          <a:latin typeface="Cambria Math" charset="0"/>
                        </a:rPr>
                        <m:t>=</m:t>
                      </m:r>
                      <m:nary>
                        <m:naryPr>
                          <m:chr m:val="∑"/>
                          <m:ctrlPr>
                            <a:rPr lang="is-IS" b="0" i="1" smtClean="0">
                              <a:latin typeface="Cambria Math" panose="02040503050406030204" pitchFamily="18" charset="0"/>
                            </a:rPr>
                          </m:ctrlPr>
                        </m:naryPr>
                        <m:sub>
                          <m:r>
                            <m:rPr>
                              <m:brk m:alnAt="23"/>
                            </m:rPr>
                            <a:rPr lang="en-US" b="0" i="1" smtClean="0">
                              <a:latin typeface="Cambria Math" charset="0"/>
                            </a:rPr>
                            <m:t>𝑖</m:t>
                          </m:r>
                          <m:r>
                            <a:rPr lang="en-US" b="0" i="1" smtClean="0">
                              <a:latin typeface="Cambria Math" charset="0"/>
                            </a:rPr>
                            <m:t>=1</m:t>
                          </m:r>
                        </m:sub>
                        <m:sup>
                          <m:r>
                            <a:rPr lang="en-US" b="0" i="1" smtClean="0">
                              <a:latin typeface="Cambria Math" charset="0"/>
                            </a:rPr>
                            <m:t>𝐼</m:t>
                          </m:r>
                        </m:sup>
                        <m:e>
                          <m:sSub>
                            <m:sSubPr>
                              <m:ctrlPr>
                                <a:rPr lang="en-US" b="0" i="1" smtClean="0">
                                  <a:latin typeface="Cambria Math" panose="02040503050406030204" pitchFamily="18" charset="0"/>
                                </a:rPr>
                              </m:ctrlPr>
                            </m:sSubPr>
                            <m:e>
                              <m:r>
                                <a:rPr lang="en-US" b="0" i="1" smtClean="0">
                                  <a:latin typeface="Cambria Math" charset="0"/>
                                </a:rPr>
                                <m:t>𝑃</m:t>
                              </m:r>
                            </m:e>
                            <m:sub>
                              <m:r>
                                <a:rPr lang="en-US" b="0" i="1" smtClean="0">
                                  <a:latin typeface="Cambria Math" charset="0"/>
                                </a:rPr>
                                <m:t>𝑖</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charset="0"/>
                                    </a:rPr>
                                    <m:t>𝜃</m:t>
                                  </m:r>
                                </m:e>
                                <m:sub>
                                  <m:r>
                                    <a:rPr lang="en-US" b="0" i="1" smtClean="0">
                                      <a:latin typeface="Cambria Math" charset="0"/>
                                    </a:rPr>
                                    <m:t>𝑝</m:t>
                                  </m:r>
                                </m:sub>
                              </m:sSub>
                            </m:e>
                          </m:d>
                        </m:e>
                      </m:nary>
                    </m:oMath>
                  </m:oMathPara>
                </a14:m>
                <a:endParaRPr lang="en-US" dirty="0"/>
              </a:p>
              <a:p>
                <a:r>
                  <a:rPr lang="en-US" dirty="0"/>
                  <a:t>This tells us the expected number of correct answers for each level of theta.</a:t>
                </a:r>
              </a:p>
              <a:p>
                <a:r>
                  <a:rPr lang="en-US" dirty="0"/>
                  <a:t>We can think of this as an estimate of the true score associated with this particular set of items.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844" t="-2924" b="-643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9F24CB48-02CC-AD44-8E41-A7F12A41F10F}"/>
              </a:ext>
            </a:extLst>
          </p:cNvPr>
          <p:cNvSpPr>
            <a:spLocks noGrp="1"/>
          </p:cNvSpPr>
          <p:nvPr>
            <p:ph type="sldNum" sz="quarter" idx="12"/>
          </p:nvPr>
        </p:nvSpPr>
        <p:spPr/>
        <p:txBody>
          <a:bodyPr/>
          <a:lstStyle/>
          <a:p>
            <a:fld id="{0B97A0ED-0713-854E-AE67-C1B678B4A72A}" type="slidenum">
              <a:rPr lang="en-US" smtClean="0"/>
              <a:t>65</a:t>
            </a:fld>
            <a:endParaRPr lang="en-US"/>
          </a:p>
        </p:txBody>
      </p:sp>
    </p:spTree>
    <p:extLst>
      <p:ext uri="{BB962C8B-B14F-4D97-AF65-F5344CB8AC3E}">
        <p14:creationId xmlns:p14="http://schemas.microsoft.com/office/powerpoint/2010/main" val="72463100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TCC for the </a:t>
            </a:r>
            <a:r>
              <a:rPr lang="en-US" b="1" dirty="0" err="1"/>
              <a:t>three_item_test.xlsx</a:t>
            </a:r>
            <a:r>
              <a:rPr lang="en-US" b="1" dirty="0"/>
              <a:t> Data</a:t>
            </a:r>
          </a:p>
        </p:txBody>
      </p:sp>
      <p:graphicFrame>
        <p:nvGraphicFramePr>
          <p:cNvPr id="5" name="Chart 4"/>
          <p:cNvGraphicFramePr>
            <a:graphicFrameLocks/>
          </p:cNvGraphicFramePr>
          <p:nvPr>
            <p:extLst>
              <p:ext uri="{D42A27DB-BD31-4B8C-83A1-F6EECF244321}">
                <p14:modId xmlns:p14="http://schemas.microsoft.com/office/powerpoint/2010/main" val="308175946"/>
              </p:ext>
            </p:extLst>
          </p:nvPr>
        </p:nvGraphicFramePr>
        <p:xfrm>
          <a:off x="6096000" y="1782753"/>
          <a:ext cx="4946650" cy="4483100"/>
        </p:xfrm>
        <a:graphic>
          <a:graphicData uri="http://schemas.openxmlformats.org/drawingml/2006/chart">
            <c:chart xmlns:c="http://schemas.openxmlformats.org/drawingml/2006/chart" xmlns:r="http://schemas.openxmlformats.org/officeDocument/2006/relationships" r:id="rId2"/>
          </a:graphicData>
        </a:graphic>
      </p:graphicFrame>
      <mc:AlternateContent xmlns:mc="http://schemas.openxmlformats.org/markup-compatibility/2006" xmlns:a14="http://schemas.microsoft.com/office/drawing/2010/main">
        <mc:Choice Requires="a14">
          <p:sp>
            <p:nvSpPr>
              <p:cNvPr id="3" name="TextBox 2"/>
              <p:cNvSpPr txBox="1"/>
              <p:nvPr/>
            </p:nvSpPr>
            <p:spPr>
              <a:xfrm>
                <a:off x="838200" y="2268638"/>
                <a:ext cx="4625051" cy="646331"/>
              </a:xfrm>
              <a:prstGeom prst="rect">
                <a:avLst/>
              </a:prstGeom>
              <a:noFill/>
            </p:spPr>
            <p:txBody>
              <a:bodyPr wrap="square" rtlCol="0">
                <a:spAutoFit/>
              </a:bodyPr>
              <a:lstStyle/>
              <a:p>
                <a:r>
                  <a:rPr lang="en-US" dirty="0"/>
                  <a:t>We can calculate the TCC as the sum of the item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𝑃</m:t>
                        </m:r>
                      </m:e>
                      <m:sub>
                        <m:r>
                          <a:rPr lang="en-US" b="0" i="1" smtClean="0">
                            <a:latin typeface="Cambria Math" charset="0"/>
                          </a:rPr>
                          <m:t>𝑖</m:t>
                        </m:r>
                      </m:sub>
                    </m:sSub>
                  </m:oMath>
                </a14:m>
                <a:r>
                  <a:rPr lang="en-US" dirty="0"/>
                  <a:t> values at each value of </a:t>
                </a:r>
                <a14:m>
                  <m:oMath xmlns:m="http://schemas.openxmlformats.org/officeDocument/2006/math">
                    <m:r>
                      <a:rPr lang="en-US" b="0" i="1" smtClean="0">
                        <a:latin typeface="Cambria Math" charset="0"/>
                      </a:rPr>
                      <m:t>𝜃</m:t>
                    </m:r>
                  </m:oMath>
                </a14:m>
                <a:r>
                  <a:rPr lang="en-US" dirty="0"/>
                  <a:t>.</a:t>
                </a:r>
              </a:p>
            </p:txBody>
          </p:sp>
        </mc:Choice>
        <mc:Fallback xmlns="">
          <p:sp>
            <p:nvSpPr>
              <p:cNvPr id="3" name="TextBox 2"/>
              <p:cNvSpPr txBox="1">
                <a:spLocks noRot="1" noChangeAspect="1" noMove="1" noResize="1" noEditPoints="1" noAdjustHandles="1" noChangeArrowheads="1" noChangeShapeType="1" noTextEdit="1"/>
              </p:cNvSpPr>
              <p:nvPr/>
            </p:nvSpPr>
            <p:spPr>
              <a:xfrm>
                <a:off x="838200" y="2268638"/>
                <a:ext cx="4625051" cy="646331"/>
              </a:xfrm>
              <a:prstGeom prst="rect">
                <a:avLst/>
              </a:prstGeom>
              <a:blipFill rotWithShape="0">
                <a:blip r:embed="rId3"/>
                <a:stretch>
                  <a:fillRect l="-1187" t="-4717" b="-14151"/>
                </a:stretch>
              </a:blipFill>
            </p:spPr>
            <p:txBody>
              <a:bodyPr/>
              <a:lstStyle/>
              <a:p>
                <a:r>
                  <a:rPr lang="en-US">
                    <a:noFill/>
                  </a:rPr>
                  <a:t> </a:t>
                </a:r>
              </a:p>
            </p:txBody>
          </p:sp>
        </mc:Fallback>
      </mc:AlternateContent>
      <p:sp>
        <p:nvSpPr>
          <p:cNvPr id="6" name="Slide Number Placeholder 5">
            <a:extLst>
              <a:ext uri="{FF2B5EF4-FFF2-40B4-BE49-F238E27FC236}">
                <a16:creationId xmlns:a16="http://schemas.microsoft.com/office/drawing/2014/main" id="{A78718CE-D962-F944-84C8-D6215AAED0A0}"/>
              </a:ext>
            </a:extLst>
          </p:cNvPr>
          <p:cNvSpPr>
            <a:spLocks noGrp="1"/>
          </p:cNvSpPr>
          <p:nvPr>
            <p:ph type="sldNum" sz="quarter" idx="12"/>
          </p:nvPr>
        </p:nvSpPr>
        <p:spPr/>
        <p:txBody>
          <a:bodyPr/>
          <a:lstStyle/>
          <a:p>
            <a:fld id="{0B97A0ED-0713-854E-AE67-C1B678B4A72A}" type="slidenum">
              <a:rPr lang="en-US" smtClean="0"/>
              <a:t>66</a:t>
            </a:fld>
            <a:endParaRPr lang="en-US"/>
          </a:p>
        </p:txBody>
      </p:sp>
    </p:spTree>
    <p:extLst>
      <p:ext uri="{BB962C8B-B14F-4D97-AF65-F5344CB8AC3E}">
        <p14:creationId xmlns:p14="http://schemas.microsoft.com/office/powerpoint/2010/main" val="143136937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b="1" dirty="0"/>
              <a:t>Test and Item Information</a:t>
            </a:r>
          </a:p>
        </p:txBody>
      </p:sp>
      <p:sp>
        <p:nvSpPr>
          <p:cNvPr id="6" name="Text Placeholder 5"/>
          <p:cNvSpPr>
            <a:spLocks noGrp="1"/>
          </p:cNvSpPr>
          <p:nvPr>
            <p:ph type="body" idx="1"/>
          </p:nvPr>
        </p:nvSpPr>
        <p:spPr/>
        <p:txBody>
          <a:bodyPr/>
          <a:lstStyle/>
          <a:p>
            <a:endParaRPr lang="en-US"/>
          </a:p>
        </p:txBody>
      </p:sp>
      <p:sp>
        <p:nvSpPr>
          <p:cNvPr id="2" name="Slide Number Placeholder 1">
            <a:extLst>
              <a:ext uri="{FF2B5EF4-FFF2-40B4-BE49-F238E27FC236}">
                <a16:creationId xmlns:a16="http://schemas.microsoft.com/office/drawing/2014/main" id="{54F48D23-B52F-D34B-A28F-F5EB7C11E056}"/>
              </a:ext>
            </a:extLst>
          </p:cNvPr>
          <p:cNvSpPr>
            <a:spLocks noGrp="1"/>
          </p:cNvSpPr>
          <p:nvPr>
            <p:ph type="sldNum" sz="quarter" idx="12"/>
          </p:nvPr>
        </p:nvSpPr>
        <p:spPr/>
        <p:txBody>
          <a:bodyPr/>
          <a:lstStyle/>
          <a:p>
            <a:fld id="{0B97A0ED-0713-854E-AE67-C1B678B4A72A}" type="slidenum">
              <a:rPr lang="en-US" smtClean="0"/>
              <a:t>67</a:t>
            </a:fld>
            <a:endParaRPr lang="en-US"/>
          </a:p>
        </p:txBody>
      </p:sp>
    </p:spTree>
    <p:extLst>
      <p:ext uri="{BB962C8B-B14F-4D97-AF65-F5344CB8AC3E}">
        <p14:creationId xmlns:p14="http://schemas.microsoft.com/office/powerpoint/2010/main" val="29676718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b="1" dirty="0"/>
              <a:t>Item Information</a:t>
            </a:r>
          </a:p>
        </p:txBody>
      </p:sp>
      <mc:AlternateContent xmlns:mc="http://schemas.openxmlformats.org/markup-compatibility/2006" xmlns:a14="http://schemas.microsoft.com/office/drawing/2010/main">
        <mc:Choice Requires="a14">
          <p:sp>
            <p:nvSpPr>
              <p:cNvPr id="6" name="Content Placeholder 5"/>
              <p:cNvSpPr>
                <a:spLocks noGrp="1"/>
              </p:cNvSpPr>
              <p:nvPr>
                <p:ph idx="1"/>
              </p:nvPr>
            </p:nvSpPr>
            <p:spPr/>
            <p:txBody>
              <a:bodyPr/>
              <a:lstStyle/>
              <a:p>
                <a:r>
                  <a:rPr lang="en-US" dirty="0"/>
                  <a:t>Each item provides a certain amount of “information” about the respondents.</a:t>
                </a:r>
              </a:p>
              <a:p>
                <a:r>
                  <a:rPr lang="en-US" dirty="0"/>
                  <a:t>We can write item information function as</a:t>
                </a:r>
                <a:endParaRPr lang="en-US" baseline="-25000" dirty="0"/>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𝐼</m:t>
                          </m:r>
                        </m:e>
                        <m:sub>
                          <m:r>
                            <a:rPr lang="en-US" b="0" i="1" smtClean="0">
                              <a:latin typeface="Cambria Math" charset="0"/>
                            </a:rPr>
                            <m:t>𝑖</m:t>
                          </m:r>
                        </m:sub>
                      </m:sSub>
                      <m:d>
                        <m:dPr>
                          <m:ctrlPr>
                            <a:rPr lang="en-US" b="0" i="1" smtClean="0">
                              <a:latin typeface="Cambria Math" panose="02040503050406030204" pitchFamily="18" charset="0"/>
                            </a:rPr>
                          </m:ctrlPr>
                        </m:dPr>
                        <m:e>
                          <m:r>
                            <a:rPr lang="en-US" b="0" i="1" smtClean="0">
                              <a:latin typeface="Cambria Math" charset="0"/>
                            </a:rPr>
                            <m:t>𝜃</m:t>
                          </m:r>
                        </m:e>
                      </m:d>
                      <m:r>
                        <a:rPr lang="en-US" b="0" i="1" smtClean="0">
                          <a:latin typeface="Cambria Math" charset="0"/>
                        </a:rPr>
                        <m:t>=</m:t>
                      </m:r>
                      <m:f>
                        <m:fPr>
                          <m:ctrlPr>
                            <a:rPr lang="en-US" i="1">
                              <a:latin typeface="Cambria Math" panose="02040503050406030204" pitchFamily="18" charset="0"/>
                            </a:rPr>
                          </m:ctrlPr>
                        </m:fPr>
                        <m:num>
                          <m:sSubSup>
                            <m:sSubSupPr>
                              <m:ctrlPr>
                                <a:rPr lang="en-US" b="0" i="1" smtClean="0">
                                  <a:latin typeface="Cambria Math" panose="02040503050406030204" pitchFamily="18" charset="0"/>
                                </a:rPr>
                              </m:ctrlPr>
                            </m:sSubSupPr>
                            <m:e>
                              <m:r>
                                <a:rPr lang="en-US" b="0" i="1" smtClean="0">
                                  <a:latin typeface="Cambria Math" charset="0"/>
                                </a:rPr>
                                <m:t>𝑃</m:t>
                              </m:r>
                            </m:e>
                            <m:sub>
                              <m:r>
                                <a:rPr lang="en-US" b="0" i="1" smtClean="0">
                                  <a:latin typeface="Cambria Math" charset="0"/>
                                </a:rPr>
                                <m:t>𝑖</m:t>
                              </m:r>
                            </m:sub>
                            <m:sup>
                              <m:r>
                                <a:rPr lang="en-US" b="0" i="1" smtClean="0">
                                  <a:latin typeface="Cambria Math" charset="0"/>
                                </a:rPr>
                                <m:t>′</m:t>
                              </m:r>
                            </m:sup>
                          </m:sSubSup>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r>
                                    <a:rPr lang="en-US" b="0" i="1" smtClean="0">
                                      <a:latin typeface="Cambria Math" charset="0"/>
                                    </a:rPr>
                                    <m:t>𝜃</m:t>
                                  </m:r>
                                </m:e>
                              </m:d>
                            </m:e>
                            <m:sup>
                              <m:r>
                                <a:rPr lang="en-US" b="0" i="1" smtClean="0">
                                  <a:latin typeface="Cambria Math" panose="02040503050406030204" pitchFamily="18" charset="0"/>
                                </a:rPr>
                                <m:t>2</m:t>
                              </m:r>
                            </m:sup>
                          </m:sSup>
                        </m:num>
                        <m:den>
                          <m:sSub>
                            <m:sSubPr>
                              <m:ctrlPr>
                                <a:rPr lang="en-US" i="1">
                                  <a:latin typeface="Cambria Math" panose="02040503050406030204" pitchFamily="18" charset="0"/>
                                </a:rPr>
                              </m:ctrlPr>
                            </m:sSubPr>
                            <m:e>
                              <m:r>
                                <a:rPr lang="en-US" i="1">
                                  <a:latin typeface="Cambria Math" charset="0"/>
                                </a:rPr>
                                <m:t>𝑃</m:t>
                              </m:r>
                            </m:e>
                            <m:sub>
                              <m:r>
                                <a:rPr lang="en-US" i="1">
                                  <a:latin typeface="Cambria Math" charset="0"/>
                                </a:rPr>
                                <m:t>𝑖</m:t>
                              </m:r>
                            </m:sub>
                          </m:sSub>
                          <m:d>
                            <m:dPr>
                              <m:ctrlPr>
                                <a:rPr lang="en-US" i="1">
                                  <a:latin typeface="Cambria Math" panose="02040503050406030204" pitchFamily="18" charset="0"/>
                                </a:rPr>
                              </m:ctrlPr>
                            </m:dPr>
                            <m:e>
                              <m:r>
                                <a:rPr lang="en-US" i="1">
                                  <a:latin typeface="Cambria Math" charset="0"/>
                                </a:rPr>
                                <m:t>𝜃</m:t>
                              </m:r>
                            </m:e>
                          </m:d>
                          <m:sSub>
                            <m:sSubPr>
                              <m:ctrlPr>
                                <a:rPr lang="en-US" i="1">
                                  <a:latin typeface="Cambria Math" panose="02040503050406030204" pitchFamily="18" charset="0"/>
                                </a:rPr>
                              </m:ctrlPr>
                            </m:sSubPr>
                            <m:e>
                              <m:r>
                                <a:rPr lang="en-US" i="1">
                                  <a:latin typeface="Cambria Math" charset="0"/>
                                </a:rPr>
                                <m:t>𝑄</m:t>
                              </m:r>
                            </m:e>
                            <m:sub>
                              <m:r>
                                <a:rPr lang="en-US" i="1">
                                  <a:latin typeface="Cambria Math" charset="0"/>
                                </a:rPr>
                                <m:t>𝑖</m:t>
                              </m:r>
                            </m:sub>
                          </m:sSub>
                          <m:d>
                            <m:dPr>
                              <m:ctrlPr>
                                <a:rPr lang="en-US" i="1">
                                  <a:latin typeface="Cambria Math" panose="02040503050406030204" pitchFamily="18" charset="0"/>
                                </a:rPr>
                              </m:ctrlPr>
                            </m:dPr>
                            <m:e>
                              <m:r>
                                <a:rPr lang="en-US" i="1">
                                  <a:latin typeface="Cambria Math" charset="0"/>
                                </a:rPr>
                                <m:t>𝜃</m:t>
                              </m:r>
                            </m:e>
                          </m:d>
                        </m:den>
                      </m:f>
                    </m:oMath>
                  </m:oMathPara>
                </a14:m>
                <a:endParaRPr lang="en-US" dirty="0"/>
              </a:p>
              <a:p>
                <a:r>
                  <a:rPr lang="en-US" dirty="0"/>
                  <a:t>Where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𝑃</m:t>
                        </m:r>
                      </m:e>
                      <m:sub>
                        <m:r>
                          <a:rPr lang="en-US" b="0" i="1" smtClean="0">
                            <a:latin typeface="Cambria Math" charset="0"/>
                          </a:rPr>
                          <m:t>𝑖</m:t>
                        </m:r>
                      </m:sub>
                    </m:sSub>
                    <m:d>
                      <m:dPr>
                        <m:ctrlPr>
                          <a:rPr lang="en-US" b="0" i="1" smtClean="0">
                            <a:latin typeface="Cambria Math" panose="02040503050406030204" pitchFamily="18" charset="0"/>
                          </a:rPr>
                        </m:ctrlPr>
                      </m:dPr>
                      <m:e>
                        <m:r>
                          <a:rPr lang="en-US" b="0" i="1" smtClean="0">
                            <a:latin typeface="Cambria Math" charset="0"/>
                          </a:rPr>
                          <m:t>𝜃</m:t>
                        </m:r>
                      </m:e>
                    </m:d>
                    <m:r>
                      <a:rPr lang="en-US" b="0" i="1" smtClean="0">
                        <a:latin typeface="Cambria Math" charset="0"/>
                      </a:rPr>
                      <m:t>=</m:t>
                    </m:r>
                    <m:r>
                      <a:rPr lang="en-US" b="0" i="1" smtClean="0">
                        <a:latin typeface="Cambria Math" charset="0"/>
                      </a:rPr>
                      <m:t>𝑃</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charset="0"/>
                              </a:rPr>
                              <m:t>𝑋</m:t>
                            </m:r>
                          </m:e>
                          <m:sub>
                            <m:r>
                              <a:rPr lang="en-US" b="0" i="1" smtClean="0">
                                <a:latin typeface="Cambria Math" charset="0"/>
                              </a:rPr>
                              <m:t>𝑖𝑝</m:t>
                            </m:r>
                          </m:sub>
                        </m:sSub>
                        <m:r>
                          <a:rPr lang="en-US" b="0" i="1" smtClean="0">
                            <a:latin typeface="Cambria Math" charset="0"/>
                          </a:rPr>
                          <m:t>=1</m:t>
                        </m:r>
                      </m:e>
                      <m:e>
                        <m:sSub>
                          <m:sSubPr>
                            <m:ctrlPr>
                              <a:rPr lang="en-US" b="0" i="1" smtClean="0">
                                <a:latin typeface="Cambria Math" panose="02040503050406030204" pitchFamily="18" charset="0"/>
                              </a:rPr>
                            </m:ctrlPr>
                          </m:sSubPr>
                          <m:e>
                            <m:r>
                              <a:rPr lang="en-US" b="0" i="1" smtClean="0">
                                <a:latin typeface="Cambria Math" charset="0"/>
                              </a:rPr>
                              <m:t>𝜃</m:t>
                            </m:r>
                          </m:e>
                          <m:sub>
                            <m:r>
                              <a:rPr lang="en-US" b="0" i="1" smtClean="0">
                                <a:latin typeface="Cambria Math" charset="0"/>
                              </a:rPr>
                              <m:t>𝑝</m:t>
                            </m:r>
                          </m:sub>
                        </m:sSub>
                      </m:e>
                    </m:d>
                  </m:oMath>
                </a14:m>
                <a:r>
                  <a:rPr lang="en-US" dirty="0"/>
                  <a:t> and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𝑄</m:t>
                        </m:r>
                      </m:e>
                      <m:sub>
                        <m:r>
                          <a:rPr lang="en-US" b="0" i="1" smtClean="0">
                            <a:latin typeface="Cambria Math" charset="0"/>
                          </a:rPr>
                          <m:t>𝑖</m:t>
                        </m:r>
                      </m:sub>
                    </m:sSub>
                    <m:d>
                      <m:dPr>
                        <m:ctrlPr>
                          <a:rPr lang="en-US" b="0" i="1" smtClean="0">
                            <a:latin typeface="Cambria Math" panose="02040503050406030204" pitchFamily="18" charset="0"/>
                          </a:rPr>
                        </m:ctrlPr>
                      </m:dPr>
                      <m:e>
                        <m:r>
                          <a:rPr lang="en-US" b="0" i="1" smtClean="0">
                            <a:latin typeface="Cambria Math" charset="0"/>
                          </a:rPr>
                          <m:t>𝜃</m:t>
                        </m:r>
                      </m:e>
                    </m:d>
                    <m:r>
                      <a:rPr lang="en-US" b="0" i="1" smtClean="0">
                        <a:latin typeface="Cambria Math" charset="0"/>
                      </a:rPr>
                      <m:t>=1−</m:t>
                    </m:r>
                    <m:sSub>
                      <m:sSubPr>
                        <m:ctrlPr>
                          <a:rPr lang="en-US" b="0" i="1" smtClean="0">
                            <a:latin typeface="Cambria Math" panose="02040503050406030204" pitchFamily="18" charset="0"/>
                          </a:rPr>
                        </m:ctrlPr>
                      </m:sSubPr>
                      <m:e>
                        <m:r>
                          <a:rPr lang="en-US" b="0" i="1" smtClean="0">
                            <a:latin typeface="Cambria Math" charset="0"/>
                          </a:rPr>
                          <m:t>𝑃</m:t>
                        </m:r>
                      </m:e>
                      <m:sub>
                        <m:r>
                          <a:rPr lang="en-US" b="0" i="1" smtClean="0">
                            <a:latin typeface="Cambria Math" charset="0"/>
                          </a:rPr>
                          <m:t>𝑖</m:t>
                        </m:r>
                      </m:sub>
                    </m:sSub>
                    <m:d>
                      <m:dPr>
                        <m:ctrlPr>
                          <a:rPr lang="en-US" b="0" i="1" smtClean="0">
                            <a:latin typeface="Cambria Math" panose="02040503050406030204" pitchFamily="18" charset="0"/>
                          </a:rPr>
                        </m:ctrlPr>
                      </m:dPr>
                      <m:e>
                        <m:r>
                          <a:rPr lang="en-US" b="0" i="1" smtClean="0">
                            <a:latin typeface="Cambria Math" charset="0"/>
                          </a:rPr>
                          <m:t>𝜃</m:t>
                        </m:r>
                      </m:e>
                    </m:d>
                  </m:oMath>
                </a14:m>
                <a:r>
                  <a:rPr lang="en-US" dirty="0"/>
                  <a:t>, and </a:t>
                </a:r>
                <a14:m>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charset="0"/>
                          </a:rPr>
                          <m:t>𝑃</m:t>
                        </m:r>
                      </m:e>
                      <m:sub>
                        <m:r>
                          <a:rPr lang="en-US" b="0" i="1" smtClean="0">
                            <a:latin typeface="Cambria Math" charset="0"/>
                          </a:rPr>
                          <m:t>𝑖</m:t>
                        </m:r>
                      </m:sub>
                      <m:sup>
                        <m:r>
                          <a:rPr lang="en-US" b="0" i="1" smtClean="0">
                            <a:latin typeface="Cambria Math" charset="0"/>
                          </a:rPr>
                          <m:t>′</m:t>
                        </m:r>
                      </m:sup>
                    </m:sSubSup>
                    <m:d>
                      <m:dPr>
                        <m:ctrlPr>
                          <a:rPr lang="en-US" b="0" i="1" smtClean="0">
                            <a:latin typeface="Cambria Math" panose="02040503050406030204" pitchFamily="18" charset="0"/>
                          </a:rPr>
                        </m:ctrlPr>
                      </m:dPr>
                      <m:e>
                        <m:r>
                          <a:rPr lang="en-US" b="0" i="1" smtClean="0">
                            <a:latin typeface="Cambria Math" charset="0"/>
                          </a:rPr>
                          <m:t>𝜃</m:t>
                        </m:r>
                      </m:e>
                    </m:d>
                  </m:oMath>
                </a14:m>
                <a:r>
                  <a:rPr lang="en-US" dirty="0"/>
                  <a:t> is the first derivative of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𝑃</m:t>
                        </m:r>
                      </m:e>
                      <m:sub>
                        <m:r>
                          <a:rPr lang="en-US" b="0" i="1" smtClean="0">
                            <a:latin typeface="Cambria Math" charset="0"/>
                          </a:rPr>
                          <m:t>𝑖</m:t>
                        </m:r>
                      </m:sub>
                    </m:sSub>
                    <m:d>
                      <m:dPr>
                        <m:ctrlPr>
                          <a:rPr lang="en-US" b="0" i="1" smtClean="0">
                            <a:latin typeface="Cambria Math" panose="02040503050406030204" pitchFamily="18" charset="0"/>
                          </a:rPr>
                        </m:ctrlPr>
                      </m:dPr>
                      <m:e>
                        <m:r>
                          <a:rPr lang="en-US" b="0" i="1" smtClean="0">
                            <a:latin typeface="Cambria Math" charset="0"/>
                          </a:rPr>
                          <m:t>𝜃</m:t>
                        </m:r>
                      </m:e>
                    </m:d>
                  </m:oMath>
                </a14:m>
                <a:r>
                  <a:rPr lang="en-US" dirty="0"/>
                  <a:t>.</a:t>
                </a:r>
              </a:p>
              <a:p>
                <a:r>
                  <a:rPr lang="en-US" dirty="0"/>
                  <a:t>Hence, items provide different amounts of information at different points on the theta scale.</a:t>
                </a:r>
              </a:p>
              <a:p>
                <a:endParaRPr lang="en-US" dirty="0"/>
              </a:p>
            </p:txBody>
          </p:sp>
        </mc:Choice>
        <mc:Fallback xmlns="">
          <p:sp>
            <p:nvSpPr>
              <p:cNvPr id="6" name="Content Placeholder 5"/>
              <p:cNvSpPr>
                <a:spLocks noGrp="1" noRot="1" noChangeAspect="1" noMove="1" noResize="1" noEditPoints="1" noAdjustHandles="1" noChangeArrowheads="1" noChangeShapeType="1" noTextEdit="1"/>
              </p:cNvSpPr>
              <p:nvPr>
                <p:ph idx="1"/>
              </p:nvPr>
            </p:nvSpPr>
            <p:spPr>
              <a:blipFill>
                <a:blip r:embed="rId2"/>
                <a:stretch>
                  <a:fillRect l="-1086" t="-2326"/>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EA219CB8-038D-8C4E-B136-F9CB16C0F167}"/>
              </a:ext>
            </a:extLst>
          </p:cNvPr>
          <p:cNvSpPr>
            <a:spLocks noGrp="1"/>
          </p:cNvSpPr>
          <p:nvPr>
            <p:ph type="sldNum" sz="quarter" idx="12"/>
          </p:nvPr>
        </p:nvSpPr>
        <p:spPr/>
        <p:txBody>
          <a:bodyPr/>
          <a:lstStyle/>
          <a:p>
            <a:fld id="{0B97A0ED-0713-854E-AE67-C1B678B4A72A}" type="slidenum">
              <a:rPr lang="en-US" smtClean="0"/>
              <a:t>68</a:t>
            </a:fld>
            <a:endParaRPr lang="en-US"/>
          </a:p>
        </p:txBody>
      </p:sp>
    </p:spTree>
    <p:extLst>
      <p:ext uri="{BB962C8B-B14F-4D97-AF65-F5344CB8AC3E}">
        <p14:creationId xmlns:p14="http://schemas.microsoft.com/office/powerpoint/2010/main" val="195855582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Item Information Functions</a:t>
            </a:r>
          </a:p>
        </p:txBody>
      </p:sp>
      <mc:AlternateContent xmlns:mc="http://schemas.openxmlformats.org/markup-compatibility/2006" xmlns:a14="http://schemas.microsoft.com/office/drawing/2010/main">
        <mc:Choice Requires="a14">
          <p:graphicFrame>
            <p:nvGraphicFramePr>
              <p:cNvPr id="5" name="Content Placeholder 4"/>
              <p:cNvGraphicFramePr>
                <a:graphicFrameLocks noGrp="1"/>
              </p:cNvGraphicFramePr>
              <p:nvPr>
                <p:ph idx="1"/>
                <p:extLst>
                  <p:ext uri="{D42A27DB-BD31-4B8C-83A1-F6EECF244321}">
                    <p14:modId xmlns:p14="http://schemas.microsoft.com/office/powerpoint/2010/main" val="758330461"/>
                  </p:ext>
                </p:extLst>
              </p:nvPr>
            </p:nvGraphicFramePr>
            <p:xfrm>
              <a:off x="838200" y="1825623"/>
              <a:ext cx="10515601" cy="3399634"/>
            </p:xfrm>
            <a:graphic>
              <a:graphicData uri="http://schemas.openxmlformats.org/drawingml/2006/table">
                <a:tbl>
                  <a:tblPr firstRow="1" bandRow="1">
                    <a:tableStyleId>{5940675A-B579-460E-94D1-54222C63F5DA}</a:tableStyleId>
                  </a:tblPr>
                  <a:tblGrid>
                    <a:gridCol w="1834637">
                      <a:extLst>
                        <a:ext uri="{9D8B030D-6E8A-4147-A177-3AD203B41FA5}">
                          <a16:colId xmlns:a16="http://schemas.microsoft.com/office/drawing/2014/main" val="20000"/>
                        </a:ext>
                      </a:extLst>
                    </a:gridCol>
                    <a:gridCol w="4340482">
                      <a:extLst>
                        <a:ext uri="{9D8B030D-6E8A-4147-A177-3AD203B41FA5}">
                          <a16:colId xmlns:a16="http://schemas.microsoft.com/office/drawing/2014/main" val="20001"/>
                        </a:ext>
                      </a:extLst>
                    </a:gridCol>
                    <a:gridCol w="4340482">
                      <a:extLst>
                        <a:ext uri="{9D8B030D-6E8A-4147-A177-3AD203B41FA5}">
                          <a16:colId xmlns:a16="http://schemas.microsoft.com/office/drawing/2014/main" val="20002"/>
                        </a:ext>
                      </a:extLst>
                    </a:gridCol>
                  </a:tblGrid>
                  <a:tr h="549277">
                    <a:tc>
                      <a:txBody>
                        <a:bodyPr/>
                        <a:lstStyle/>
                        <a:p>
                          <a:pPr algn="ctr"/>
                          <a:r>
                            <a:rPr lang="en-US" sz="2200" dirty="0"/>
                            <a:t>Model</a:t>
                          </a:r>
                        </a:p>
                      </a:txBody>
                      <a:tcPr anchor="ctr"/>
                    </a:tc>
                    <a:tc>
                      <a:txBody>
                        <a:bodyPr/>
                        <a:lstStyle/>
                        <a:p>
                          <a:pPr algn="ctr"/>
                          <a:r>
                            <a:rPr lang="en-US" sz="2200" dirty="0"/>
                            <a:t>Item Info</a:t>
                          </a:r>
                        </a:p>
                      </a:txBody>
                      <a:tcPr anchor="ctr"/>
                    </a:tc>
                    <a:tc>
                      <a:txBody>
                        <a:bodyPr/>
                        <a:lstStyle/>
                        <a:p>
                          <a:pPr algn="ctr"/>
                          <a:r>
                            <a:rPr lang="en-US" sz="2200" dirty="0"/>
                            <a:t>Notes</a:t>
                          </a:r>
                        </a:p>
                      </a:txBody>
                      <a:tcPr anchor="ctr"/>
                    </a:tc>
                    <a:extLst>
                      <a:ext uri="{0D108BD9-81ED-4DB2-BD59-A6C34878D82A}">
                        <a16:rowId xmlns:a16="http://schemas.microsoft.com/office/drawing/2014/main" val="10000"/>
                      </a:ext>
                    </a:extLst>
                  </a:tr>
                  <a:tr h="950119">
                    <a:tc>
                      <a:txBody>
                        <a:bodyPr/>
                        <a:lstStyle/>
                        <a:p>
                          <a:pPr algn="ctr"/>
                          <a:r>
                            <a:rPr lang="en-US" sz="2200" dirty="0"/>
                            <a:t>1PL</a:t>
                          </a:r>
                        </a:p>
                      </a:txBody>
                      <a:tcPr anchor="ctr"/>
                    </a:tc>
                    <a:tc>
                      <a:txBody>
                        <a:bodyPr/>
                        <a:lstStyle/>
                        <a:p>
                          <a:pPr algn="ctr"/>
                          <a14:m>
                            <m:oMath xmlns:m="http://schemas.openxmlformats.org/officeDocument/2006/math">
                              <m:sSub>
                                <m:sSubPr>
                                  <m:ctrlPr>
                                    <a:rPr lang="en-US" sz="2200" i="1" kern="1200">
                                      <a:solidFill>
                                        <a:schemeClr val="tx1"/>
                                      </a:solidFill>
                                      <a:effectLst/>
                                      <a:latin typeface="Cambria Math" panose="02040503050406030204" pitchFamily="18" charset="0"/>
                                      <a:ea typeface="+mn-ea"/>
                                      <a:cs typeface="+mn-cs"/>
                                    </a:rPr>
                                  </m:ctrlPr>
                                </m:sSubPr>
                                <m:e>
                                  <m:r>
                                    <a:rPr lang="en-US" sz="2200" i="1" kern="1200">
                                      <a:solidFill>
                                        <a:schemeClr val="tx1"/>
                                      </a:solidFill>
                                      <a:effectLst/>
                                      <a:latin typeface="Cambria Math" charset="0"/>
                                      <a:ea typeface="+mn-ea"/>
                                      <a:cs typeface="+mn-cs"/>
                                    </a:rPr>
                                    <m:t>𝑃</m:t>
                                  </m:r>
                                </m:e>
                                <m:sub>
                                  <m:r>
                                    <a:rPr lang="en-US" sz="2200" i="1" kern="1200">
                                      <a:solidFill>
                                        <a:schemeClr val="tx1"/>
                                      </a:solidFill>
                                      <a:effectLst/>
                                      <a:latin typeface="Cambria Math" charset="0"/>
                                      <a:ea typeface="+mn-ea"/>
                                      <a:cs typeface="+mn-cs"/>
                                    </a:rPr>
                                    <m:t>𝑖</m:t>
                                  </m:r>
                                </m:sub>
                              </m:sSub>
                              <m:d>
                                <m:dPr>
                                  <m:ctrlPr>
                                    <a:rPr lang="en-US" sz="2200" i="1" kern="1200">
                                      <a:solidFill>
                                        <a:schemeClr val="tx1"/>
                                      </a:solidFill>
                                      <a:effectLst/>
                                      <a:latin typeface="Cambria Math" panose="02040503050406030204" pitchFamily="18" charset="0"/>
                                      <a:ea typeface="+mn-ea"/>
                                      <a:cs typeface="+mn-cs"/>
                                    </a:rPr>
                                  </m:ctrlPr>
                                </m:dPr>
                                <m:e>
                                  <m:r>
                                    <a:rPr lang="en-US" sz="2200" i="1" kern="1200">
                                      <a:solidFill>
                                        <a:schemeClr val="tx1"/>
                                      </a:solidFill>
                                      <a:effectLst/>
                                      <a:latin typeface="Cambria Math" charset="0"/>
                                      <a:ea typeface="+mn-ea"/>
                                      <a:cs typeface="+mn-cs"/>
                                    </a:rPr>
                                    <m:t>𝜃</m:t>
                                  </m:r>
                                </m:e>
                              </m:d>
                              <m:sSub>
                                <m:sSubPr>
                                  <m:ctrlPr>
                                    <a:rPr lang="en-US" sz="2200" i="1" kern="1200">
                                      <a:solidFill>
                                        <a:schemeClr val="tx1"/>
                                      </a:solidFill>
                                      <a:effectLst/>
                                      <a:latin typeface="Cambria Math" panose="02040503050406030204" pitchFamily="18" charset="0"/>
                                      <a:ea typeface="+mn-ea"/>
                                      <a:cs typeface="+mn-cs"/>
                                    </a:rPr>
                                  </m:ctrlPr>
                                </m:sSubPr>
                                <m:e>
                                  <m:r>
                                    <a:rPr lang="en-US" sz="2200" i="1" kern="1200">
                                      <a:solidFill>
                                        <a:schemeClr val="tx1"/>
                                      </a:solidFill>
                                      <a:effectLst/>
                                      <a:latin typeface="Cambria Math" charset="0"/>
                                      <a:ea typeface="+mn-ea"/>
                                      <a:cs typeface="+mn-cs"/>
                                    </a:rPr>
                                    <m:t>𝑄</m:t>
                                  </m:r>
                                </m:e>
                                <m:sub>
                                  <m:r>
                                    <a:rPr lang="en-US" sz="2200" i="1" kern="1200">
                                      <a:solidFill>
                                        <a:schemeClr val="tx1"/>
                                      </a:solidFill>
                                      <a:effectLst/>
                                      <a:latin typeface="Cambria Math" charset="0"/>
                                      <a:ea typeface="+mn-ea"/>
                                      <a:cs typeface="+mn-cs"/>
                                    </a:rPr>
                                    <m:t>𝑖</m:t>
                                  </m:r>
                                </m:sub>
                              </m:sSub>
                              <m:d>
                                <m:dPr>
                                  <m:ctrlPr>
                                    <a:rPr lang="en-US" sz="2200" i="1" kern="1200">
                                      <a:solidFill>
                                        <a:schemeClr val="tx1"/>
                                      </a:solidFill>
                                      <a:effectLst/>
                                      <a:latin typeface="Cambria Math" panose="02040503050406030204" pitchFamily="18" charset="0"/>
                                      <a:ea typeface="+mn-ea"/>
                                      <a:cs typeface="+mn-cs"/>
                                    </a:rPr>
                                  </m:ctrlPr>
                                </m:dPr>
                                <m:e>
                                  <m:r>
                                    <a:rPr lang="en-US" sz="2200" i="1" kern="1200">
                                      <a:solidFill>
                                        <a:schemeClr val="tx1"/>
                                      </a:solidFill>
                                      <a:effectLst/>
                                      <a:latin typeface="Cambria Math" charset="0"/>
                                      <a:ea typeface="+mn-ea"/>
                                      <a:cs typeface="+mn-cs"/>
                                    </a:rPr>
                                    <m:t>𝜃</m:t>
                                  </m:r>
                                </m:e>
                              </m:d>
                            </m:oMath>
                          </a14:m>
                          <a:r>
                            <a:rPr lang="en-US" sz="2200" dirty="0">
                              <a:effectLst/>
                            </a:rPr>
                            <a:t> </a:t>
                          </a:r>
                          <a:endParaRPr lang="en-US" sz="2200" dirty="0"/>
                        </a:p>
                      </a:txBody>
                      <a:tcPr anchor="ctr"/>
                    </a:tc>
                    <a:tc>
                      <a:txBody>
                        <a:bodyPr/>
                        <a:lstStyle/>
                        <a:p>
                          <a:pPr algn="ctr"/>
                          <a:r>
                            <a:rPr lang="en-US" sz="2200" dirty="0"/>
                            <a:t>Maximized at </a:t>
                          </a:r>
                          <a14:m>
                            <m:oMath xmlns:m="http://schemas.openxmlformats.org/officeDocument/2006/math">
                              <m:sSub>
                                <m:sSubPr>
                                  <m:ctrlPr>
                                    <a:rPr lang="en-US" sz="2200" b="0" i="1" smtClean="0">
                                      <a:latin typeface="Cambria Math" panose="02040503050406030204" pitchFamily="18" charset="0"/>
                                    </a:rPr>
                                  </m:ctrlPr>
                                </m:sSubPr>
                                <m:e>
                                  <m:r>
                                    <a:rPr lang="en-US" sz="2200" b="0" i="1" smtClean="0">
                                      <a:latin typeface="Cambria Math" charset="0"/>
                                    </a:rPr>
                                    <m:t>𝑏</m:t>
                                  </m:r>
                                </m:e>
                                <m:sub>
                                  <m:r>
                                    <a:rPr lang="en-US" sz="2200" b="0" i="1" smtClean="0">
                                      <a:latin typeface="Cambria Math" charset="0"/>
                                    </a:rPr>
                                    <m:t>𝑖</m:t>
                                  </m:r>
                                </m:sub>
                              </m:sSub>
                            </m:oMath>
                          </a14:m>
                          <a:endParaRPr lang="en-US" sz="2200" dirty="0"/>
                        </a:p>
                      </a:txBody>
                      <a:tcPr anchor="ctr"/>
                    </a:tc>
                    <a:extLst>
                      <a:ext uri="{0D108BD9-81ED-4DB2-BD59-A6C34878D82A}">
                        <a16:rowId xmlns:a16="http://schemas.microsoft.com/office/drawing/2014/main" val="10001"/>
                      </a:ext>
                    </a:extLst>
                  </a:tr>
                  <a:tr h="950119">
                    <a:tc>
                      <a:txBody>
                        <a:bodyPr/>
                        <a:lstStyle/>
                        <a:p>
                          <a:pPr algn="ctr"/>
                          <a:r>
                            <a:rPr lang="en-US" sz="2200" dirty="0"/>
                            <a:t>2PL</a:t>
                          </a:r>
                        </a:p>
                      </a:txBody>
                      <a:tcPr anchor="ctr"/>
                    </a:tc>
                    <a:tc>
                      <a:txBody>
                        <a:bodyPr/>
                        <a:lstStyle/>
                        <a:p>
                          <a:pPr algn="ctr"/>
                          <a14:m>
                            <m:oMath xmlns:m="http://schemas.openxmlformats.org/officeDocument/2006/math">
                              <m:sSubSup>
                                <m:sSubSupPr>
                                  <m:ctrlPr>
                                    <a:rPr lang="en-US" sz="2200" i="1" kern="1200" smtClean="0">
                                      <a:solidFill>
                                        <a:schemeClr val="tx1"/>
                                      </a:solidFill>
                                      <a:effectLst/>
                                      <a:latin typeface="Cambria Math" panose="02040503050406030204" pitchFamily="18" charset="0"/>
                                      <a:ea typeface="+mn-ea"/>
                                      <a:cs typeface="+mn-cs"/>
                                    </a:rPr>
                                  </m:ctrlPr>
                                </m:sSubSupPr>
                                <m:e>
                                  <m:r>
                                    <a:rPr lang="en-US" sz="2200" i="1" kern="1200">
                                      <a:solidFill>
                                        <a:schemeClr val="tx1"/>
                                      </a:solidFill>
                                      <a:effectLst/>
                                      <a:latin typeface="Cambria Math" charset="0"/>
                                      <a:ea typeface="+mn-ea"/>
                                      <a:cs typeface="+mn-cs"/>
                                    </a:rPr>
                                    <m:t>𝑎</m:t>
                                  </m:r>
                                </m:e>
                                <m:sub>
                                  <m:r>
                                    <a:rPr lang="en-US" sz="2200" i="1" kern="1200">
                                      <a:solidFill>
                                        <a:schemeClr val="tx1"/>
                                      </a:solidFill>
                                      <a:effectLst/>
                                      <a:latin typeface="Cambria Math" charset="0"/>
                                      <a:ea typeface="+mn-ea"/>
                                      <a:cs typeface="+mn-cs"/>
                                    </a:rPr>
                                    <m:t>𝑖</m:t>
                                  </m:r>
                                </m:sub>
                                <m:sup>
                                  <m:r>
                                    <a:rPr lang="en-US" sz="2200" i="1" kern="1200">
                                      <a:solidFill>
                                        <a:schemeClr val="tx1"/>
                                      </a:solidFill>
                                      <a:effectLst/>
                                      <a:latin typeface="Cambria Math" charset="0"/>
                                      <a:ea typeface="+mn-ea"/>
                                      <a:cs typeface="+mn-cs"/>
                                    </a:rPr>
                                    <m:t>2</m:t>
                                  </m:r>
                                </m:sup>
                              </m:sSubSup>
                              <m:sSub>
                                <m:sSubPr>
                                  <m:ctrlPr>
                                    <a:rPr lang="en-US" sz="2200" i="1" kern="1200">
                                      <a:solidFill>
                                        <a:schemeClr val="tx1"/>
                                      </a:solidFill>
                                      <a:effectLst/>
                                      <a:latin typeface="Cambria Math" panose="02040503050406030204" pitchFamily="18" charset="0"/>
                                      <a:ea typeface="+mn-ea"/>
                                      <a:cs typeface="+mn-cs"/>
                                    </a:rPr>
                                  </m:ctrlPr>
                                </m:sSubPr>
                                <m:e>
                                  <m:r>
                                    <a:rPr lang="en-US" sz="2200" i="1" kern="1200">
                                      <a:solidFill>
                                        <a:schemeClr val="tx1"/>
                                      </a:solidFill>
                                      <a:effectLst/>
                                      <a:latin typeface="Cambria Math" charset="0"/>
                                      <a:ea typeface="+mn-ea"/>
                                      <a:cs typeface="+mn-cs"/>
                                    </a:rPr>
                                    <m:t>𝑃</m:t>
                                  </m:r>
                                </m:e>
                                <m:sub>
                                  <m:r>
                                    <a:rPr lang="en-US" sz="2200" i="1" kern="1200">
                                      <a:solidFill>
                                        <a:schemeClr val="tx1"/>
                                      </a:solidFill>
                                      <a:effectLst/>
                                      <a:latin typeface="Cambria Math" charset="0"/>
                                      <a:ea typeface="+mn-ea"/>
                                      <a:cs typeface="+mn-cs"/>
                                    </a:rPr>
                                    <m:t>𝑖</m:t>
                                  </m:r>
                                </m:sub>
                              </m:sSub>
                              <m:d>
                                <m:dPr>
                                  <m:ctrlPr>
                                    <a:rPr lang="en-US" sz="2200" i="1" kern="1200">
                                      <a:solidFill>
                                        <a:schemeClr val="tx1"/>
                                      </a:solidFill>
                                      <a:effectLst/>
                                      <a:latin typeface="Cambria Math" panose="02040503050406030204" pitchFamily="18" charset="0"/>
                                      <a:ea typeface="+mn-ea"/>
                                      <a:cs typeface="+mn-cs"/>
                                    </a:rPr>
                                  </m:ctrlPr>
                                </m:dPr>
                                <m:e>
                                  <m:r>
                                    <a:rPr lang="en-US" sz="2200" i="1" kern="1200">
                                      <a:solidFill>
                                        <a:schemeClr val="tx1"/>
                                      </a:solidFill>
                                      <a:effectLst/>
                                      <a:latin typeface="Cambria Math" charset="0"/>
                                      <a:ea typeface="+mn-ea"/>
                                      <a:cs typeface="+mn-cs"/>
                                    </a:rPr>
                                    <m:t>𝜃</m:t>
                                  </m:r>
                                </m:e>
                              </m:d>
                              <m:sSub>
                                <m:sSubPr>
                                  <m:ctrlPr>
                                    <a:rPr lang="en-US" sz="2200" i="1" kern="1200">
                                      <a:solidFill>
                                        <a:schemeClr val="tx1"/>
                                      </a:solidFill>
                                      <a:effectLst/>
                                      <a:latin typeface="Cambria Math" panose="02040503050406030204" pitchFamily="18" charset="0"/>
                                      <a:ea typeface="+mn-ea"/>
                                      <a:cs typeface="+mn-cs"/>
                                    </a:rPr>
                                  </m:ctrlPr>
                                </m:sSubPr>
                                <m:e>
                                  <m:r>
                                    <a:rPr lang="en-US" sz="2200" i="1" kern="1200">
                                      <a:solidFill>
                                        <a:schemeClr val="tx1"/>
                                      </a:solidFill>
                                      <a:effectLst/>
                                      <a:latin typeface="Cambria Math" charset="0"/>
                                      <a:ea typeface="+mn-ea"/>
                                      <a:cs typeface="+mn-cs"/>
                                    </a:rPr>
                                    <m:t>𝑄</m:t>
                                  </m:r>
                                </m:e>
                                <m:sub>
                                  <m:r>
                                    <a:rPr lang="en-US" sz="2200" i="1" kern="1200">
                                      <a:solidFill>
                                        <a:schemeClr val="tx1"/>
                                      </a:solidFill>
                                      <a:effectLst/>
                                      <a:latin typeface="Cambria Math" charset="0"/>
                                      <a:ea typeface="+mn-ea"/>
                                      <a:cs typeface="+mn-cs"/>
                                    </a:rPr>
                                    <m:t>𝑖</m:t>
                                  </m:r>
                                </m:sub>
                              </m:sSub>
                              <m:d>
                                <m:dPr>
                                  <m:ctrlPr>
                                    <a:rPr lang="en-US" sz="2200" i="1" kern="1200">
                                      <a:solidFill>
                                        <a:schemeClr val="tx1"/>
                                      </a:solidFill>
                                      <a:effectLst/>
                                      <a:latin typeface="Cambria Math" panose="02040503050406030204" pitchFamily="18" charset="0"/>
                                      <a:ea typeface="+mn-ea"/>
                                      <a:cs typeface="+mn-cs"/>
                                    </a:rPr>
                                  </m:ctrlPr>
                                </m:dPr>
                                <m:e>
                                  <m:r>
                                    <a:rPr lang="en-US" sz="2200" i="1" kern="1200">
                                      <a:solidFill>
                                        <a:schemeClr val="tx1"/>
                                      </a:solidFill>
                                      <a:effectLst/>
                                      <a:latin typeface="Cambria Math" charset="0"/>
                                      <a:ea typeface="+mn-ea"/>
                                      <a:cs typeface="+mn-cs"/>
                                    </a:rPr>
                                    <m:t>𝜃</m:t>
                                  </m:r>
                                </m:e>
                              </m:d>
                            </m:oMath>
                          </a14:m>
                          <a:r>
                            <a:rPr lang="en-US" sz="2200" dirty="0">
                              <a:effectLst/>
                            </a:rPr>
                            <a:t> </a:t>
                          </a:r>
                          <a:endParaRPr lang="en-US" sz="2200" dirty="0"/>
                        </a:p>
                      </a:txBody>
                      <a:tcPr anchor="ctr"/>
                    </a:tc>
                    <a:tc>
                      <a:txBody>
                        <a:bodyPr/>
                        <a:lstStyle/>
                        <a:p>
                          <a:pPr algn="ctr"/>
                          <a:r>
                            <a:rPr lang="en-US" sz="2200" dirty="0"/>
                            <a:t>Maximized at </a:t>
                          </a:r>
                          <a14:m>
                            <m:oMath xmlns:m="http://schemas.openxmlformats.org/officeDocument/2006/math">
                              <m:sSub>
                                <m:sSubPr>
                                  <m:ctrlPr>
                                    <a:rPr lang="en-US" sz="2200" b="0" i="1" smtClean="0">
                                      <a:latin typeface="Cambria Math" panose="02040503050406030204" pitchFamily="18" charset="0"/>
                                    </a:rPr>
                                  </m:ctrlPr>
                                </m:sSubPr>
                                <m:e>
                                  <m:r>
                                    <a:rPr lang="en-US" sz="2200" b="0" i="1" smtClean="0">
                                      <a:latin typeface="Cambria Math" charset="0"/>
                                    </a:rPr>
                                    <m:t>𝑏</m:t>
                                  </m:r>
                                </m:e>
                                <m:sub>
                                  <m:r>
                                    <a:rPr lang="en-US" sz="2200" b="0" i="1" smtClean="0">
                                      <a:latin typeface="Cambria Math" charset="0"/>
                                    </a:rPr>
                                    <m:t>𝑖</m:t>
                                  </m:r>
                                </m:sub>
                              </m:sSub>
                            </m:oMath>
                          </a14:m>
                          <a:endParaRPr lang="en-US" sz="2200" dirty="0"/>
                        </a:p>
                      </a:txBody>
                      <a:tcPr anchor="ctr"/>
                    </a:tc>
                    <a:extLst>
                      <a:ext uri="{0D108BD9-81ED-4DB2-BD59-A6C34878D82A}">
                        <a16:rowId xmlns:a16="http://schemas.microsoft.com/office/drawing/2014/main" val="10002"/>
                      </a:ext>
                    </a:extLst>
                  </a:tr>
                  <a:tr h="950119">
                    <a:tc>
                      <a:txBody>
                        <a:bodyPr/>
                        <a:lstStyle/>
                        <a:p>
                          <a:pPr algn="ctr"/>
                          <a:r>
                            <a:rPr lang="en-US" sz="2200" dirty="0"/>
                            <a:t>3PL</a:t>
                          </a:r>
                        </a:p>
                      </a:txBody>
                      <a:tcPr anchor="ctr"/>
                    </a:tc>
                    <a:tc>
                      <a:txBody>
                        <a:bodyPr/>
                        <a:lstStyle/>
                        <a:p>
                          <a:pPr algn="ctr"/>
                          <a14:m>
                            <m:oMath xmlns:m="http://schemas.openxmlformats.org/officeDocument/2006/math">
                              <m:d>
                                <m:dPr>
                                  <m:begChr m:val="["/>
                                  <m:endChr m:val="]"/>
                                  <m:ctrlPr>
                                    <a:rPr lang="en-US" sz="2200" i="1" kern="1200" smtClean="0">
                                      <a:solidFill>
                                        <a:schemeClr val="tx1"/>
                                      </a:solidFill>
                                      <a:effectLst/>
                                      <a:latin typeface="Cambria Math" panose="02040503050406030204" pitchFamily="18" charset="0"/>
                                      <a:ea typeface="+mn-ea"/>
                                      <a:cs typeface="+mn-cs"/>
                                    </a:rPr>
                                  </m:ctrlPr>
                                </m:dPr>
                                <m:e>
                                  <m:sSubSup>
                                    <m:sSubSupPr>
                                      <m:ctrlPr>
                                        <a:rPr lang="en-US" sz="2200" i="1" kern="1200">
                                          <a:solidFill>
                                            <a:schemeClr val="tx1"/>
                                          </a:solidFill>
                                          <a:effectLst/>
                                          <a:latin typeface="Cambria Math" panose="02040503050406030204" pitchFamily="18" charset="0"/>
                                          <a:ea typeface="+mn-ea"/>
                                          <a:cs typeface="+mn-cs"/>
                                        </a:rPr>
                                      </m:ctrlPr>
                                    </m:sSubSupPr>
                                    <m:e>
                                      <m:r>
                                        <a:rPr lang="en-US" sz="2200" i="1" kern="1200">
                                          <a:solidFill>
                                            <a:schemeClr val="tx1"/>
                                          </a:solidFill>
                                          <a:effectLst/>
                                          <a:latin typeface="Cambria Math" charset="0"/>
                                          <a:ea typeface="+mn-ea"/>
                                          <a:cs typeface="+mn-cs"/>
                                        </a:rPr>
                                        <m:t>𝑎</m:t>
                                      </m:r>
                                    </m:e>
                                    <m:sub>
                                      <m:r>
                                        <a:rPr lang="en-US" sz="2200" i="1" kern="1200">
                                          <a:solidFill>
                                            <a:schemeClr val="tx1"/>
                                          </a:solidFill>
                                          <a:effectLst/>
                                          <a:latin typeface="Cambria Math" charset="0"/>
                                          <a:ea typeface="+mn-ea"/>
                                          <a:cs typeface="+mn-cs"/>
                                        </a:rPr>
                                        <m:t>𝑖</m:t>
                                      </m:r>
                                    </m:sub>
                                    <m:sup>
                                      <m:r>
                                        <a:rPr lang="en-US" sz="2200" i="1" kern="1200">
                                          <a:solidFill>
                                            <a:schemeClr val="tx1"/>
                                          </a:solidFill>
                                          <a:effectLst/>
                                          <a:latin typeface="Cambria Math" charset="0"/>
                                          <a:ea typeface="+mn-ea"/>
                                          <a:cs typeface="+mn-cs"/>
                                        </a:rPr>
                                        <m:t>2</m:t>
                                      </m:r>
                                    </m:sup>
                                  </m:sSubSup>
                                  <m:f>
                                    <m:fPr>
                                      <m:ctrlPr>
                                        <a:rPr lang="en-US" sz="2200" i="1" kern="1200">
                                          <a:solidFill>
                                            <a:schemeClr val="tx1"/>
                                          </a:solidFill>
                                          <a:effectLst/>
                                          <a:latin typeface="Cambria Math" panose="02040503050406030204" pitchFamily="18" charset="0"/>
                                          <a:ea typeface="+mn-ea"/>
                                          <a:cs typeface="+mn-cs"/>
                                        </a:rPr>
                                      </m:ctrlPr>
                                    </m:fPr>
                                    <m:num>
                                      <m:sSub>
                                        <m:sSubPr>
                                          <m:ctrlPr>
                                            <a:rPr lang="en-US" sz="2200" i="1" kern="1200">
                                              <a:solidFill>
                                                <a:schemeClr val="tx1"/>
                                              </a:solidFill>
                                              <a:effectLst/>
                                              <a:latin typeface="Cambria Math" panose="02040503050406030204" pitchFamily="18" charset="0"/>
                                              <a:ea typeface="+mn-ea"/>
                                              <a:cs typeface="+mn-cs"/>
                                            </a:rPr>
                                          </m:ctrlPr>
                                        </m:sSubPr>
                                        <m:e>
                                          <m:r>
                                            <a:rPr lang="en-US" sz="2200" i="1" kern="1200">
                                              <a:solidFill>
                                                <a:schemeClr val="tx1"/>
                                              </a:solidFill>
                                              <a:effectLst/>
                                              <a:latin typeface="Cambria Math" charset="0"/>
                                              <a:ea typeface="+mn-ea"/>
                                              <a:cs typeface="+mn-cs"/>
                                            </a:rPr>
                                            <m:t>𝑄</m:t>
                                          </m:r>
                                        </m:e>
                                        <m:sub>
                                          <m:r>
                                            <a:rPr lang="en-US" sz="2200" i="1" kern="1200">
                                              <a:solidFill>
                                                <a:schemeClr val="tx1"/>
                                              </a:solidFill>
                                              <a:effectLst/>
                                              <a:latin typeface="Cambria Math" charset="0"/>
                                              <a:ea typeface="+mn-ea"/>
                                              <a:cs typeface="+mn-cs"/>
                                            </a:rPr>
                                            <m:t>𝑖</m:t>
                                          </m:r>
                                        </m:sub>
                                      </m:sSub>
                                      <m:d>
                                        <m:dPr>
                                          <m:ctrlPr>
                                            <a:rPr lang="en-US" sz="2200" i="1" kern="1200">
                                              <a:solidFill>
                                                <a:schemeClr val="tx1"/>
                                              </a:solidFill>
                                              <a:effectLst/>
                                              <a:latin typeface="Cambria Math" panose="02040503050406030204" pitchFamily="18" charset="0"/>
                                              <a:ea typeface="+mn-ea"/>
                                              <a:cs typeface="+mn-cs"/>
                                            </a:rPr>
                                          </m:ctrlPr>
                                        </m:dPr>
                                        <m:e>
                                          <m:r>
                                            <a:rPr lang="en-US" sz="2200" i="1" kern="1200">
                                              <a:solidFill>
                                                <a:schemeClr val="tx1"/>
                                              </a:solidFill>
                                              <a:effectLst/>
                                              <a:latin typeface="Cambria Math" charset="0"/>
                                              <a:ea typeface="+mn-ea"/>
                                              <a:cs typeface="+mn-cs"/>
                                            </a:rPr>
                                            <m:t>𝜃</m:t>
                                          </m:r>
                                        </m:e>
                                      </m:d>
                                    </m:num>
                                    <m:den>
                                      <m:sSub>
                                        <m:sSubPr>
                                          <m:ctrlPr>
                                            <a:rPr lang="en-US" sz="2200" i="1" kern="1200">
                                              <a:solidFill>
                                                <a:schemeClr val="tx1"/>
                                              </a:solidFill>
                                              <a:effectLst/>
                                              <a:latin typeface="Cambria Math" panose="02040503050406030204" pitchFamily="18" charset="0"/>
                                              <a:ea typeface="+mn-ea"/>
                                              <a:cs typeface="+mn-cs"/>
                                            </a:rPr>
                                          </m:ctrlPr>
                                        </m:sSubPr>
                                        <m:e>
                                          <m:r>
                                            <a:rPr lang="en-US" sz="2200" i="1" kern="1200">
                                              <a:solidFill>
                                                <a:schemeClr val="tx1"/>
                                              </a:solidFill>
                                              <a:effectLst/>
                                              <a:latin typeface="Cambria Math" charset="0"/>
                                              <a:ea typeface="+mn-ea"/>
                                              <a:cs typeface="+mn-cs"/>
                                            </a:rPr>
                                            <m:t>𝑃</m:t>
                                          </m:r>
                                        </m:e>
                                        <m:sub>
                                          <m:r>
                                            <a:rPr lang="en-US" sz="2200" i="1" kern="1200">
                                              <a:solidFill>
                                                <a:schemeClr val="tx1"/>
                                              </a:solidFill>
                                              <a:effectLst/>
                                              <a:latin typeface="Cambria Math" charset="0"/>
                                              <a:ea typeface="+mn-ea"/>
                                              <a:cs typeface="+mn-cs"/>
                                            </a:rPr>
                                            <m:t>𝑖</m:t>
                                          </m:r>
                                        </m:sub>
                                      </m:sSub>
                                      <m:d>
                                        <m:dPr>
                                          <m:ctrlPr>
                                            <a:rPr lang="en-US" sz="2200" i="1" kern="1200">
                                              <a:solidFill>
                                                <a:schemeClr val="tx1"/>
                                              </a:solidFill>
                                              <a:effectLst/>
                                              <a:latin typeface="Cambria Math" panose="02040503050406030204" pitchFamily="18" charset="0"/>
                                              <a:ea typeface="+mn-ea"/>
                                              <a:cs typeface="+mn-cs"/>
                                            </a:rPr>
                                          </m:ctrlPr>
                                        </m:dPr>
                                        <m:e>
                                          <m:r>
                                            <a:rPr lang="en-US" sz="2200" i="1" kern="1200">
                                              <a:solidFill>
                                                <a:schemeClr val="tx1"/>
                                              </a:solidFill>
                                              <a:effectLst/>
                                              <a:latin typeface="Cambria Math" charset="0"/>
                                              <a:ea typeface="+mn-ea"/>
                                              <a:cs typeface="+mn-cs"/>
                                            </a:rPr>
                                            <m:t>𝜃</m:t>
                                          </m:r>
                                        </m:e>
                                      </m:d>
                                    </m:den>
                                  </m:f>
                                </m:e>
                              </m:d>
                              <m:d>
                                <m:dPr>
                                  <m:begChr m:val="["/>
                                  <m:endChr m:val="]"/>
                                  <m:ctrlPr>
                                    <a:rPr lang="en-US" sz="2200" i="1" kern="1200">
                                      <a:solidFill>
                                        <a:schemeClr val="tx1"/>
                                      </a:solidFill>
                                      <a:effectLst/>
                                      <a:latin typeface="Cambria Math" panose="02040503050406030204" pitchFamily="18" charset="0"/>
                                      <a:ea typeface="+mn-ea"/>
                                      <a:cs typeface="+mn-cs"/>
                                    </a:rPr>
                                  </m:ctrlPr>
                                </m:dPr>
                                <m:e>
                                  <m:f>
                                    <m:fPr>
                                      <m:ctrlPr>
                                        <a:rPr lang="en-US" sz="2200" i="1" kern="1200">
                                          <a:solidFill>
                                            <a:schemeClr val="tx1"/>
                                          </a:solidFill>
                                          <a:effectLst/>
                                          <a:latin typeface="Cambria Math" panose="02040503050406030204" pitchFamily="18" charset="0"/>
                                          <a:ea typeface="+mn-ea"/>
                                          <a:cs typeface="+mn-cs"/>
                                        </a:rPr>
                                      </m:ctrlPr>
                                    </m:fPr>
                                    <m:num>
                                      <m:sSup>
                                        <m:sSupPr>
                                          <m:ctrlPr>
                                            <a:rPr lang="en-US" sz="2200" i="1" kern="1200">
                                              <a:solidFill>
                                                <a:schemeClr val="tx1"/>
                                              </a:solidFill>
                                              <a:effectLst/>
                                              <a:latin typeface="Cambria Math" panose="02040503050406030204" pitchFamily="18" charset="0"/>
                                              <a:ea typeface="+mn-ea"/>
                                              <a:cs typeface="+mn-cs"/>
                                            </a:rPr>
                                          </m:ctrlPr>
                                        </m:sSupPr>
                                        <m:e>
                                          <m:d>
                                            <m:dPr>
                                              <m:ctrlPr>
                                                <a:rPr lang="en-US" sz="2200" i="1" kern="1200">
                                                  <a:solidFill>
                                                    <a:schemeClr val="tx1"/>
                                                  </a:solidFill>
                                                  <a:effectLst/>
                                                  <a:latin typeface="Cambria Math" panose="02040503050406030204" pitchFamily="18" charset="0"/>
                                                  <a:ea typeface="+mn-ea"/>
                                                  <a:cs typeface="+mn-cs"/>
                                                </a:rPr>
                                              </m:ctrlPr>
                                            </m:dPr>
                                            <m:e>
                                              <m:sSub>
                                                <m:sSubPr>
                                                  <m:ctrlPr>
                                                    <a:rPr lang="en-US" sz="2200" i="1" kern="1200">
                                                      <a:solidFill>
                                                        <a:schemeClr val="tx1"/>
                                                      </a:solidFill>
                                                      <a:effectLst/>
                                                      <a:latin typeface="Cambria Math" panose="02040503050406030204" pitchFamily="18" charset="0"/>
                                                      <a:ea typeface="+mn-ea"/>
                                                      <a:cs typeface="+mn-cs"/>
                                                    </a:rPr>
                                                  </m:ctrlPr>
                                                </m:sSubPr>
                                                <m:e>
                                                  <m:r>
                                                    <a:rPr lang="en-US" sz="2200" i="1" kern="1200">
                                                      <a:solidFill>
                                                        <a:schemeClr val="tx1"/>
                                                      </a:solidFill>
                                                      <a:effectLst/>
                                                      <a:latin typeface="Cambria Math" charset="0"/>
                                                      <a:ea typeface="+mn-ea"/>
                                                      <a:cs typeface="+mn-cs"/>
                                                    </a:rPr>
                                                    <m:t>𝑃</m:t>
                                                  </m:r>
                                                </m:e>
                                                <m:sub>
                                                  <m:r>
                                                    <a:rPr lang="en-US" sz="2200" i="1" kern="1200">
                                                      <a:solidFill>
                                                        <a:schemeClr val="tx1"/>
                                                      </a:solidFill>
                                                      <a:effectLst/>
                                                      <a:latin typeface="Cambria Math" charset="0"/>
                                                      <a:ea typeface="+mn-ea"/>
                                                      <a:cs typeface="+mn-cs"/>
                                                    </a:rPr>
                                                    <m:t>𝑖</m:t>
                                                  </m:r>
                                                </m:sub>
                                              </m:sSub>
                                              <m:d>
                                                <m:dPr>
                                                  <m:ctrlPr>
                                                    <a:rPr lang="en-US" sz="2200" i="1" kern="1200">
                                                      <a:solidFill>
                                                        <a:schemeClr val="tx1"/>
                                                      </a:solidFill>
                                                      <a:effectLst/>
                                                      <a:latin typeface="Cambria Math" panose="02040503050406030204" pitchFamily="18" charset="0"/>
                                                      <a:ea typeface="+mn-ea"/>
                                                      <a:cs typeface="+mn-cs"/>
                                                    </a:rPr>
                                                  </m:ctrlPr>
                                                </m:dPr>
                                                <m:e>
                                                  <m:r>
                                                    <a:rPr lang="en-US" sz="2200" i="1" kern="1200">
                                                      <a:solidFill>
                                                        <a:schemeClr val="tx1"/>
                                                      </a:solidFill>
                                                      <a:effectLst/>
                                                      <a:latin typeface="Cambria Math" charset="0"/>
                                                      <a:ea typeface="+mn-ea"/>
                                                      <a:cs typeface="+mn-cs"/>
                                                    </a:rPr>
                                                    <m:t>𝜃</m:t>
                                                  </m:r>
                                                </m:e>
                                              </m:d>
                                              <m:r>
                                                <a:rPr lang="en-US" sz="2200" i="1" kern="1200">
                                                  <a:solidFill>
                                                    <a:schemeClr val="tx1"/>
                                                  </a:solidFill>
                                                  <a:effectLst/>
                                                  <a:latin typeface="Cambria Math" charset="0"/>
                                                  <a:ea typeface="+mn-ea"/>
                                                  <a:cs typeface="+mn-cs"/>
                                                </a:rPr>
                                                <m:t>−</m:t>
                                              </m:r>
                                              <m:sSub>
                                                <m:sSubPr>
                                                  <m:ctrlPr>
                                                    <a:rPr lang="en-US" sz="2200" i="1" kern="1200">
                                                      <a:solidFill>
                                                        <a:schemeClr val="tx1"/>
                                                      </a:solidFill>
                                                      <a:effectLst/>
                                                      <a:latin typeface="Cambria Math" panose="02040503050406030204" pitchFamily="18" charset="0"/>
                                                      <a:ea typeface="+mn-ea"/>
                                                      <a:cs typeface="+mn-cs"/>
                                                    </a:rPr>
                                                  </m:ctrlPr>
                                                </m:sSubPr>
                                                <m:e>
                                                  <m:r>
                                                    <a:rPr lang="en-US" sz="2200" i="1" kern="1200">
                                                      <a:solidFill>
                                                        <a:schemeClr val="tx1"/>
                                                      </a:solidFill>
                                                      <a:effectLst/>
                                                      <a:latin typeface="Cambria Math" charset="0"/>
                                                      <a:ea typeface="+mn-ea"/>
                                                      <a:cs typeface="+mn-cs"/>
                                                    </a:rPr>
                                                    <m:t>𝑐</m:t>
                                                  </m:r>
                                                </m:e>
                                                <m:sub>
                                                  <m:r>
                                                    <a:rPr lang="en-US" sz="2200" i="1" kern="1200">
                                                      <a:solidFill>
                                                        <a:schemeClr val="tx1"/>
                                                      </a:solidFill>
                                                      <a:effectLst/>
                                                      <a:latin typeface="Cambria Math" charset="0"/>
                                                      <a:ea typeface="+mn-ea"/>
                                                      <a:cs typeface="+mn-cs"/>
                                                    </a:rPr>
                                                    <m:t>𝑖</m:t>
                                                  </m:r>
                                                </m:sub>
                                              </m:sSub>
                                            </m:e>
                                          </m:d>
                                        </m:e>
                                        <m:sup>
                                          <m:r>
                                            <a:rPr lang="en-US" sz="2200" i="1" kern="1200">
                                              <a:solidFill>
                                                <a:schemeClr val="tx1"/>
                                              </a:solidFill>
                                              <a:effectLst/>
                                              <a:latin typeface="Cambria Math" charset="0"/>
                                              <a:ea typeface="+mn-ea"/>
                                              <a:cs typeface="+mn-cs"/>
                                            </a:rPr>
                                            <m:t>2</m:t>
                                          </m:r>
                                        </m:sup>
                                      </m:sSup>
                                    </m:num>
                                    <m:den>
                                      <m:sSup>
                                        <m:sSupPr>
                                          <m:ctrlPr>
                                            <a:rPr lang="en-US" sz="2200" i="1" kern="1200">
                                              <a:solidFill>
                                                <a:schemeClr val="tx1"/>
                                              </a:solidFill>
                                              <a:effectLst/>
                                              <a:latin typeface="Cambria Math" panose="02040503050406030204" pitchFamily="18" charset="0"/>
                                              <a:ea typeface="+mn-ea"/>
                                              <a:cs typeface="+mn-cs"/>
                                            </a:rPr>
                                          </m:ctrlPr>
                                        </m:sSupPr>
                                        <m:e>
                                          <m:d>
                                            <m:dPr>
                                              <m:ctrlPr>
                                                <a:rPr lang="en-US" sz="2200" i="1" kern="1200">
                                                  <a:solidFill>
                                                    <a:schemeClr val="tx1"/>
                                                  </a:solidFill>
                                                  <a:effectLst/>
                                                  <a:latin typeface="Cambria Math" panose="02040503050406030204" pitchFamily="18" charset="0"/>
                                                  <a:ea typeface="+mn-ea"/>
                                                  <a:cs typeface="+mn-cs"/>
                                                </a:rPr>
                                              </m:ctrlPr>
                                            </m:dPr>
                                            <m:e>
                                              <m:r>
                                                <a:rPr lang="en-US" sz="2200" i="1" kern="1200">
                                                  <a:solidFill>
                                                    <a:schemeClr val="tx1"/>
                                                  </a:solidFill>
                                                  <a:effectLst/>
                                                  <a:latin typeface="Cambria Math" charset="0"/>
                                                  <a:ea typeface="+mn-ea"/>
                                                  <a:cs typeface="+mn-cs"/>
                                                </a:rPr>
                                                <m:t>1−</m:t>
                                              </m:r>
                                              <m:sSub>
                                                <m:sSubPr>
                                                  <m:ctrlPr>
                                                    <a:rPr lang="en-US" sz="2200" i="1" kern="1200">
                                                      <a:solidFill>
                                                        <a:schemeClr val="tx1"/>
                                                      </a:solidFill>
                                                      <a:effectLst/>
                                                      <a:latin typeface="Cambria Math" panose="02040503050406030204" pitchFamily="18" charset="0"/>
                                                      <a:ea typeface="+mn-ea"/>
                                                      <a:cs typeface="+mn-cs"/>
                                                    </a:rPr>
                                                  </m:ctrlPr>
                                                </m:sSubPr>
                                                <m:e>
                                                  <m:r>
                                                    <a:rPr lang="en-US" sz="2200" i="1" kern="1200">
                                                      <a:solidFill>
                                                        <a:schemeClr val="tx1"/>
                                                      </a:solidFill>
                                                      <a:effectLst/>
                                                      <a:latin typeface="Cambria Math" charset="0"/>
                                                      <a:ea typeface="+mn-ea"/>
                                                      <a:cs typeface="+mn-cs"/>
                                                    </a:rPr>
                                                    <m:t>𝑐</m:t>
                                                  </m:r>
                                                </m:e>
                                                <m:sub>
                                                  <m:r>
                                                    <a:rPr lang="en-US" sz="2200" i="1" kern="1200">
                                                      <a:solidFill>
                                                        <a:schemeClr val="tx1"/>
                                                      </a:solidFill>
                                                      <a:effectLst/>
                                                      <a:latin typeface="Cambria Math" charset="0"/>
                                                      <a:ea typeface="+mn-ea"/>
                                                      <a:cs typeface="+mn-cs"/>
                                                    </a:rPr>
                                                    <m:t>𝑖</m:t>
                                                  </m:r>
                                                </m:sub>
                                              </m:sSub>
                                            </m:e>
                                          </m:d>
                                        </m:e>
                                        <m:sup>
                                          <m:r>
                                            <a:rPr lang="en-US" sz="2200" i="1" kern="1200">
                                              <a:solidFill>
                                                <a:schemeClr val="tx1"/>
                                              </a:solidFill>
                                              <a:effectLst/>
                                              <a:latin typeface="Cambria Math" charset="0"/>
                                              <a:ea typeface="+mn-ea"/>
                                              <a:cs typeface="+mn-cs"/>
                                            </a:rPr>
                                            <m:t>2</m:t>
                                          </m:r>
                                        </m:sup>
                                      </m:sSup>
                                    </m:den>
                                  </m:f>
                                </m:e>
                              </m:d>
                            </m:oMath>
                          </a14:m>
                          <a:r>
                            <a:rPr lang="en-US" sz="2200" dirty="0">
                              <a:effectLst/>
                            </a:rPr>
                            <a:t> </a:t>
                          </a:r>
                          <a:endParaRPr lang="en-US" sz="2200" dirty="0"/>
                        </a:p>
                      </a:txBody>
                      <a:tcPr anchor="ctr"/>
                    </a:tc>
                    <a:tc>
                      <a:txBody>
                        <a:bodyPr/>
                        <a:lstStyle/>
                        <a:p>
                          <a:pPr algn="ctr"/>
                          <a:r>
                            <a:rPr lang="en-US" sz="2200" dirty="0"/>
                            <a:t>Maximized slightly above </a:t>
                          </a:r>
                          <a14:m>
                            <m:oMath xmlns:m="http://schemas.openxmlformats.org/officeDocument/2006/math">
                              <m:sSub>
                                <m:sSubPr>
                                  <m:ctrlPr>
                                    <a:rPr lang="en-US" sz="2200" b="0" i="1" smtClean="0">
                                      <a:latin typeface="Cambria Math" panose="02040503050406030204" pitchFamily="18" charset="0"/>
                                    </a:rPr>
                                  </m:ctrlPr>
                                </m:sSubPr>
                                <m:e>
                                  <m:r>
                                    <a:rPr lang="en-US" sz="2200" b="0" i="1" smtClean="0">
                                      <a:latin typeface="Cambria Math" charset="0"/>
                                    </a:rPr>
                                    <m:t>𝑏</m:t>
                                  </m:r>
                                </m:e>
                                <m:sub>
                                  <m:r>
                                    <a:rPr lang="en-US" sz="2200" b="0" i="1" smtClean="0">
                                      <a:latin typeface="Cambria Math" charset="0"/>
                                    </a:rPr>
                                    <m:t>𝑖</m:t>
                                  </m:r>
                                </m:sub>
                              </m:sSub>
                            </m:oMath>
                          </a14:m>
                          <a:endParaRPr lang="en-US" sz="2200" dirty="0"/>
                        </a:p>
                      </a:txBody>
                      <a:tcPr anchor="ctr"/>
                    </a:tc>
                    <a:extLst>
                      <a:ext uri="{0D108BD9-81ED-4DB2-BD59-A6C34878D82A}">
                        <a16:rowId xmlns:a16="http://schemas.microsoft.com/office/drawing/2014/main" val="10003"/>
                      </a:ext>
                    </a:extLst>
                  </a:tr>
                </a:tbl>
              </a:graphicData>
            </a:graphic>
          </p:graphicFrame>
        </mc:Choice>
        <mc:Fallback xmlns="">
          <p:graphicFrame>
            <p:nvGraphicFramePr>
              <p:cNvPr id="5" name="Content Placeholder 4"/>
              <p:cNvGraphicFramePr>
                <a:graphicFrameLocks noGrp="1"/>
              </p:cNvGraphicFramePr>
              <p:nvPr>
                <p:ph idx="1"/>
                <p:extLst>
                  <p:ext uri="{D42A27DB-BD31-4B8C-83A1-F6EECF244321}">
                    <p14:modId xmlns:p14="http://schemas.microsoft.com/office/powerpoint/2010/main" val="758330461"/>
                  </p:ext>
                </p:extLst>
              </p:nvPr>
            </p:nvGraphicFramePr>
            <p:xfrm>
              <a:off x="838200" y="1825623"/>
              <a:ext cx="10515601" cy="3399634"/>
            </p:xfrm>
            <a:graphic>
              <a:graphicData uri="http://schemas.openxmlformats.org/drawingml/2006/table">
                <a:tbl>
                  <a:tblPr firstRow="1" bandRow="1">
                    <a:tableStyleId>{5940675A-B579-460E-94D1-54222C63F5DA}</a:tableStyleId>
                  </a:tblPr>
                  <a:tblGrid>
                    <a:gridCol w="1834637">
                      <a:extLst>
                        <a:ext uri="{9D8B030D-6E8A-4147-A177-3AD203B41FA5}">
                          <a16:colId xmlns:a16="http://schemas.microsoft.com/office/drawing/2014/main" val="20000"/>
                        </a:ext>
                      </a:extLst>
                    </a:gridCol>
                    <a:gridCol w="4340482">
                      <a:extLst>
                        <a:ext uri="{9D8B030D-6E8A-4147-A177-3AD203B41FA5}">
                          <a16:colId xmlns:a16="http://schemas.microsoft.com/office/drawing/2014/main" val="20001"/>
                        </a:ext>
                      </a:extLst>
                    </a:gridCol>
                    <a:gridCol w="4340482">
                      <a:extLst>
                        <a:ext uri="{9D8B030D-6E8A-4147-A177-3AD203B41FA5}">
                          <a16:colId xmlns:a16="http://schemas.microsoft.com/office/drawing/2014/main" val="20002"/>
                        </a:ext>
                      </a:extLst>
                    </a:gridCol>
                  </a:tblGrid>
                  <a:tr h="549277">
                    <a:tc>
                      <a:txBody>
                        <a:bodyPr/>
                        <a:lstStyle/>
                        <a:p>
                          <a:pPr algn="ctr"/>
                          <a:r>
                            <a:rPr lang="en-US" sz="2200" dirty="0"/>
                            <a:t>Model</a:t>
                          </a:r>
                        </a:p>
                      </a:txBody>
                      <a:tcPr anchor="ctr"/>
                    </a:tc>
                    <a:tc>
                      <a:txBody>
                        <a:bodyPr/>
                        <a:lstStyle/>
                        <a:p>
                          <a:pPr algn="ctr"/>
                          <a:r>
                            <a:rPr lang="en-US" sz="2200" dirty="0"/>
                            <a:t>Item Info</a:t>
                          </a:r>
                        </a:p>
                      </a:txBody>
                      <a:tcPr anchor="ctr"/>
                    </a:tc>
                    <a:tc>
                      <a:txBody>
                        <a:bodyPr/>
                        <a:lstStyle/>
                        <a:p>
                          <a:pPr algn="ctr"/>
                          <a:r>
                            <a:rPr lang="en-US" sz="2200" dirty="0"/>
                            <a:t>Notes</a:t>
                          </a:r>
                        </a:p>
                      </a:txBody>
                      <a:tcPr anchor="ctr"/>
                    </a:tc>
                    <a:extLst>
                      <a:ext uri="{0D108BD9-81ED-4DB2-BD59-A6C34878D82A}">
                        <a16:rowId xmlns:a16="http://schemas.microsoft.com/office/drawing/2014/main" val="10000"/>
                      </a:ext>
                    </a:extLst>
                  </a:tr>
                  <a:tr h="950119">
                    <a:tc>
                      <a:txBody>
                        <a:bodyPr/>
                        <a:lstStyle/>
                        <a:p>
                          <a:pPr algn="ctr"/>
                          <a:r>
                            <a:rPr lang="en-US" sz="2200" dirty="0"/>
                            <a:t>1PL</a:t>
                          </a:r>
                        </a:p>
                      </a:txBody>
                      <a:tcPr anchor="ctr"/>
                    </a:tc>
                    <a:tc>
                      <a:txBody>
                        <a:bodyPr/>
                        <a:lstStyle/>
                        <a:p>
                          <a:endParaRPr lang="en-US"/>
                        </a:p>
                      </a:txBody>
                      <a:tcPr anchor="ctr">
                        <a:blipFill>
                          <a:blip r:embed="rId3"/>
                          <a:stretch>
                            <a:fillRect l="-42690" t="-56579" r="-100000" b="-197368"/>
                          </a:stretch>
                        </a:blipFill>
                      </a:tcPr>
                    </a:tc>
                    <a:tc>
                      <a:txBody>
                        <a:bodyPr/>
                        <a:lstStyle/>
                        <a:p>
                          <a:endParaRPr lang="en-US"/>
                        </a:p>
                      </a:txBody>
                      <a:tcPr anchor="ctr">
                        <a:blipFill>
                          <a:blip r:embed="rId3"/>
                          <a:stretch>
                            <a:fillRect l="-142690" t="-56579" b="-197368"/>
                          </a:stretch>
                        </a:blipFill>
                      </a:tcPr>
                    </a:tc>
                    <a:extLst>
                      <a:ext uri="{0D108BD9-81ED-4DB2-BD59-A6C34878D82A}">
                        <a16:rowId xmlns:a16="http://schemas.microsoft.com/office/drawing/2014/main" val="10001"/>
                      </a:ext>
                    </a:extLst>
                  </a:tr>
                  <a:tr h="950119">
                    <a:tc>
                      <a:txBody>
                        <a:bodyPr/>
                        <a:lstStyle/>
                        <a:p>
                          <a:pPr algn="ctr"/>
                          <a:r>
                            <a:rPr lang="en-US" sz="2200" dirty="0"/>
                            <a:t>2PL</a:t>
                          </a:r>
                        </a:p>
                      </a:txBody>
                      <a:tcPr anchor="ctr"/>
                    </a:tc>
                    <a:tc>
                      <a:txBody>
                        <a:bodyPr/>
                        <a:lstStyle/>
                        <a:p>
                          <a:endParaRPr lang="en-US"/>
                        </a:p>
                      </a:txBody>
                      <a:tcPr anchor="ctr">
                        <a:blipFill>
                          <a:blip r:embed="rId3"/>
                          <a:stretch>
                            <a:fillRect l="-42690" t="-158667" r="-100000" b="-100000"/>
                          </a:stretch>
                        </a:blipFill>
                      </a:tcPr>
                    </a:tc>
                    <a:tc>
                      <a:txBody>
                        <a:bodyPr/>
                        <a:lstStyle/>
                        <a:p>
                          <a:endParaRPr lang="en-US"/>
                        </a:p>
                      </a:txBody>
                      <a:tcPr anchor="ctr">
                        <a:blipFill>
                          <a:blip r:embed="rId3"/>
                          <a:stretch>
                            <a:fillRect l="-142690" t="-158667" b="-100000"/>
                          </a:stretch>
                        </a:blipFill>
                      </a:tcPr>
                    </a:tc>
                    <a:extLst>
                      <a:ext uri="{0D108BD9-81ED-4DB2-BD59-A6C34878D82A}">
                        <a16:rowId xmlns:a16="http://schemas.microsoft.com/office/drawing/2014/main" val="10002"/>
                      </a:ext>
                    </a:extLst>
                  </a:tr>
                  <a:tr h="950119">
                    <a:tc>
                      <a:txBody>
                        <a:bodyPr/>
                        <a:lstStyle/>
                        <a:p>
                          <a:pPr algn="ctr"/>
                          <a:r>
                            <a:rPr lang="en-US" sz="2200" dirty="0"/>
                            <a:t>3PL</a:t>
                          </a:r>
                        </a:p>
                      </a:txBody>
                      <a:tcPr anchor="ctr"/>
                    </a:tc>
                    <a:tc>
                      <a:txBody>
                        <a:bodyPr/>
                        <a:lstStyle/>
                        <a:p>
                          <a:endParaRPr lang="en-US"/>
                        </a:p>
                      </a:txBody>
                      <a:tcPr anchor="ctr">
                        <a:blipFill>
                          <a:blip r:embed="rId3"/>
                          <a:stretch>
                            <a:fillRect l="-42690" t="-258667" r="-100000"/>
                          </a:stretch>
                        </a:blipFill>
                      </a:tcPr>
                    </a:tc>
                    <a:tc>
                      <a:txBody>
                        <a:bodyPr/>
                        <a:lstStyle/>
                        <a:p>
                          <a:endParaRPr lang="en-US"/>
                        </a:p>
                      </a:txBody>
                      <a:tcPr anchor="ctr">
                        <a:blipFill>
                          <a:blip r:embed="rId3"/>
                          <a:stretch>
                            <a:fillRect l="-142690" t="-258667"/>
                          </a:stretch>
                        </a:blipFill>
                      </a:tcPr>
                    </a:tc>
                    <a:extLst>
                      <a:ext uri="{0D108BD9-81ED-4DB2-BD59-A6C34878D82A}">
                        <a16:rowId xmlns:a16="http://schemas.microsoft.com/office/drawing/2014/main" val="10003"/>
                      </a:ext>
                    </a:extLst>
                  </a:tr>
                </a:tbl>
              </a:graphicData>
            </a:graphic>
          </p:graphicFrame>
        </mc:Fallback>
      </mc:AlternateContent>
      <p:sp>
        <p:nvSpPr>
          <p:cNvPr id="3" name="Slide Number Placeholder 2">
            <a:extLst>
              <a:ext uri="{FF2B5EF4-FFF2-40B4-BE49-F238E27FC236}">
                <a16:creationId xmlns:a16="http://schemas.microsoft.com/office/drawing/2014/main" id="{11F2655F-7F1E-E14C-B948-434EBDF398E1}"/>
              </a:ext>
            </a:extLst>
          </p:cNvPr>
          <p:cNvSpPr>
            <a:spLocks noGrp="1"/>
          </p:cNvSpPr>
          <p:nvPr>
            <p:ph type="sldNum" sz="quarter" idx="12"/>
          </p:nvPr>
        </p:nvSpPr>
        <p:spPr/>
        <p:txBody>
          <a:bodyPr/>
          <a:lstStyle/>
          <a:p>
            <a:fld id="{0B97A0ED-0713-854E-AE67-C1B678B4A72A}" type="slidenum">
              <a:rPr lang="en-US" smtClean="0"/>
              <a:t>69</a:t>
            </a:fld>
            <a:endParaRPr lang="en-US"/>
          </a:p>
        </p:txBody>
      </p:sp>
    </p:spTree>
    <p:extLst>
      <p:ext uri="{BB962C8B-B14F-4D97-AF65-F5344CB8AC3E}">
        <p14:creationId xmlns:p14="http://schemas.microsoft.com/office/powerpoint/2010/main" val="3734896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a:t>Lord &amp; Novick (1968)</a:t>
            </a:r>
          </a:p>
        </p:txBody>
      </p:sp>
      <p:sp>
        <p:nvSpPr>
          <p:cNvPr id="3" name="Content Placeholder 2"/>
          <p:cNvSpPr>
            <a:spLocks noGrp="1"/>
          </p:cNvSpPr>
          <p:nvPr>
            <p:ph idx="1"/>
          </p:nvPr>
        </p:nvSpPr>
        <p:spPr/>
        <p:txBody>
          <a:bodyPr/>
          <a:lstStyle/>
          <a:p>
            <a:r>
              <a:rPr lang="en-US"/>
              <a:t>In their classic book, L&amp;N introduce the normal ogive IRT model as </a:t>
            </a:r>
          </a:p>
          <a:p>
            <a:endParaRPr lang="en-US"/>
          </a:p>
          <a:p>
            <a:r>
              <a:rPr lang="en-US"/>
              <a:t>They write: </a:t>
            </a:r>
          </a:p>
          <a:p>
            <a:pPr marL="0" indent="0">
              <a:buNone/>
            </a:pPr>
            <a:endParaRPr lang="en-US"/>
          </a:p>
        </p:txBody>
      </p:sp>
      <p:graphicFrame>
        <p:nvGraphicFramePr>
          <p:cNvPr id="4" name="Object 3"/>
          <p:cNvGraphicFramePr>
            <a:graphicFrameLocks noChangeAspect="1"/>
          </p:cNvGraphicFramePr>
          <p:nvPr/>
        </p:nvGraphicFramePr>
        <p:xfrm>
          <a:off x="4535963" y="2177252"/>
          <a:ext cx="4501982" cy="695159"/>
        </p:xfrm>
        <a:graphic>
          <a:graphicData uri="http://schemas.openxmlformats.org/presentationml/2006/ole">
            <mc:AlternateContent xmlns:mc="http://schemas.openxmlformats.org/markup-compatibility/2006">
              <mc:Choice xmlns:v="urn:schemas-microsoft-com:vml" Requires="v">
                <p:oleObj name="Equation" r:id="rId2" imgW="1727200" imgH="266700" progId="Equation.DSMT4">
                  <p:embed/>
                </p:oleObj>
              </mc:Choice>
              <mc:Fallback>
                <p:oleObj name="Equation" r:id="rId2" imgW="1727200" imgH="266700" progId="Equation.DSMT4">
                  <p:embed/>
                  <p:pic>
                    <p:nvPicPr>
                      <p:cNvPr id="4" name="Object 3"/>
                      <p:cNvPicPr/>
                      <p:nvPr/>
                    </p:nvPicPr>
                    <p:blipFill>
                      <a:blip r:embed="rId3"/>
                      <a:stretch>
                        <a:fillRect/>
                      </a:stretch>
                    </p:blipFill>
                    <p:spPr>
                      <a:xfrm>
                        <a:off x="4535963" y="2177252"/>
                        <a:ext cx="4501982" cy="695159"/>
                      </a:xfrm>
                      <a:prstGeom prst="rect">
                        <a:avLst/>
                      </a:prstGeom>
                    </p:spPr>
                  </p:pic>
                </p:oleObj>
              </mc:Fallback>
            </mc:AlternateContent>
          </a:graphicData>
        </a:graphic>
      </p:graphicFrame>
      <p:sp>
        <p:nvSpPr>
          <p:cNvPr id="5" name="TextBox 4"/>
          <p:cNvSpPr txBox="1"/>
          <p:nvPr/>
        </p:nvSpPr>
        <p:spPr>
          <a:xfrm>
            <a:off x="2390778" y="3710232"/>
            <a:ext cx="7579264" cy="3046988"/>
          </a:xfrm>
          <a:prstGeom prst="rect">
            <a:avLst/>
          </a:prstGeom>
          <a:noFill/>
        </p:spPr>
        <p:txBody>
          <a:bodyPr wrap="square" rtlCol="0">
            <a:spAutoFit/>
          </a:bodyPr>
          <a:lstStyle/>
          <a:p>
            <a:r>
              <a:rPr lang="en-US" sz="2400"/>
              <a:t>[The equation] may be taken simply as a basic assumption, the utility of which can be investigated for a given set of data (albeit with considerable difficulty). Alternatively [this equation] can be inferred from other, possibly more plausible assumptions. We shall outline one way of doing this, a way that some theorists find interesting and others do not. (Lord &amp; Novick, 1968, p. 370)</a:t>
            </a:r>
          </a:p>
          <a:p>
            <a:endParaRPr lang="en-US" sz="2400"/>
          </a:p>
        </p:txBody>
      </p:sp>
      <p:sp>
        <p:nvSpPr>
          <p:cNvPr id="6" name="Slide Number Placeholder 5">
            <a:extLst>
              <a:ext uri="{FF2B5EF4-FFF2-40B4-BE49-F238E27FC236}">
                <a16:creationId xmlns:a16="http://schemas.microsoft.com/office/drawing/2014/main" id="{49EC253B-489A-464D-A401-054C4C772DEA}"/>
              </a:ext>
            </a:extLst>
          </p:cNvPr>
          <p:cNvSpPr>
            <a:spLocks noGrp="1"/>
          </p:cNvSpPr>
          <p:nvPr>
            <p:ph type="sldNum" sz="quarter" idx="12"/>
          </p:nvPr>
        </p:nvSpPr>
        <p:spPr/>
        <p:txBody>
          <a:bodyPr/>
          <a:lstStyle/>
          <a:p>
            <a:fld id="{0B97A0ED-0713-854E-AE67-C1B678B4A72A}" type="slidenum">
              <a:rPr lang="en-US" smtClean="0"/>
              <a:t>7</a:t>
            </a:fld>
            <a:endParaRPr lang="en-US"/>
          </a:p>
        </p:txBody>
      </p:sp>
    </p:spTree>
    <p:extLst>
      <p:ext uri="{BB962C8B-B14F-4D97-AF65-F5344CB8AC3E}">
        <p14:creationId xmlns:p14="http://schemas.microsoft.com/office/powerpoint/2010/main" val="217807736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The Test Information Function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92500" lnSpcReduction="10000"/>
              </a:bodyPr>
              <a:lstStyle/>
              <a:p>
                <a:r>
                  <a:rPr lang="en-US" dirty="0"/>
                  <a:t>The test information function can be calculated by summing the item information functions.</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charset="0"/>
                        </a:rPr>
                        <m:t>𝐼</m:t>
                      </m:r>
                      <m:d>
                        <m:dPr>
                          <m:ctrlPr>
                            <a:rPr lang="en-US" b="0" i="1" smtClean="0">
                              <a:latin typeface="Cambria Math" panose="02040503050406030204" pitchFamily="18" charset="0"/>
                            </a:rPr>
                          </m:ctrlPr>
                        </m:dPr>
                        <m:e>
                          <m:r>
                            <a:rPr lang="en-US" b="0" i="1" smtClean="0">
                              <a:latin typeface="Cambria Math" charset="0"/>
                            </a:rPr>
                            <m:t>𝜃</m:t>
                          </m:r>
                        </m:e>
                      </m:d>
                      <m:r>
                        <a:rPr lang="en-US" b="0" i="1" smtClean="0">
                          <a:latin typeface="Cambria Math" charset="0"/>
                        </a:rPr>
                        <m:t>=</m:t>
                      </m:r>
                      <m:nary>
                        <m:naryPr>
                          <m:chr m:val="∑"/>
                          <m:ctrlPr>
                            <a:rPr lang="is-IS" b="0" i="1" smtClean="0">
                              <a:latin typeface="Cambria Math" panose="02040503050406030204" pitchFamily="18" charset="0"/>
                            </a:rPr>
                          </m:ctrlPr>
                        </m:naryPr>
                        <m:sub>
                          <m:r>
                            <m:rPr>
                              <m:brk m:alnAt="23"/>
                            </m:rPr>
                            <a:rPr lang="en-US" b="0" i="1" smtClean="0">
                              <a:latin typeface="Cambria Math" charset="0"/>
                            </a:rPr>
                            <m:t>𝑖</m:t>
                          </m:r>
                          <m:r>
                            <a:rPr lang="en-US" b="0" i="1" smtClean="0">
                              <a:latin typeface="Cambria Math" charset="0"/>
                            </a:rPr>
                            <m:t>=1</m:t>
                          </m:r>
                        </m:sub>
                        <m:sup>
                          <m:r>
                            <a:rPr lang="en-US" b="0" i="1" smtClean="0">
                              <a:latin typeface="Cambria Math" charset="0"/>
                            </a:rPr>
                            <m:t>𝐼</m:t>
                          </m:r>
                        </m:sup>
                        <m:e>
                          <m:sSub>
                            <m:sSubPr>
                              <m:ctrlPr>
                                <a:rPr lang="en-US" b="0" i="1" smtClean="0">
                                  <a:latin typeface="Cambria Math" panose="02040503050406030204" pitchFamily="18" charset="0"/>
                                </a:rPr>
                              </m:ctrlPr>
                            </m:sSubPr>
                            <m:e>
                              <m:r>
                                <a:rPr lang="en-US" b="0" i="1" smtClean="0">
                                  <a:latin typeface="Cambria Math" charset="0"/>
                                </a:rPr>
                                <m:t>𝐼</m:t>
                              </m:r>
                            </m:e>
                            <m:sub>
                              <m:r>
                                <a:rPr lang="en-US" b="0" i="1" smtClean="0">
                                  <a:latin typeface="Cambria Math" charset="0"/>
                                </a:rPr>
                                <m:t>𝑖</m:t>
                              </m:r>
                            </m:sub>
                          </m:sSub>
                          <m:d>
                            <m:dPr>
                              <m:ctrlPr>
                                <a:rPr lang="en-US" b="0" i="1" smtClean="0">
                                  <a:latin typeface="Cambria Math" panose="02040503050406030204" pitchFamily="18" charset="0"/>
                                </a:rPr>
                              </m:ctrlPr>
                            </m:dPr>
                            <m:e>
                              <m:r>
                                <a:rPr lang="en-US" b="0" i="1" smtClean="0">
                                  <a:latin typeface="Cambria Math" charset="0"/>
                                </a:rPr>
                                <m:t>𝜃</m:t>
                              </m:r>
                            </m:e>
                          </m:d>
                        </m:e>
                      </m:nary>
                    </m:oMath>
                  </m:oMathPara>
                </a14:m>
                <a:endParaRPr lang="en-US" b="0" dirty="0"/>
              </a:p>
              <a:p>
                <a:r>
                  <a:rPr lang="en-US" dirty="0"/>
                  <a:t>It turns out that the standard error of measurement for theta is equal to:</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charset="0"/>
                        </a:rPr>
                        <m:t>𝑆𝐸𝑀</m:t>
                      </m:r>
                      <m:d>
                        <m:dPr>
                          <m:ctrlPr>
                            <a:rPr lang="en-US" b="0" i="1" smtClean="0">
                              <a:latin typeface="Cambria Math" panose="02040503050406030204" pitchFamily="18" charset="0"/>
                            </a:rPr>
                          </m:ctrlPr>
                        </m:dPr>
                        <m:e>
                          <m:r>
                            <a:rPr lang="en-US" b="0" i="1" smtClean="0">
                              <a:latin typeface="Cambria Math" charset="0"/>
                            </a:rPr>
                            <m:t>𝜃</m:t>
                          </m:r>
                        </m:e>
                      </m:d>
                      <m:r>
                        <a:rPr lang="en-US" b="0" i="1" smtClean="0">
                          <a:latin typeface="Cambria Math" charset="0"/>
                        </a:rPr>
                        <m:t>=</m:t>
                      </m:r>
                      <m:f>
                        <m:fPr>
                          <m:ctrlPr>
                            <a:rPr lang="en-US" b="0" i="1" smtClean="0">
                              <a:latin typeface="Cambria Math" panose="02040503050406030204" pitchFamily="18" charset="0"/>
                            </a:rPr>
                          </m:ctrlPr>
                        </m:fPr>
                        <m:num>
                          <m:r>
                            <a:rPr lang="en-US" b="0" i="1" smtClean="0">
                              <a:latin typeface="Cambria Math" charset="0"/>
                            </a:rPr>
                            <m:t>1</m:t>
                          </m:r>
                        </m:num>
                        <m:den>
                          <m:rad>
                            <m:radPr>
                              <m:degHide m:val="on"/>
                              <m:ctrlPr>
                                <a:rPr lang="en-US" b="0" i="1" smtClean="0">
                                  <a:latin typeface="Cambria Math" panose="02040503050406030204" pitchFamily="18" charset="0"/>
                                </a:rPr>
                              </m:ctrlPr>
                            </m:radPr>
                            <m:deg/>
                            <m:e>
                              <m:r>
                                <a:rPr lang="en-US" b="0" i="1" smtClean="0">
                                  <a:latin typeface="Cambria Math" charset="0"/>
                                </a:rPr>
                                <m:t>𝐼</m:t>
                              </m:r>
                              <m:d>
                                <m:dPr>
                                  <m:ctrlPr>
                                    <a:rPr lang="en-US" b="0" i="1" smtClean="0">
                                      <a:latin typeface="Cambria Math" panose="02040503050406030204" pitchFamily="18" charset="0"/>
                                    </a:rPr>
                                  </m:ctrlPr>
                                </m:dPr>
                                <m:e>
                                  <m:r>
                                    <a:rPr lang="en-US" b="0" i="1" smtClean="0">
                                      <a:latin typeface="Cambria Math" charset="0"/>
                                    </a:rPr>
                                    <m:t>𝜃</m:t>
                                  </m:r>
                                </m:e>
                              </m:d>
                            </m:e>
                          </m:rad>
                        </m:den>
                      </m:f>
                    </m:oMath>
                  </m:oMathPara>
                </a14:m>
                <a:endParaRPr lang="en-US" dirty="0"/>
              </a:p>
              <a:p>
                <a:r>
                  <a:rPr lang="en-US" dirty="0"/>
                  <a:t>We will learn more about this later.</a:t>
                </a:r>
              </a:p>
              <a:p>
                <a:r>
                  <a:rPr lang="en-US" dirty="0"/>
                  <a:t>For now, note that as information </a:t>
                </a:r>
                <a:r>
                  <a:rPr lang="en-US" b="1" u="sng" dirty="0"/>
                  <a:t>increases</a:t>
                </a:r>
                <a:r>
                  <a:rPr lang="en-US" dirty="0"/>
                  <a:t>, the SEM will </a:t>
                </a:r>
                <a:r>
                  <a:rPr lang="en-US" b="1" u="sng" dirty="0"/>
                  <a:t>decrease</a:t>
                </a:r>
                <a:r>
                  <a:rPr lang="en-US" dirty="0"/>
                  <a:t>.</a:t>
                </a:r>
              </a:p>
              <a:p>
                <a:r>
                  <a:rPr lang="en-US" dirty="0"/>
                  <a:t>Also note that the </a:t>
                </a:r>
                <a14:m>
                  <m:oMath xmlns:m="http://schemas.openxmlformats.org/officeDocument/2006/math">
                    <m:r>
                      <a:rPr lang="en-US" b="0" i="1" smtClean="0">
                        <a:latin typeface="Cambria Math" charset="0"/>
                      </a:rPr>
                      <m:t>𝑆𝐸𝑀</m:t>
                    </m:r>
                    <m:d>
                      <m:dPr>
                        <m:ctrlPr>
                          <a:rPr lang="en-US" b="0" i="1" smtClean="0">
                            <a:latin typeface="Cambria Math" panose="02040503050406030204" pitchFamily="18" charset="0"/>
                          </a:rPr>
                        </m:ctrlPr>
                      </m:dPr>
                      <m:e>
                        <m:r>
                          <a:rPr lang="en-US" b="0" i="1" smtClean="0">
                            <a:latin typeface="Cambria Math" charset="0"/>
                          </a:rPr>
                          <m:t>𝜃</m:t>
                        </m:r>
                      </m:e>
                    </m:d>
                  </m:oMath>
                </a14:m>
                <a:r>
                  <a:rPr lang="en-US" dirty="0"/>
                  <a:t> will vary across the theta distribution.</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928" t="-2801" b="-322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1F99D9C8-3783-9240-AE05-326D13DA856B}"/>
              </a:ext>
            </a:extLst>
          </p:cNvPr>
          <p:cNvSpPr>
            <a:spLocks noGrp="1"/>
          </p:cNvSpPr>
          <p:nvPr>
            <p:ph type="sldNum" sz="quarter" idx="12"/>
          </p:nvPr>
        </p:nvSpPr>
        <p:spPr/>
        <p:txBody>
          <a:bodyPr/>
          <a:lstStyle/>
          <a:p>
            <a:fld id="{0B97A0ED-0713-854E-AE67-C1B678B4A72A}" type="slidenum">
              <a:rPr lang="en-US" smtClean="0"/>
              <a:t>70</a:t>
            </a:fld>
            <a:endParaRPr lang="en-US"/>
          </a:p>
        </p:txBody>
      </p:sp>
    </p:spTree>
    <p:extLst>
      <p:ext uri="{BB962C8B-B14F-4D97-AF65-F5344CB8AC3E}">
        <p14:creationId xmlns:p14="http://schemas.microsoft.com/office/powerpoint/2010/main" val="149711128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Item and Test Info for the three-item-test</a:t>
            </a:r>
          </a:p>
        </p:txBody>
      </p:sp>
      <p:graphicFrame>
        <p:nvGraphicFramePr>
          <p:cNvPr id="5" name="Chart 4"/>
          <p:cNvGraphicFramePr>
            <a:graphicFrameLocks/>
          </p:cNvGraphicFramePr>
          <p:nvPr>
            <p:extLst>
              <p:ext uri="{D42A27DB-BD31-4B8C-83A1-F6EECF244321}">
                <p14:modId xmlns:p14="http://schemas.microsoft.com/office/powerpoint/2010/main" val="1286545554"/>
              </p:ext>
            </p:extLst>
          </p:nvPr>
        </p:nvGraphicFramePr>
        <p:xfrm>
          <a:off x="838200" y="1816352"/>
          <a:ext cx="8305800" cy="4411512"/>
        </p:xfrm>
        <a:graphic>
          <a:graphicData uri="http://schemas.openxmlformats.org/drawingml/2006/chart">
            <c:chart xmlns:c="http://schemas.openxmlformats.org/drawingml/2006/chart" xmlns:r="http://schemas.openxmlformats.org/officeDocument/2006/relationships" r:id="rId2"/>
          </a:graphicData>
        </a:graphic>
      </p:graphicFrame>
      <p:sp>
        <p:nvSpPr>
          <p:cNvPr id="3" name="Slide Number Placeholder 2">
            <a:extLst>
              <a:ext uri="{FF2B5EF4-FFF2-40B4-BE49-F238E27FC236}">
                <a16:creationId xmlns:a16="http://schemas.microsoft.com/office/drawing/2014/main" id="{5E8DFA28-F5F7-BE46-87CF-5638A6D22E86}"/>
              </a:ext>
            </a:extLst>
          </p:cNvPr>
          <p:cNvSpPr>
            <a:spLocks noGrp="1"/>
          </p:cNvSpPr>
          <p:nvPr>
            <p:ph type="sldNum" sz="quarter" idx="12"/>
          </p:nvPr>
        </p:nvSpPr>
        <p:spPr/>
        <p:txBody>
          <a:bodyPr/>
          <a:lstStyle/>
          <a:p>
            <a:fld id="{0B97A0ED-0713-854E-AE67-C1B678B4A72A}" type="slidenum">
              <a:rPr lang="en-US" smtClean="0"/>
              <a:t>71</a:t>
            </a:fld>
            <a:endParaRPr lang="en-US"/>
          </a:p>
        </p:txBody>
      </p:sp>
    </p:spTree>
    <p:extLst>
      <p:ext uri="{BB962C8B-B14F-4D97-AF65-F5344CB8AC3E}">
        <p14:creationId xmlns:p14="http://schemas.microsoft.com/office/powerpoint/2010/main" val="197607522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Using Test and Item Information Practically</a:t>
            </a:r>
          </a:p>
        </p:txBody>
      </p:sp>
      <p:sp>
        <p:nvSpPr>
          <p:cNvPr id="3" name="Content Placeholder 2"/>
          <p:cNvSpPr>
            <a:spLocks noGrp="1"/>
          </p:cNvSpPr>
          <p:nvPr>
            <p:ph idx="1"/>
          </p:nvPr>
        </p:nvSpPr>
        <p:spPr/>
        <p:txBody>
          <a:bodyPr/>
          <a:lstStyle/>
          <a:p>
            <a:r>
              <a:rPr lang="en-US" dirty="0"/>
              <a:t>Item information and test information are especially useful for constructing tests.</a:t>
            </a:r>
          </a:p>
          <a:p>
            <a:r>
              <a:rPr lang="en-US" dirty="0"/>
              <a:t>Can use item information to predict SEM of theta scores.</a:t>
            </a:r>
          </a:p>
          <a:p>
            <a:r>
              <a:rPr lang="en-US" dirty="0"/>
              <a:t>Can selectively increase information at different points in the theta distribution.</a:t>
            </a:r>
          </a:p>
          <a:p>
            <a:endParaRPr lang="en-US" dirty="0"/>
          </a:p>
        </p:txBody>
      </p:sp>
      <p:sp>
        <p:nvSpPr>
          <p:cNvPr id="5" name="Slide Number Placeholder 4">
            <a:extLst>
              <a:ext uri="{FF2B5EF4-FFF2-40B4-BE49-F238E27FC236}">
                <a16:creationId xmlns:a16="http://schemas.microsoft.com/office/drawing/2014/main" id="{6B668710-9FE2-CF4F-A94F-99D256B20E8C}"/>
              </a:ext>
            </a:extLst>
          </p:cNvPr>
          <p:cNvSpPr>
            <a:spLocks noGrp="1"/>
          </p:cNvSpPr>
          <p:nvPr>
            <p:ph type="sldNum" sz="quarter" idx="12"/>
          </p:nvPr>
        </p:nvSpPr>
        <p:spPr/>
        <p:txBody>
          <a:bodyPr/>
          <a:lstStyle/>
          <a:p>
            <a:fld id="{0B97A0ED-0713-854E-AE67-C1B678B4A72A}" type="slidenum">
              <a:rPr lang="en-US" smtClean="0"/>
              <a:t>72</a:t>
            </a:fld>
            <a:endParaRPr lang="en-US"/>
          </a:p>
        </p:txBody>
      </p:sp>
    </p:spTree>
    <p:extLst>
      <p:ext uri="{BB962C8B-B14F-4D97-AF65-F5344CB8AC3E}">
        <p14:creationId xmlns:p14="http://schemas.microsoft.com/office/powerpoint/2010/main" val="14630709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a:t>It Starts with a Test and an Item</a:t>
            </a:r>
          </a:p>
        </p:txBody>
      </p:sp>
      <p:sp>
        <p:nvSpPr>
          <p:cNvPr id="3" name="Content Placeholder 2"/>
          <p:cNvSpPr>
            <a:spLocks noGrp="1"/>
          </p:cNvSpPr>
          <p:nvPr>
            <p:ph idx="1"/>
          </p:nvPr>
        </p:nvSpPr>
        <p:spPr/>
        <p:txBody>
          <a:bodyPr>
            <a:normAutofit fontScale="77500" lnSpcReduction="20000"/>
          </a:bodyPr>
          <a:lstStyle/>
          <a:p>
            <a:pPr marL="0" indent="0">
              <a:buNone/>
            </a:pPr>
            <a:r>
              <a:rPr lang="en-US"/>
              <a:t>Let’s say the first item on a math test for 6</a:t>
            </a:r>
            <a:r>
              <a:rPr lang="en-US" baseline="30000"/>
              <a:t>th</a:t>
            </a:r>
            <a:r>
              <a:rPr lang="en-US"/>
              <a:t> graders asks</a:t>
            </a:r>
          </a:p>
          <a:p>
            <a:pPr marL="0" indent="0">
              <a:buNone/>
            </a:pPr>
            <a:r>
              <a:rPr lang="en-US"/>
              <a:t> </a:t>
            </a:r>
          </a:p>
          <a:p>
            <a:pPr marL="0" indent="0">
              <a:buNone/>
            </a:pPr>
            <a:r>
              <a:rPr lang="en-US"/>
              <a:t>A penny is tossed 20 times.  Which of the following is most likely to be the number of times heads came up?</a:t>
            </a:r>
          </a:p>
          <a:p>
            <a:pPr marL="0" indent="0">
              <a:buNone/>
            </a:pPr>
            <a:r>
              <a:rPr lang="en-US"/>
              <a:t> </a:t>
            </a:r>
          </a:p>
          <a:p>
            <a:pPr marL="0" indent="0">
              <a:buNone/>
            </a:pPr>
            <a:r>
              <a:rPr lang="en-US"/>
              <a:t>A.  0</a:t>
            </a:r>
          </a:p>
          <a:p>
            <a:pPr marL="0" indent="0">
              <a:buNone/>
            </a:pPr>
            <a:r>
              <a:rPr lang="en-US"/>
              <a:t>B.  2</a:t>
            </a:r>
          </a:p>
          <a:p>
            <a:pPr marL="0" indent="0">
              <a:buNone/>
            </a:pPr>
            <a:r>
              <a:rPr lang="en-US"/>
              <a:t>C.  5</a:t>
            </a:r>
          </a:p>
          <a:p>
            <a:pPr marL="0" indent="0">
              <a:buNone/>
            </a:pPr>
            <a:r>
              <a:rPr lang="en-US"/>
              <a:t>D.  8</a:t>
            </a:r>
          </a:p>
          <a:p>
            <a:pPr marL="0" indent="0">
              <a:buNone/>
            </a:pPr>
            <a:r>
              <a:rPr lang="en-US"/>
              <a:t>E. 15</a:t>
            </a:r>
          </a:p>
          <a:p>
            <a:pPr marL="0" indent="0">
              <a:buNone/>
            </a:pPr>
            <a:r>
              <a:rPr lang="en-US"/>
              <a:t> </a:t>
            </a:r>
          </a:p>
          <a:p>
            <a:pPr marL="0" indent="0">
              <a:buNone/>
            </a:pPr>
            <a:r>
              <a:rPr lang="en-US"/>
              <a:t>This item is trying to find out whether the student has a basic understanding of probability. </a:t>
            </a:r>
          </a:p>
        </p:txBody>
      </p:sp>
      <p:sp>
        <p:nvSpPr>
          <p:cNvPr id="4" name="Slide Number Placeholder 3">
            <a:extLst>
              <a:ext uri="{FF2B5EF4-FFF2-40B4-BE49-F238E27FC236}">
                <a16:creationId xmlns:a16="http://schemas.microsoft.com/office/drawing/2014/main" id="{3CB5B4EA-0C2E-264C-BF63-A312063C36E9}"/>
              </a:ext>
            </a:extLst>
          </p:cNvPr>
          <p:cNvSpPr>
            <a:spLocks noGrp="1"/>
          </p:cNvSpPr>
          <p:nvPr>
            <p:ph type="sldNum" sz="quarter" idx="12"/>
          </p:nvPr>
        </p:nvSpPr>
        <p:spPr/>
        <p:txBody>
          <a:bodyPr/>
          <a:lstStyle/>
          <a:p>
            <a:fld id="{0B97A0ED-0713-854E-AE67-C1B678B4A72A}" type="slidenum">
              <a:rPr lang="en-US" smtClean="0"/>
              <a:t>8</a:t>
            </a:fld>
            <a:endParaRPr lang="en-US"/>
          </a:p>
        </p:txBody>
      </p:sp>
    </p:spTree>
    <p:extLst>
      <p:ext uri="{BB962C8B-B14F-4D97-AF65-F5344CB8AC3E}">
        <p14:creationId xmlns:p14="http://schemas.microsoft.com/office/powerpoint/2010/main" val="19231925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a:t>Now Build a Model</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77333" y="1600201"/>
                <a:ext cx="11277600" cy="4869801"/>
              </a:xfrm>
            </p:spPr>
            <p:txBody>
              <a:bodyPr>
                <a:normAutofit/>
              </a:bodyPr>
              <a:lstStyle/>
              <a:p>
                <a:pPr lvl="0"/>
                <a:r>
                  <a:rPr lang="en-US" sz="2600"/>
                  <a:t>There is a “response process” continuum that governs whether any individual will answer this item correctly. (see Thissen &amp; Olrlando, 2001, p. 85)</a:t>
                </a:r>
              </a:p>
              <a:p>
                <a:pPr lvl="0"/>
                <a:r>
                  <a:rPr lang="en-US" sz="2600"/>
                  <a:t>This process is represented by the continuous quantity </a:t>
                </a:r>
                <a14:m>
                  <m:oMath xmlns:m="http://schemas.openxmlformats.org/officeDocument/2006/math">
                    <m:r>
                      <a:rPr lang="en-US" sz="2600" i="1">
                        <a:latin typeface="Cambria Math" panose="02040503050406030204" pitchFamily="18" charset="0"/>
                      </a:rPr>
                      <m:t>𝑉</m:t>
                    </m:r>
                    <m:r>
                      <a:rPr lang="en-US" sz="2600" i="1" baseline="-25000">
                        <a:latin typeface="Cambria Math" panose="02040503050406030204" pitchFamily="18" charset="0"/>
                      </a:rPr>
                      <m:t>𝑖</m:t>
                    </m:r>
                  </m:oMath>
                </a14:m>
                <a:r>
                  <a:rPr lang="en-US" sz="2600"/>
                  <a:t> (i.e., the item on the previous slide is the first item on the test, so </a:t>
                </a:r>
                <a14:m>
                  <m:oMath xmlns:m="http://schemas.openxmlformats.org/officeDocument/2006/math">
                    <m:r>
                      <a:rPr lang="en-US" sz="2600" i="1">
                        <a:latin typeface="Cambria Math" panose="02040503050406030204" pitchFamily="18" charset="0"/>
                      </a:rPr>
                      <m:t>𝑉</m:t>
                    </m:r>
                    <m:r>
                      <a:rPr lang="en-US" sz="2600" i="1" baseline="-25000">
                        <a:latin typeface="Cambria Math" panose="02040503050406030204" pitchFamily="18" charset="0"/>
                      </a:rPr>
                      <m:t>𝑖</m:t>
                    </m:r>
                  </m:oMath>
                </a14:m>
                <a:r>
                  <a:rPr lang="en-US" sz="2600" i="1"/>
                  <a:t> </a:t>
                </a:r>
                <a:r>
                  <a:rPr lang="en-US" sz="2600"/>
                  <a:t>would be written as </a:t>
                </a:r>
                <a14:m>
                  <m:oMath xmlns:m="http://schemas.openxmlformats.org/officeDocument/2006/math">
                    <m:r>
                      <a:rPr lang="en-US" sz="2600" i="1">
                        <a:latin typeface="Cambria Math" panose="02040503050406030204" pitchFamily="18" charset="0"/>
                      </a:rPr>
                      <m:t>𝑉</m:t>
                    </m:r>
                    <m:r>
                      <a:rPr lang="en-US" sz="2600" i="1" baseline="-25000">
                        <a:latin typeface="Cambria Math" panose="02040503050406030204" pitchFamily="18" charset="0"/>
                      </a:rPr>
                      <m:t>1</m:t>
                    </m:r>
                  </m:oMath>
                </a14:m>
                <a:r>
                  <a:rPr lang="en-US" sz="2600"/>
                  <a:t>.  </a:t>
                </a:r>
              </a:p>
              <a:p>
                <a:pPr lvl="0"/>
                <a:r>
                  <a:rPr lang="en-US" sz="2600"/>
                  <a:t>Each item on the test is associated with a distinct response process quantity </a:t>
                </a:r>
                <a14:m>
                  <m:oMath xmlns:m="http://schemas.openxmlformats.org/officeDocument/2006/math">
                    <m:r>
                      <a:rPr lang="en-US" sz="2600" i="1">
                        <a:latin typeface="Cambria Math" panose="02040503050406030204" pitchFamily="18" charset="0"/>
                      </a:rPr>
                      <m:t>𝑉</m:t>
                    </m:r>
                    <m:r>
                      <a:rPr lang="en-US" sz="2600" i="1" baseline="-25000">
                        <a:latin typeface="Cambria Math" panose="02040503050406030204" pitchFamily="18" charset="0"/>
                      </a:rPr>
                      <m:t>𝑖</m:t>
                    </m:r>
                  </m:oMath>
                </a14:m>
                <a:r>
                  <a:rPr lang="en-US" sz="2600"/>
                  <a:t>.  </a:t>
                </a:r>
              </a:p>
              <a:p>
                <a:pPr lvl="0"/>
                <a:r>
                  <a:rPr lang="en-US" sz="2600"/>
                  <a:t>Let’s assume that our test can be used to measure a general unidimensional construct of “mathematical ability,” of which the understanding of probability is a contributing element.  We represent this construct with the symbol </a:t>
                </a:r>
                <a14:m>
                  <m:oMath xmlns:m="http://schemas.openxmlformats.org/officeDocument/2006/math">
                    <m:r>
                      <a:rPr lang="en-US" sz="2600" i="1">
                        <a:latin typeface="Cambria Math" panose="02040503050406030204" pitchFamily="18" charset="0"/>
                      </a:rPr>
                      <m:t>𝜃</m:t>
                    </m:r>
                  </m:oMath>
                </a14:m>
                <a:r>
                  <a:rPr lang="en-US" sz="2600"/>
                  <a:t>.   </a:t>
                </a:r>
              </a:p>
              <a:p>
                <a:r>
                  <a:rPr lang="en-US" sz="2600"/>
                  <a:t>The mean and location of the scales of </a:t>
                </a:r>
                <a14:m>
                  <m:oMath xmlns:m="http://schemas.openxmlformats.org/officeDocument/2006/math">
                    <m:r>
                      <a:rPr lang="en-US" sz="2600" i="1">
                        <a:latin typeface="Cambria Math" panose="02040503050406030204" pitchFamily="18" charset="0"/>
                      </a:rPr>
                      <m:t>𝑉</m:t>
                    </m:r>
                    <m:r>
                      <a:rPr lang="en-US" sz="2600" i="1" baseline="-25000">
                        <a:latin typeface="Cambria Math" panose="02040503050406030204" pitchFamily="18" charset="0"/>
                      </a:rPr>
                      <m:t>𝑖</m:t>
                    </m:r>
                  </m:oMath>
                </a14:m>
                <a:r>
                  <a:rPr lang="en-US" sz="2600"/>
                  <a:t> and </a:t>
                </a:r>
                <a14:m>
                  <m:oMath xmlns:m="http://schemas.openxmlformats.org/officeDocument/2006/math">
                    <m:r>
                      <a:rPr lang="en-US" sz="2600" i="1">
                        <a:latin typeface="Cambria Math" panose="02040503050406030204" pitchFamily="18" charset="0"/>
                      </a:rPr>
                      <m:t>𝜃</m:t>
                    </m:r>
                  </m:oMath>
                </a14:m>
                <a:r>
                  <a:rPr lang="en-US" sz="2600"/>
                  <a:t> are unknown to us, so to simplify matters, assume that each variable has been standardized such that they have means (i.e., expected values) of 0 and standard deviations (SDs) of 1.</a:t>
                </a:r>
              </a:p>
              <a:p>
                <a:pPr lvl="0"/>
                <a:endParaRPr lang="en-US"/>
              </a:p>
              <a:p>
                <a:endParaRPr lang="en-US"/>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77333" y="1600201"/>
                <a:ext cx="11277600" cy="4869801"/>
              </a:xfrm>
              <a:blipFill>
                <a:blip r:embed="rId2"/>
                <a:stretch>
                  <a:fillRect l="-900" t="-2083" r="-1575"/>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336E76A9-2786-DD42-AD06-87BFE61299BF}"/>
              </a:ext>
            </a:extLst>
          </p:cNvPr>
          <p:cNvSpPr>
            <a:spLocks noGrp="1"/>
          </p:cNvSpPr>
          <p:nvPr>
            <p:ph type="sldNum" sz="quarter" idx="12"/>
          </p:nvPr>
        </p:nvSpPr>
        <p:spPr/>
        <p:txBody>
          <a:bodyPr/>
          <a:lstStyle/>
          <a:p>
            <a:fld id="{0B97A0ED-0713-854E-AE67-C1B678B4A72A}" type="slidenum">
              <a:rPr lang="en-US" smtClean="0"/>
              <a:t>9</a:t>
            </a:fld>
            <a:endParaRPr lang="en-US"/>
          </a:p>
        </p:txBody>
      </p:sp>
    </p:spTree>
    <p:extLst>
      <p:ext uri="{BB962C8B-B14F-4D97-AF65-F5344CB8AC3E}">
        <p14:creationId xmlns:p14="http://schemas.microsoft.com/office/powerpoint/2010/main" val="246323265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1B359046-2168-ED44-952F-7B596DD8F321}" vid="{82B8B6F5-78C7-3441-B43D-E1B51203F8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23491</TotalTime>
  <Words>4830</Words>
  <Application>Microsoft Macintosh PowerPoint</Application>
  <PresentationFormat>Widescreen</PresentationFormat>
  <Paragraphs>584</Paragraphs>
  <Slides>72</Slides>
  <Notes>11</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72</vt:i4>
      </vt:variant>
    </vt:vector>
  </HeadingPairs>
  <TitlesOfParts>
    <vt:vector size="81" baseType="lpstr">
      <vt:lpstr>ＭＳ Ｐゴシック</vt:lpstr>
      <vt:lpstr>Arial</vt:lpstr>
      <vt:lpstr>Calibri</vt:lpstr>
      <vt:lpstr>Calibri Light</vt:lpstr>
      <vt:lpstr>Cambria Math</vt:lpstr>
      <vt:lpstr>Courier</vt:lpstr>
      <vt:lpstr>Courier New</vt:lpstr>
      <vt:lpstr>Office Theme</vt:lpstr>
      <vt:lpstr>Equation</vt:lpstr>
      <vt:lpstr>Item Response Theory Models for Dichotomously Scored Item Responses (The Lord-Birnbaum Tradition)</vt:lpstr>
      <vt:lpstr>Some Motivating Data</vt:lpstr>
      <vt:lpstr>Warm-Up Activity</vt:lpstr>
      <vt:lpstr>Scores in CTT vs. IRT</vt:lpstr>
      <vt:lpstr>Outline of Slides that Follow</vt:lpstr>
      <vt:lpstr>Using the Normal Ogive to Derive an Item Characteristic Curve</vt:lpstr>
      <vt:lpstr>Lord &amp; Novick (1968)</vt:lpstr>
      <vt:lpstr>It Starts with a Test and an Item</vt:lpstr>
      <vt:lpstr>Now Build a Model</vt:lpstr>
      <vt:lpstr>A Regression Equation</vt:lpstr>
      <vt:lpstr>A (Hypothetical) Visualization for 500 students on item 1 when ρ1 = 0.70</vt:lpstr>
      <vt:lpstr>Notes</vt:lpstr>
      <vt:lpstr>Item with a Threshold at  Vi =τ_i=1</vt:lpstr>
      <vt:lpstr>Use the Normal Cumulative Distribution Function (CDF)</vt:lpstr>
      <vt:lpstr>When θ=-1 </vt:lpstr>
      <vt:lpstr>P(V≥1) when θ = -1 is .01</vt:lpstr>
      <vt:lpstr>What about when θ =1 ?</vt:lpstr>
      <vt:lpstr>P(V&gt;1) when θ=1  is .34</vt:lpstr>
      <vt:lpstr>What about when θ = 2 ?</vt:lpstr>
      <vt:lpstr>P(V&gt;1) when θ=2  is .72</vt:lpstr>
      <vt:lpstr>The Story So Far</vt:lpstr>
      <vt:lpstr>From Latent to Observed</vt:lpstr>
      <vt:lpstr>Dichotomization Rule</vt:lpstr>
      <vt:lpstr>Putting this Together</vt:lpstr>
      <vt:lpstr>Two Parameter Normal Ogive ICC</vt:lpstr>
      <vt:lpstr>Plot of the ICC for this Item in R</vt:lpstr>
      <vt:lpstr>This explains why</vt:lpstr>
      <vt:lpstr>From IRT Parameters back to Factor Analytic Parameters</vt:lpstr>
      <vt:lpstr>The Three Parameter Normal Ogive Model</vt:lpstr>
      <vt:lpstr>Logistic PDF and CDF</vt:lpstr>
      <vt:lpstr>Applying the Logistic PDF and CDF in R</vt:lpstr>
      <vt:lpstr>Logistic CDF as IRF</vt:lpstr>
      <vt:lpstr>The Logistic vs. Normal Ogive IRT Models</vt:lpstr>
      <vt:lpstr>Logistic IRT Models</vt:lpstr>
      <vt:lpstr>Some Notation</vt:lpstr>
      <vt:lpstr>The one, two, and three-parameter logistic IRT models  (aka, 1/2/3PL models)</vt:lpstr>
      <vt:lpstr>The 1PL Model Item Response Function</vt:lpstr>
      <vt:lpstr>PowerPoint Presentation</vt:lpstr>
      <vt:lpstr>IRT as a “Factor Diagram”</vt:lpstr>
      <vt:lpstr>The 2PL Model</vt:lpstr>
      <vt:lpstr>2PL IRFs</vt:lpstr>
      <vt:lpstr>The 3PL Model</vt:lpstr>
      <vt:lpstr>The 3PL IRF</vt:lpstr>
      <vt:lpstr>Comparing the IRFs</vt:lpstr>
      <vt:lpstr>Logits and Other Forms</vt:lpstr>
      <vt:lpstr>The “Slope-Intercept” Form</vt:lpstr>
      <vt:lpstr>IRT Model Properties and Assumptions</vt:lpstr>
      <vt:lpstr>IRT Model Assumptions and Properties</vt:lpstr>
      <vt:lpstr>Assumption of Local Independence</vt:lpstr>
      <vt:lpstr>Quick Aside: Useful Probability Rules</vt:lpstr>
      <vt:lpstr>Dimensionality</vt:lpstr>
      <vt:lpstr>Assumption of ICC Form</vt:lpstr>
      <vt:lpstr>Parameter Invariance</vt:lpstr>
      <vt:lpstr>Parameter Invariance Analogy: Linear Regression</vt:lpstr>
      <vt:lpstr>Scale Indeterminacy</vt:lpstr>
      <vt:lpstr>Resolving Scale Indeterminacy</vt:lpstr>
      <vt:lpstr>Example using the MIRT Package</vt:lpstr>
      <vt:lpstr>The mirt package in R</vt:lpstr>
      <vt:lpstr>Let’s use mirt to specify and estimate the 1/2/3PL Models with our Form A Data</vt:lpstr>
      <vt:lpstr>More Practice</vt:lpstr>
      <vt:lpstr>Practice with IRFs and Probabilities</vt:lpstr>
      <vt:lpstr>PowerPoint Presentation</vt:lpstr>
      <vt:lpstr>Test Characteristic Curves</vt:lpstr>
      <vt:lpstr>Expected Item Response</vt:lpstr>
      <vt:lpstr>Expected Test Score</vt:lpstr>
      <vt:lpstr>TCC for the three_item_test.xlsx Data</vt:lpstr>
      <vt:lpstr>Test and Item Information</vt:lpstr>
      <vt:lpstr>Item Information</vt:lpstr>
      <vt:lpstr>Item Information Functions</vt:lpstr>
      <vt:lpstr>The Test Information Function</vt:lpstr>
      <vt:lpstr>Item and Test Info for the three-item-test</vt:lpstr>
      <vt:lpstr>Using Test and Item Information Practically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Item Response Theory Models for Binary Items</dc:title>
  <dc:creator>Derek Briggs</dc:creator>
  <cp:lastModifiedBy>Derek Briggs</cp:lastModifiedBy>
  <cp:revision>49</cp:revision>
  <dcterms:created xsi:type="dcterms:W3CDTF">2020-02-02T21:38:24Z</dcterms:created>
  <dcterms:modified xsi:type="dcterms:W3CDTF">2026-01-25T19:34:22Z</dcterms:modified>
</cp:coreProperties>
</file>